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BBD751-EDE6-44DC-A26E-79969E423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C2C3FC0-A270-4DA9-AF6C-1F23A8C0C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0B11C1-B7B7-4F18-B7D5-E2613338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5D99-4792-4A7C-B6B9-7716EC53F07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45F552-08AE-4D0E-890D-7C1F0925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488C06-D0BD-4236-AA51-0A360DE7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3C1E-E4DD-4031-B442-B3325595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4D180-36F8-4B81-914E-CDDEB70A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90682EB-C8B1-4637-9197-DE90F77D7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1AC451-848E-4BCE-B37A-25B7A6EA0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5D99-4792-4A7C-B6B9-7716EC53F07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250C35-4414-4849-841F-6246376C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EA29D6-503B-4132-B72B-D5109D7A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3C1E-E4DD-4031-B442-B3325595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1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EEBED87-1A20-42F9-963A-A04DDABF9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1D9CD94-616B-4AEC-8704-AA838C5FE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C79942-D848-49B2-A5B1-D7331B18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5D99-4792-4A7C-B6B9-7716EC53F07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876913-402B-4171-B09C-7E0CC2B3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144DB2-9EA0-4F13-A1CB-1E72813A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3C1E-E4DD-4031-B442-B3325595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6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814EDC-EF4D-40B0-8BB4-5F1315A3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F6B907-DDBF-4374-A34F-57233DE98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365152-AEF1-405E-89FF-73AD9059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5D99-4792-4A7C-B6B9-7716EC53F07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9E0DF9-A847-489A-9DBB-A9AFFEB7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64A43F-1151-4BED-81FF-5E48C333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3C1E-E4DD-4031-B442-B3325595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5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CC669A-A9F9-407E-848C-D08AE7A6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2D5080-2E20-441C-9127-770D5D294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CA6034-A063-44FF-B5A2-78621350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5D99-4792-4A7C-B6B9-7716EC53F07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527F78-9984-4C85-A2FA-10DA9727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DF2CE2-8074-420D-B9B9-8B3FF173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3C1E-E4DD-4031-B442-B3325595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6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5E84A5-3B5C-4B7C-9450-68449010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106619-B103-4313-B4B9-8213E85FE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8296D29-E637-421D-A48B-9928A6DC3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B60B527-45E2-4212-8811-BF012746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5D99-4792-4A7C-B6B9-7716EC53F07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BF80E0A-CCA4-49F0-831A-62DA173C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FCAB008-5A0F-4A83-A7A6-24BCBB71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3C1E-E4DD-4031-B442-B3325595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8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C71BB8-6532-44FB-99FB-ED88835E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4F8082-2F32-4D19-9DFE-2D4D89C7F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A6E2449-3E24-44A3-9DC0-39E7E69BD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F879312-BA09-45D1-B857-2C1AC07FB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9CBC43F-0A95-4E5C-8B0F-8AD93008A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FE5D462-7E19-4AE4-9618-A7CF59A3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5D99-4792-4A7C-B6B9-7716EC53F07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2F1FF9F-6119-47F0-AD84-CBAB5E70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BD02EFF-28D2-463F-B577-6BAC921F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3C1E-E4DD-4031-B442-B3325595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4BDACD-18FE-4AC7-801E-C3FB55F0E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88F6AC-CCDC-4453-B06D-0A969F7E3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5D99-4792-4A7C-B6B9-7716EC53F07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01C5BCA-98EA-47FD-81C1-AEE4587B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0DA30B6-5CAA-497E-B714-74ECD135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3C1E-E4DD-4031-B442-B3325595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4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2A8F799-B5E2-4C9B-8BA0-25984411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5D99-4792-4A7C-B6B9-7716EC53F07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38D6687-07C8-48F3-8D44-CB95F2C7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BD9C52-C275-4D78-8FE2-01C2FB9D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3C1E-E4DD-4031-B442-B3325595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2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0E4BBE-3CC7-4D56-9CA0-602234132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4743EC-328C-48FC-857C-57D3FD156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9CC5FD6-D9C7-4EB9-954E-3F94D01EF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8F5DAFC-FB9F-48E8-8CE2-E8AB15CF4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5D99-4792-4A7C-B6B9-7716EC53F07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CDF14C-2045-441C-8650-8C45E199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6E2DBFA-B37D-4134-BDB1-32A24369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3C1E-E4DD-4031-B442-B3325595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2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A05E3D-54D9-4206-9102-C5C75703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BF5C03B-BB64-4AF9-9405-B93D70E59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E83A515-8A9F-4927-96E8-05A96B803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D76FD58-FF72-49C2-9F87-8ABC390A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5D99-4792-4A7C-B6B9-7716EC53F07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88C0BC2-B25D-451A-BF84-619E79B0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F9583A-B957-4359-9981-2CBA6615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3C1E-E4DD-4031-B442-B3325595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7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DB5C352-DA63-4940-817B-D3E109F00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11D14A-F434-42D5-B399-8D1AD4A6A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FFC270-441C-4C5A-8025-C1CE46FCB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C5D99-4792-4A7C-B6B9-7716EC53F07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8D90F0-F515-4806-9A04-49B9E4DC8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7CC140-6053-44CC-9CF3-BD338DE40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53C1E-E4DD-4031-B442-B3325595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9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A76EFA-156D-4F69-9801-CA2BC1A88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E7633CD-8FD4-4551-BB85-B43E995B2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2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D60B82-76EA-44F9-96DC-ABCA608E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779"/>
            <a:ext cx="10515600" cy="987303"/>
          </a:xfrm>
        </p:spPr>
        <p:txBody>
          <a:bodyPr/>
          <a:lstStyle/>
          <a:p>
            <a:r>
              <a:rPr lang="en-US" dirty="0"/>
              <a:t>What is a proposition?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E1E7D24B-2C1D-49E2-B5BD-1B66F4E902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2026"/>
                <a:ext cx="10515600" cy="5444196"/>
              </a:xfrm>
            </p:spPr>
            <p:txBody>
              <a:bodyPr>
                <a:normAutofit/>
              </a:bodyPr>
              <a:lstStyle/>
              <a:p>
                <a:pPr rtl="0">
                  <a:spcBef>
                    <a:spcPts val="1100"/>
                  </a:spcBef>
                  <a:spcAft>
                    <a:spcPts val="0"/>
                  </a:spcAft>
                </a:pPr>
                <a:r>
                  <a:rPr lang="en-US" dirty="0" smtClean="0"/>
                  <a:t>A Proposition or a statement or logical sentence is a declarative sentence which is either true (1) or false (0).</a:t>
                </a:r>
              </a:p>
              <a:p>
                <a:pPr marL="0" indent="0" rtl="0">
                  <a:spcBef>
                    <a:spcPts val="110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rtl="0">
                  <a:spcBef>
                    <a:spcPts val="0"/>
                  </a:spcBef>
                  <a:spcAft>
                    <a:spcPts val="1100"/>
                  </a:spcAft>
                </a:pPr>
                <a:r>
                  <a:rPr lang="en-US" dirty="0"/>
                  <a:t>Example1: The following statements are all propositions:</a:t>
                </a:r>
              </a:p>
              <a:p>
                <a:pPr lvl="1" fontAlgn="base">
                  <a:spcBef>
                    <a:spcPts val="1400"/>
                  </a:spcBef>
                </a:pPr>
                <a:r>
                  <a:rPr lang="en-US" dirty="0"/>
                  <a:t>Sheikh Hasina is the prime minister of Bangladesh.</a:t>
                </a:r>
              </a:p>
              <a:p>
                <a:pPr lvl="1" fontAlgn="base">
                  <a:spcBef>
                    <a:spcPts val="0"/>
                  </a:spcBef>
                </a:pPr>
                <a:r>
                  <a:rPr lang="en-US" dirty="0"/>
                  <a:t>It rained Yesterday.</a:t>
                </a:r>
              </a:p>
              <a:p>
                <a:pPr lvl="1" fontAlgn="base">
                  <a:spcBef>
                    <a:spcPts val="0"/>
                  </a:spcBef>
                  <a:spcAft>
                    <a:spcPts val="1100"/>
                  </a:spcAft>
                </a:pPr>
                <a:r>
                  <a:rPr lang="en-US" dirty="0"/>
                  <a:t>If x is an integer,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a positive integer.</a:t>
                </a:r>
              </a:p>
              <a:p>
                <a:pPr rtl="0">
                  <a:spcBef>
                    <a:spcPts val="1100"/>
                  </a:spcBef>
                  <a:spcAft>
                    <a:spcPts val="1100"/>
                  </a:spcAft>
                </a:pPr>
                <a:r>
                  <a:rPr lang="en-US" dirty="0" smtClean="0"/>
                  <a:t>Example 2</a:t>
                </a:r>
                <a:r>
                  <a:rPr lang="en-US" dirty="0"/>
                  <a:t>: The following statements are not propositions:</a:t>
                </a:r>
              </a:p>
              <a:p>
                <a:pPr lvl="1" fontAlgn="base">
                  <a:spcBef>
                    <a:spcPts val="1400"/>
                  </a:spcBef>
                </a:pPr>
                <a:r>
                  <a:rPr lang="en-US" dirty="0"/>
                  <a:t>What is your name?</a:t>
                </a:r>
              </a:p>
              <a:p>
                <a:pPr lvl="1" fontAlgn="base">
                  <a:spcBef>
                    <a:spcPts val="0"/>
                  </a:spcBef>
                </a:pPr>
                <a:r>
                  <a:rPr lang="en-US" dirty="0"/>
                  <a:t>How many semesters have you completed so far?</a:t>
                </a:r>
              </a:p>
              <a:p>
                <a:pPr lvl="1" fontAlgn="base">
                  <a:spcBef>
                    <a:spcPts val="0"/>
                  </a:spcBef>
                  <a:spcAft>
                    <a:spcPts val="1100"/>
                  </a:spcAft>
                </a:pPr>
                <a:r>
                  <a:rPr lang="en-US" dirty="0"/>
                  <a:t>Where do you live?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E1E7D24B-2C1D-49E2-B5BD-1B66F4E902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2026"/>
                <a:ext cx="10515600" cy="5444196"/>
              </a:xfrm>
              <a:blipFill rotWithShape="0">
                <a:blip r:embed="rId2"/>
                <a:stretch>
                  <a:fillRect l="-1043" t="-1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0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8560AA-178F-40AE-8151-EB830D7F3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855"/>
            <a:ext cx="10515600" cy="858764"/>
          </a:xfrm>
        </p:spPr>
        <p:txBody>
          <a:bodyPr/>
          <a:lstStyle/>
          <a:p>
            <a:r>
              <a:rPr lang="en-US" dirty="0"/>
              <a:t>Propositional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20AB9A-7BEE-4BB2-BE08-3C7D44E3A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514"/>
            <a:ext cx="10515600" cy="5134707"/>
          </a:xfrm>
        </p:spPr>
        <p:txBody>
          <a:bodyPr>
            <a:normAutofit/>
          </a:bodyPr>
          <a:lstStyle/>
          <a:p>
            <a:r>
              <a:rPr lang="en-US" dirty="0"/>
              <a:t>The letters used to present a proposition is called a variable. Normally we use English letters for example P, Q, R and so on as propositional variables.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P: Bangladesh is in Asia</a:t>
            </a:r>
          </a:p>
          <a:p>
            <a:pPr lvl="1"/>
            <a:r>
              <a:rPr lang="en-US" dirty="0"/>
              <a:t>Q: 2 + 2 = 4</a:t>
            </a:r>
          </a:p>
          <a:p>
            <a:pPr lvl="1"/>
            <a:r>
              <a:rPr lang="en-US" dirty="0"/>
              <a:t>R: 3+2 = 6</a:t>
            </a:r>
          </a:p>
          <a:p>
            <a:r>
              <a:rPr lang="en-US" dirty="0"/>
              <a:t>Problem 1: Store the following propositions in propositional variables.</a:t>
            </a:r>
          </a:p>
          <a:p>
            <a:pPr lvl="1"/>
            <a:r>
              <a:rPr lang="en-US" dirty="0"/>
              <a:t>It is Monday today</a:t>
            </a:r>
          </a:p>
          <a:p>
            <a:pPr lvl="1"/>
            <a:r>
              <a:rPr lang="en-US" dirty="0"/>
              <a:t>The sky is blue</a:t>
            </a:r>
          </a:p>
          <a:p>
            <a:pPr lvl="1"/>
            <a:r>
              <a:rPr lang="en-US" dirty="0"/>
              <a:t>This is discrete mathematics class</a:t>
            </a:r>
          </a:p>
        </p:txBody>
      </p:sp>
    </p:spTree>
    <p:extLst>
      <p:ext uri="{BB962C8B-B14F-4D97-AF65-F5344CB8AC3E}">
        <p14:creationId xmlns:p14="http://schemas.microsoft.com/office/powerpoint/2010/main" val="32745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DEE368-B968-47BE-B541-E356AD47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17F51D-846B-4D2F-BA20-EDE3DABEB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compound statement is a sentence that consists of two or more statements separated by logical connectors.</a:t>
            </a:r>
          </a:p>
          <a:p>
            <a:r>
              <a:rPr lang="en-US" dirty="0"/>
              <a:t>Statements or propositional variables can be combined by means of logical connectives (operators) to form a single statement called compound statements.</a:t>
            </a:r>
          </a:p>
        </p:txBody>
      </p:sp>
    </p:spTree>
    <p:extLst>
      <p:ext uri="{BB962C8B-B14F-4D97-AF65-F5344CB8AC3E}">
        <p14:creationId xmlns:p14="http://schemas.microsoft.com/office/powerpoint/2010/main" val="279138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14381F-2B6B-4C4B-9D61-89DCCD92B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95"/>
            <a:ext cx="10515600" cy="835762"/>
          </a:xfrm>
        </p:spPr>
        <p:txBody>
          <a:bodyPr/>
          <a:lstStyle/>
          <a:p>
            <a:r>
              <a:rPr lang="en-US" dirty="0"/>
              <a:t>Logical Connectives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5241BFEF-06DC-45B3-848C-AEA8ECD97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378582"/>
              </p:ext>
            </p:extLst>
          </p:nvPr>
        </p:nvGraphicFramePr>
        <p:xfrm>
          <a:off x="1644161" y="1794802"/>
          <a:ext cx="8903678" cy="355912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598096">
                  <a:extLst>
                    <a:ext uri="{9D8B030D-6E8A-4147-A177-3AD203B41FA5}">
                      <a16:colId xmlns:a16="http://schemas.microsoft.com/office/drawing/2014/main" xmlns="" val="3922202556"/>
                    </a:ext>
                  </a:extLst>
                </a:gridCol>
                <a:gridCol w="3010699">
                  <a:extLst>
                    <a:ext uri="{9D8B030D-6E8A-4147-A177-3AD203B41FA5}">
                      <a16:colId xmlns:a16="http://schemas.microsoft.com/office/drawing/2014/main" xmlns="" val="2936182248"/>
                    </a:ext>
                  </a:extLst>
                </a:gridCol>
                <a:gridCol w="4294883">
                  <a:extLst>
                    <a:ext uri="{9D8B030D-6E8A-4147-A177-3AD203B41FA5}">
                      <a16:colId xmlns:a16="http://schemas.microsoft.com/office/drawing/2014/main" xmlns="" val="4118854629"/>
                    </a:ext>
                  </a:extLst>
                </a:gridCol>
              </a:tblGrid>
              <a:tr h="65371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/>
                        <a:t>Symbol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/>
                        <a:t>Connective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/>
                        <a:t>Name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xmlns="" val="3272454022"/>
                  </a:ext>
                </a:extLst>
              </a:tr>
              <a:tr h="58108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~ 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Not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Negation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3245234631"/>
                  </a:ext>
                </a:extLst>
              </a:tr>
              <a:tr h="58108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∧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And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Conjunction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3816186654"/>
                  </a:ext>
                </a:extLst>
              </a:tr>
              <a:tr h="58108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∨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Disjunction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3357739647"/>
                  </a:ext>
                </a:extLst>
              </a:tr>
              <a:tr h="58108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⟶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Implies or if...then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Implication or conditional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3551948784"/>
                  </a:ext>
                </a:extLst>
              </a:tr>
              <a:tr h="58108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⟷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If and only if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Equivalence or biconditional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281454478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10D7B9A-3179-4782-BF47-96E95D5CD045}"/>
              </a:ext>
            </a:extLst>
          </p:cNvPr>
          <p:cNvSpPr txBox="1"/>
          <p:nvPr/>
        </p:nvSpPr>
        <p:spPr>
          <a:xfrm>
            <a:off x="838200" y="956939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five logical connectives are: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5B07CA0-81AD-4B16-859B-6FA7D9E6AA97}"/>
              </a:ext>
            </a:extLst>
          </p:cNvPr>
          <p:cNvSpPr txBox="1"/>
          <p:nvPr/>
        </p:nvSpPr>
        <p:spPr>
          <a:xfrm>
            <a:off x="838200" y="5874319"/>
            <a:ext cx="82776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Example: It is Monday today AND it rained yesterday</a:t>
            </a:r>
          </a:p>
        </p:txBody>
      </p:sp>
    </p:spTree>
    <p:extLst>
      <p:ext uri="{BB962C8B-B14F-4D97-AF65-F5344CB8AC3E}">
        <p14:creationId xmlns:p14="http://schemas.microsoft.com/office/powerpoint/2010/main" val="239154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187F18-59B5-4B73-8B49-DE9B4F57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605E02-42EB-4C0F-AC72-942218EFD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are the differences between simple propositional statement and compound propositional statements?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can we create compound propositional statements from simple propositional statements?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Identifying simple and compound statements.</a:t>
            </a:r>
          </a:p>
        </p:txBody>
      </p:sp>
    </p:spTree>
    <p:extLst>
      <p:ext uri="{BB962C8B-B14F-4D97-AF65-F5344CB8AC3E}">
        <p14:creationId xmlns:p14="http://schemas.microsoft.com/office/powerpoint/2010/main" val="4000279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261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Propositional Logic</vt:lpstr>
      <vt:lpstr>What is a proposition?</vt:lpstr>
      <vt:lpstr>Propositional Variables</vt:lpstr>
      <vt:lpstr>Compound Statements</vt:lpstr>
      <vt:lpstr>Logical Connectives</vt:lpstr>
      <vt:lpstr>Suggested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</dc:title>
  <dc:creator>Nuruzzaman Faruqui</dc:creator>
  <cp:lastModifiedBy>Nuruzzaman Faruqui</cp:lastModifiedBy>
  <cp:revision>8</cp:revision>
  <dcterms:created xsi:type="dcterms:W3CDTF">2022-01-16T02:14:58Z</dcterms:created>
  <dcterms:modified xsi:type="dcterms:W3CDTF">2022-01-16T06:28:18Z</dcterms:modified>
</cp:coreProperties>
</file>