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1634F-1C06-4E23-9172-8984CF1A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3C292F-9AA6-412F-90CE-D530790A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A45E2C-6338-418A-A98C-FF0F4E74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89EE2-9E8B-416D-B5A7-19741643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F2E584-CAF4-4E73-9AD8-E4E202C7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32F92-89B3-46C0-9EBA-20EE47B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775A34-4C22-44B2-B630-B7CE3A20C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F4133E-9272-4D1E-AB46-6AD95643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EFDE21-A963-408E-920D-DECE098D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C2BE2B-ECBE-44B6-880A-E1505597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6D0EF6-92BD-471D-B8CE-FB5991423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4CC240-D774-4674-83A8-A8CE37933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33D329-918C-4FE3-B1C0-658E0813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9EAE5B-B322-4C70-8DEC-B11C1BD9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105F58-FF42-432B-8649-60D57A32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D71E9-3FC0-467C-B43D-982F0E01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AD6CBD-9B81-4EE8-A29B-907DBF49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E1F221-E0E5-43EF-A20B-5EDD5F96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B141D4-279E-461F-9500-6748A0F8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854220-84EC-4831-BD77-30FE69CA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0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5EA54-31D0-4C2C-8CB4-2E817667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ED9350-00E4-4AAE-AE6E-CEE9A2F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DE057D-2441-4711-B710-10197F00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100238-0E14-48C5-9C54-68BC32A3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2784E-61F1-4137-AEF2-22C34AE6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0DAAB-F836-4345-B438-B2A9F871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64DFAB-2222-4550-9B1E-6FC1321A5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2B9E53-E68B-4B27-896A-2CE6D507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4E576B-333A-4851-BF37-3523D87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9C13E6-20A5-471E-941B-FFDC3355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073F95-8BD1-42C4-B6BC-4ABC119B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2FE2E-D35F-4033-8D03-E5D14D74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E68287-6157-49D9-B1D5-C8E13D39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F99520-D32A-4E03-AA34-67D6AE3B5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900D3B-32AF-47E3-808B-55DE7FD20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0BB30D6-BCD2-4259-848B-6AA1490F0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58F8485-A85F-43EE-B3D2-F9081213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583C6F-DBAD-41EF-A68B-18841B37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B2FF6C-B938-4679-94A8-3E7985F0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CA263-CED4-45C5-9D75-06F3733D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781A34-6E2B-47F0-9961-F9EA5E11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1426B4-1B5F-4722-943A-4F5A8F29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A62D8A-CFCA-460F-8618-A4FBAC89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12A020-8C77-48CD-8D58-C8FB891A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06F038-59AE-47C1-8C35-72A0C326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D4CBDF-9A77-4F77-BF6B-EE13A81D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7B6A4-188A-47CF-9AB5-D82273E8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F2C48E-FD8E-4737-9243-C795077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BA39AE-9EA9-4DCC-80C3-6F67400F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C34251-F703-4F1F-9ED7-41DD084D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927A66-7712-4115-89A5-1D151637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5719E7-DAA4-48B2-A677-04ADAB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168B3-804A-4F46-B0BE-8EC8D231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4BB4CC-5316-48F9-BAC0-714EF0034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AE5A69-A017-40E6-8EAB-4161DA34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46CC42-8C52-4ABD-B3A0-C3D80468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8B6743-3F7D-467F-A6B6-4D28C861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DA0D1B-6B87-48F1-8A2A-1B4DDA9E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DDF261E-A6AD-475E-8236-A7A48736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1740E9-5F00-44C1-809C-495D9C16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CE96D-60A5-4760-B112-9FDD526E2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E5BD-DD3F-47D3-BD86-9A50AD5D02C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552CE0-7731-4989-BE1D-7F76C737D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61F9B-4EAD-4EE0-8519-C9B1CA3F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E0A1-5A7D-427B-8700-82BFE5E7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2C476-3E42-4187-914B-D4B9760C9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Logical </a:t>
            </a:r>
            <a:r>
              <a:rPr lang="en-US" dirty="0"/>
              <a:t>Connectives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F4BF3C-6BAE-4EBA-B6D8-59E757822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04440-D836-4324-8D1F-2C38D409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of this Lesson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FBE566-2E68-46E9-8948-2151D61A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(Not)</a:t>
            </a:r>
          </a:p>
          <a:p>
            <a:r>
              <a:rPr lang="en-US" dirty="0"/>
              <a:t>Conjunction (And)</a:t>
            </a:r>
          </a:p>
          <a:p>
            <a:r>
              <a:rPr lang="en-US" dirty="0"/>
              <a:t>Disjunction (Or)</a:t>
            </a:r>
          </a:p>
          <a:p>
            <a:r>
              <a:rPr lang="en-US" dirty="0"/>
              <a:t>Implication or if-then (Conditional)</a:t>
            </a:r>
          </a:p>
          <a:p>
            <a:r>
              <a:rPr lang="en-US" dirty="0"/>
              <a:t>If and Only if (</a:t>
            </a:r>
            <a:r>
              <a:rPr lang="en-US" sz="2800" dirty="0"/>
              <a:t>Equivalence or biconditional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the opposite of the original statement. If p is a statement, then the negation of p is denoted by ~p and read as 'it is not the case that p, or simply Not P.' So, if p is true then ~p is false and vice versa</a:t>
            </a:r>
            <a:r>
              <a:rPr lang="en-US" dirty="0"/>
              <a:t>.</a:t>
            </a:r>
          </a:p>
          <a:p>
            <a:r>
              <a:rPr lang="en-US" dirty="0"/>
              <a:t>Example: </a:t>
            </a:r>
            <a:endParaRPr lang="en-US" dirty="0"/>
          </a:p>
          <a:p>
            <a:pPr lvl="1"/>
            <a:r>
              <a:rPr lang="en-US" dirty="0"/>
              <a:t>If the statement P is Paris is in France, then ~ P is 'Paris is not in France'.</a:t>
            </a:r>
            <a:endParaRPr lang="en-US" dirty="0"/>
          </a:p>
          <a:p>
            <a:pPr lvl="1"/>
            <a:r>
              <a:rPr lang="en-US" dirty="0"/>
              <a:t>R: Today </a:t>
            </a:r>
            <a:r>
              <a:rPr lang="en-US" dirty="0" smtClean="0"/>
              <a:t>David is </a:t>
            </a:r>
            <a:r>
              <a:rPr lang="en-US" dirty="0"/>
              <a:t>present in the class</a:t>
            </a:r>
            <a:endParaRPr lang="en-US" dirty="0"/>
          </a:p>
          <a:p>
            <a:pPr lvl="1"/>
            <a:r>
              <a:rPr lang="en-US" dirty="0"/>
              <a:t>R = {T, F}</a:t>
            </a:r>
            <a:endParaRPr lang="en-US" dirty="0"/>
          </a:p>
          <a:p>
            <a:pPr lvl="1"/>
            <a:r>
              <a:rPr lang="en-US" dirty="0"/>
              <a:t>~R: Today </a:t>
            </a:r>
            <a:r>
              <a:rPr lang="en-US" dirty="0" smtClean="0"/>
              <a:t>David is not present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of Negation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0326"/>
              </p:ext>
            </p:extLst>
          </p:nvPr>
        </p:nvGraphicFramePr>
        <p:xfrm>
          <a:off x="3124200" y="2387057"/>
          <a:ext cx="5943600" cy="17373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38375"/>
                <a:gridCol w="3705225"/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~ p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8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means AND operation of two statements. If p, q are two statements, then "p and q" is a compound statement, denoted by p ∧ q and referred as the conjunction of p and q. The conjunction of p and q is true only when both p and q are true. Otherwise, it is false.</a:t>
            </a:r>
            <a:endParaRPr lang="en-US" dirty="0"/>
          </a:p>
          <a:p>
            <a:r>
              <a:rPr lang="en-US" dirty="0"/>
              <a:t>Example:</a:t>
            </a:r>
            <a:endParaRPr lang="en-US" dirty="0"/>
          </a:p>
          <a:p>
            <a:pPr lvl="1"/>
            <a:r>
              <a:rPr lang="en-US" dirty="0"/>
              <a:t>P: </a:t>
            </a:r>
            <a:r>
              <a:rPr lang="en-US" dirty="0" smtClean="0"/>
              <a:t>John </a:t>
            </a:r>
            <a:r>
              <a:rPr lang="en-US" dirty="0"/>
              <a:t>went shopping yesterday.</a:t>
            </a:r>
            <a:endParaRPr lang="en-US" dirty="0"/>
          </a:p>
          <a:p>
            <a:pPr lvl="1"/>
            <a:r>
              <a:rPr lang="en-US" dirty="0"/>
              <a:t>R: He bought a shirt.</a:t>
            </a:r>
            <a:endParaRPr lang="en-US" dirty="0"/>
          </a:p>
          <a:p>
            <a:pPr lvl="1"/>
            <a:r>
              <a:rPr lang="en-US" dirty="0"/>
              <a:t>Q: The color of the shirt is blue.</a:t>
            </a:r>
            <a:endParaRPr lang="en-US" dirty="0"/>
          </a:p>
          <a:p>
            <a:pPr lvl="1"/>
            <a:r>
              <a:rPr lang="en-US" dirty="0"/>
              <a:t>P ∧ R: </a:t>
            </a:r>
            <a:r>
              <a:rPr lang="en-US" dirty="0" smtClean="0"/>
              <a:t>John </a:t>
            </a:r>
            <a:r>
              <a:rPr lang="en-US" dirty="0"/>
              <a:t>went for shopping yesterday and he bought a shirt.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of Conjunction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17504"/>
              </p:ext>
            </p:extLst>
          </p:nvPr>
        </p:nvGraphicFramePr>
        <p:xfrm>
          <a:off x="1011404" y="2294815"/>
          <a:ext cx="3111417" cy="28956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9114"/>
                <a:gridCol w="769114"/>
                <a:gridCol w="1573189"/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p ∧ q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78907"/>
              </p:ext>
            </p:extLst>
          </p:nvPr>
        </p:nvGraphicFramePr>
        <p:xfrm>
          <a:off x="5097379" y="2144955"/>
          <a:ext cx="6677526" cy="31953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39716"/>
                <a:gridCol w="2550694"/>
                <a:gridCol w="1187116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2800" dirty="0"/>
                        <a:t>P: John went for shopping yesterday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2800" dirty="0"/>
                        <a:t>R: He bought a shirt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2800"/>
                        <a:t>P ∧ R</a:t>
                      </a: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2817"/>
          </a:xfrm>
        </p:spPr>
        <p:txBody>
          <a:bodyPr/>
          <a:lstStyle/>
          <a:p>
            <a:r>
              <a:rPr lang="en-US" dirty="0"/>
              <a:t>It means OR operation of two statements. If p, q are two statements, then "p or q" is a compound statement, denoted by p ∨ q and referred to as the disjunction of p and q. The disjunction of p and q is true whenever at least one of the two statements is true, and it is false only when both p and q are false.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63916"/>
              </p:ext>
            </p:extLst>
          </p:nvPr>
        </p:nvGraphicFramePr>
        <p:xfrm>
          <a:off x="3290888" y="3978442"/>
          <a:ext cx="5934075" cy="2590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66850"/>
                <a:gridCol w="1466850"/>
                <a:gridCol w="3000375"/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∨ q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8963" y="3049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/ if-then (</a:t>
            </a:r>
            <a:r>
              <a:rPr lang="en-US" b="1" dirty="0"/>
              <a:t>⟶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491"/>
          </a:xfrm>
        </p:spPr>
        <p:txBody>
          <a:bodyPr/>
          <a:lstStyle/>
          <a:p>
            <a:r>
              <a:rPr lang="en-US" dirty="0"/>
              <a:t>An implication </a:t>
            </a:r>
            <a:r>
              <a:rPr lang="en-US" dirty="0" err="1"/>
              <a:t>p⟶q</a:t>
            </a:r>
            <a:r>
              <a:rPr lang="en-US" dirty="0"/>
              <a:t> is the proposition "if p, then q." It is false if p is true and q is false. The rest of the cases are true.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56325"/>
              </p:ext>
            </p:extLst>
          </p:nvPr>
        </p:nvGraphicFramePr>
        <p:xfrm>
          <a:off x="838200" y="3048794"/>
          <a:ext cx="3966411" cy="28956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62075"/>
                <a:gridCol w="1371600"/>
                <a:gridCol w="1232736"/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 ⟶ q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38536"/>
              </p:ext>
            </p:extLst>
          </p:nvPr>
        </p:nvGraphicFramePr>
        <p:xfrm>
          <a:off x="5297905" y="3048794"/>
          <a:ext cx="6477000" cy="28956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578768"/>
                <a:gridCol w="3064043"/>
                <a:gridCol w="834189"/>
              </a:tblGrid>
              <a:tr h="5279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If you study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You will do well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True</a:t>
                      </a:r>
                    </a:p>
                  </a:txBody>
                  <a:tcPr marL="63500" marR="63500" marT="63500" marB="63500"/>
                </a:tc>
              </a:tr>
              <a:tr h="5279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If you do not study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You will not do well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True</a:t>
                      </a:r>
                    </a:p>
                  </a:txBody>
                  <a:tcPr marL="63500" marR="63500" marT="63500" marB="63500"/>
                </a:tc>
              </a:tr>
              <a:tr h="919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You did not study well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You did well in the exam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True</a:t>
                      </a:r>
                    </a:p>
                  </a:txBody>
                  <a:tcPr marL="63500" marR="63500" marT="63500" marB="63500"/>
                </a:tc>
              </a:tr>
              <a:tr h="919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You studied well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You did not do well in the exam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False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5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Bi-conditional / if and only if (</a:t>
            </a:r>
            <a:r>
              <a:rPr lang="en-US" b="1" dirty="0"/>
              <a:t>↔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p ↔ q is bi-conditional logical connective which is true when p and q are same, i.e., both are false or both are true.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27779"/>
              </p:ext>
            </p:extLst>
          </p:nvPr>
        </p:nvGraphicFramePr>
        <p:xfrm>
          <a:off x="3124200" y="3048794"/>
          <a:ext cx="5943600" cy="28956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0650"/>
                <a:gridCol w="1390650"/>
                <a:gridCol w="3162300"/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 ↔ q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6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401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Basic Logical Connectives</vt:lpstr>
      <vt:lpstr>Topics of this Lesson</vt:lpstr>
      <vt:lpstr>Negation</vt:lpstr>
      <vt:lpstr>Truth Table of Negation</vt:lpstr>
      <vt:lpstr>Conjunction</vt:lpstr>
      <vt:lpstr>Truth Table of Conjunction</vt:lpstr>
      <vt:lpstr>Disjunction</vt:lpstr>
      <vt:lpstr>Implication / if-then (⟶)</vt:lpstr>
      <vt:lpstr>Bi-conditional / if and only if (↔)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Connectives</dc:title>
  <dc:creator>Nuruzzaman Faruqui</dc:creator>
  <cp:lastModifiedBy>Nuruzzaman Faruqui</cp:lastModifiedBy>
  <cp:revision>4</cp:revision>
  <dcterms:created xsi:type="dcterms:W3CDTF">2022-01-16T02:33:53Z</dcterms:created>
  <dcterms:modified xsi:type="dcterms:W3CDTF">2022-01-16T06:01:16Z</dcterms:modified>
</cp:coreProperties>
</file>