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0" r:id="rId3"/>
    <p:sldId id="261" r:id="rId4"/>
    <p:sldId id="257" r:id="rId5"/>
    <p:sldId id="258" r:id="rId6"/>
    <p:sldId id="259" r:id="rId7"/>
    <p:sldId id="268" r:id="rId8"/>
    <p:sldId id="262" r:id="rId9"/>
    <p:sldId id="263" r:id="rId10"/>
    <p:sldId id="265" r:id="rId11"/>
    <p:sldId id="264" r:id="rId12"/>
    <p:sldId id="266" r:id="rId13"/>
    <p:sldId id="267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97" autoAdjust="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61364-ADC2-46EB-8795-1CA31C955718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EA8B0-ED7F-426A-B497-D11C13531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65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EA8B0-ED7F-426A-B497-D11C13531D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55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EA8B0-ED7F-426A-B497-D11C13531D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92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EA8B0-ED7F-426A-B497-D11C13531D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19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EA8B0-ED7F-426A-B497-D11C13531D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67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EA8B0-ED7F-426A-B497-D11C13531D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91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EA8B0-ED7F-426A-B497-D11C13531D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59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661A-B171-4BE8-B8A5-13E6FB6E6B07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7761-3199-4B5C-8530-264EAE779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32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661A-B171-4BE8-B8A5-13E6FB6E6B07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7761-3199-4B5C-8530-264EAE779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71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661A-B171-4BE8-B8A5-13E6FB6E6B07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7761-3199-4B5C-8530-264EAE779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87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661A-B171-4BE8-B8A5-13E6FB6E6B07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7761-3199-4B5C-8530-264EAE779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9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661A-B171-4BE8-B8A5-13E6FB6E6B07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7761-3199-4B5C-8530-264EAE779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42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661A-B171-4BE8-B8A5-13E6FB6E6B07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7761-3199-4B5C-8530-264EAE779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9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661A-B171-4BE8-B8A5-13E6FB6E6B07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7761-3199-4B5C-8530-264EAE779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8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661A-B171-4BE8-B8A5-13E6FB6E6B07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7761-3199-4B5C-8530-264EAE779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49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661A-B171-4BE8-B8A5-13E6FB6E6B07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7761-3199-4B5C-8530-264EAE779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18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661A-B171-4BE8-B8A5-13E6FB6E6B07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7761-3199-4B5C-8530-264EAE779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22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661A-B171-4BE8-B8A5-13E6FB6E6B07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7761-3199-4B5C-8530-264EAE779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11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4661A-B171-4BE8-B8A5-13E6FB6E6B07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57761-3199-4B5C-8530-264EAE779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8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Derived Logical Connectives And Examples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73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C541D-7760-4BC5-A634-155223652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in Conditional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0782F-798B-4D24-BE9E-03546A153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1100"/>
              </a:spcBef>
              <a:spcAft>
                <a:spcPts val="0"/>
              </a:spcAft>
            </a:pPr>
            <a:r>
              <a:rPr lang="en-US" dirty="0"/>
              <a:t>Contrapositive: The proposition ~q→~p is called contrapositive of p →q.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Converse: The proposition </a:t>
            </a:r>
            <a:r>
              <a:rPr lang="en-US" dirty="0" err="1"/>
              <a:t>q→p</a:t>
            </a:r>
            <a:r>
              <a:rPr lang="en-US" dirty="0"/>
              <a:t> is called the converse of p →q.</a:t>
            </a:r>
          </a:p>
          <a:p>
            <a:r>
              <a:rPr lang="en-US" dirty="0"/>
              <a:t>Inverse: The proposition ~p→~q is called the inverse of p →q.</a:t>
            </a:r>
          </a:p>
        </p:txBody>
      </p:sp>
    </p:spTree>
    <p:extLst>
      <p:ext uri="{BB962C8B-B14F-4D97-AF65-F5344CB8AC3E}">
        <p14:creationId xmlns:p14="http://schemas.microsoft.com/office/powerpoint/2010/main" val="2882269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DB8A9-6B38-4107-94DC-65DBA54A2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5: </a:t>
            </a:r>
            <a:r>
              <a:rPr lang="en-US" sz="2800" dirty="0"/>
              <a:t>Show that P → Q and its contrapositive ~Q→~P are logically equivalent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C591C1-9984-4493-9CEA-6F8AD46B581A}"/>
              </a:ext>
            </a:extLst>
          </p:cNvPr>
          <p:cNvSpPr txBox="1"/>
          <p:nvPr/>
        </p:nvSpPr>
        <p:spPr>
          <a:xfrm>
            <a:off x="978877" y="5439674"/>
            <a:ext cx="99235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100"/>
              </a:spcBef>
              <a:spcAft>
                <a:spcPts val="1100"/>
              </a:spcAft>
            </a:pPr>
            <a:r>
              <a:rPr lang="en-US" sz="2400" dirty="0"/>
              <a:t>As the truth table for both the proposition are the same, P → Q and its contrapositive ~Q→~P are logically equivalent [Showed]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F0AAE03-F01C-4165-A1A2-D80621BC05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645367"/>
              </p:ext>
            </p:extLst>
          </p:nvPr>
        </p:nvGraphicFramePr>
        <p:xfrm>
          <a:off x="3302976" y="2270556"/>
          <a:ext cx="669459" cy="2590800"/>
        </p:xfrm>
        <a:graphic>
          <a:graphicData uri="http://schemas.openxmlformats.org/drawingml/2006/table">
            <a:tbl>
              <a:tblPr/>
              <a:tblGrid>
                <a:gridCol w="669459">
                  <a:extLst>
                    <a:ext uri="{9D8B030D-6E8A-4147-A177-3AD203B41FA5}">
                      <a16:colId xmlns:a16="http://schemas.microsoft.com/office/drawing/2014/main" val="425532749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P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28269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21507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60783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86352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37246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7150E39-E6B4-421D-92AA-E96300B8A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248568"/>
              </p:ext>
            </p:extLst>
          </p:nvPr>
        </p:nvGraphicFramePr>
        <p:xfrm>
          <a:off x="3933015" y="2270556"/>
          <a:ext cx="621909" cy="2590800"/>
        </p:xfrm>
        <a:graphic>
          <a:graphicData uri="http://schemas.openxmlformats.org/drawingml/2006/table">
            <a:tbl>
              <a:tblPr/>
              <a:tblGrid>
                <a:gridCol w="621909">
                  <a:extLst>
                    <a:ext uri="{9D8B030D-6E8A-4147-A177-3AD203B41FA5}">
                      <a16:colId xmlns:a16="http://schemas.microsoft.com/office/drawing/2014/main" val="17021197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Q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61392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29546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99407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18543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459862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2DCF22C-FBA9-4EC0-A7BB-E35D51EF6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602995"/>
              </p:ext>
            </p:extLst>
          </p:nvPr>
        </p:nvGraphicFramePr>
        <p:xfrm>
          <a:off x="4547452" y="2269006"/>
          <a:ext cx="669459" cy="2590800"/>
        </p:xfrm>
        <a:graphic>
          <a:graphicData uri="http://schemas.openxmlformats.org/drawingml/2006/table">
            <a:tbl>
              <a:tblPr/>
              <a:tblGrid>
                <a:gridCol w="669459">
                  <a:extLst>
                    <a:ext uri="{9D8B030D-6E8A-4147-A177-3AD203B41FA5}">
                      <a16:colId xmlns:a16="http://schemas.microsoft.com/office/drawing/2014/main" val="38362536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∼P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285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5226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28507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61392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213460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940F45A8-42E6-4AD6-980B-89E9C479B2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338170"/>
              </p:ext>
            </p:extLst>
          </p:nvPr>
        </p:nvGraphicFramePr>
        <p:xfrm>
          <a:off x="5216911" y="2269006"/>
          <a:ext cx="621909" cy="2590800"/>
        </p:xfrm>
        <a:graphic>
          <a:graphicData uri="http://schemas.openxmlformats.org/drawingml/2006/table">
            <a:tbl>
              <a:tblPr/>
              <a:tblGrid>
                <a:gridCol w="621909">
                  <a:extLst>
                    <a:ext uri="{9D8B030D-6E8A-4147-A177-3AD203B41FA5}">
                      <a16:colId xmlns:a16="http://schemas.microsoft.com/office/drawing/2014/main" val="15625242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∼Q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7812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17512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27141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5515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441390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8AE78CC-B76A-4089-B9A4-2FA3195B7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547156"/>
              </p:ext>
            </p:extLst>
          </p:nvPr>
        </p:nvGraphicFramePr>
        <p:xfrm>
          <a:off x="5782845" y="2269006"/>
          <a:ext cx="1233378" cy="2590800"/>
        </p:xfrm>
        <a:graphic>
          <a:graphicData uri="http://schemas.openxmlformats.org/drawingml/2006/table">
            <a:tbl>
              <a:tblPr/>
              <a:tblGrid>
                <a:gridCol w="1233378">
                  <a:extLst>
                    <a:ext uri="{9D8B030D-6E8A-4147-A177-3AD203B41FA5}">
                      <a16:colId xmlns:a16="http://schemas.microsoft.com/office/drawing/2014/main" val="217446952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P → Q 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8155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145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80471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90233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503011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3D2C91DE-6565-4E92-A3BE-5AC08BAD29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291131"/>
              </p:ext>
            </p:extLst>
          </p:nvPr>
        </p:nvGraphicFramePr>
        <p:xfrm>
          <a:off x="7016221" y="2269006"/>
          <a:ext cx="1438462" cy="2590800"/>
        </p:xfrm>
        <a:graphic>
          <a:graphicData uri="http://schemas.openxmlformats.org/drawingml/2006/table">
            <a:tbl>
              <a:tblPr/>
              <a:tblGrid>
                <a:gridCol w="1438462">
                  <a:extLst>
                    <a:ext uri="{9D8B030D-6E8A-4147-A177-3AD203B41FA5}">
                      <a16:colId xmlns:a16="http://schemas.microsoft.com/office/drawing/2014/main" val="206382353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~Q→~P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58585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94143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57045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9053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06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9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DB8A9-6B38-4107-94DC-65DBA54A2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6: </a:t>
            </a:r>
            <a:r>
              <a:rPr lang="en-US" sz="2800" dirty="0"/>
              <a:t>Show that proposition Q→P, and ~P→~Q are not equivalent to P→Q.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C591C1-9984-4493-9CEA-6F8AD46B581A}"/>
              </a:ext>
            </a:extLst>
          </p:cNvPr>
          <p:cNvSpPr txBox="1"/>
          <p:nvPr/>
        </p:nvSpPr>
        <p:spPr>
          <a:xfrm>
            <a:off x="978877" y="5439674"/>
            <a:ext cx="99235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100"/>
              </a:spcBef>
              <a:spcAft>
                <a:spcPts val="1100"/>
              </a:spcAft>
            </a:pPr>
            <a:r>
              <a:rPr lang="en-US" sz="2400" dirty="0"/>
              <a:t>As the truth table for both the proposition are not the same, </a:t>
            </a:r>
            <a:r>
              <a:rPr lang="en-US" sz="2400" dirty="0" err="1"/>
              <a:t>q→p</a:t>
            </a:r>
            <a:r>
              <a:rPr lang="en-US" sz="2400" dirty="0"/>
              <a:t>, and ~p→~q are not equivalent to p →q[Showed]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F0AAE03-F01C-4165-A1A2-D80621BC05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205687"/>
              </p:ext>
            </p:extLst>
          </p:nvPr>
        </p:nvGraphicFramePr>
        <p:xfrm>
          <a:off x="1431973" y="2270556"/>
          <a:ext cx="669459" cy="2590800"/>
        </p:xfrm>
        <a:graphic>
          <a:graphicData uri="http://schemas.openxmlformats.org/drawingml/2006/table">
            <a:tbl>
              <a:tblPr/>
              <a:tblGrid>
                <a:gridCol w="669459">
                  <a:extLst>
                    <a:ext uri="{9D8B030D-6E8A-4147-A177-3AD203B41FA5}">
                      <a16:colId xmlns:a16="http://schemas.microsoft.com/office/drawing/2014/main" val="425532749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P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28269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21507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60783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86352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37246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7150E39-E6B4-421D-92AA-E96300B8A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878694"/>
              </p:ext>
            </p:extLst>
          </p:nvPr>
        </p:nvGraphicFramePr>
        <p:xfrm>
          <a:off x="2062012" y="2270556"/>
          <a:ext cx="621909" cy="2590800"/>
        </p:xfrm>
        <a:graphic>
          <a:graphicData uri="http://schemas.openxmlformats.org/drawingml/2006/table">
            <a:tbl>
              <a:tblPr/>
              <a:tblGrid>
                <a:gridCol w="621909">
                  <a:extLst>
                    <a:ext uri="{9D8B030D-6E8A-4147-A177-3AD203B41FA5}">
                      <a16:colId xmlns:a16="http://schemas.microsoft.com/office/drawing/2014/main" val="17021197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Q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61392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29546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99407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18543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459862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2DCF22C-FBA9-4EC0-A7BB-E35D51EF6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226737"/>
              </p:ext>
            </p:extLst>
          </p:nvPr>
        </p:nvGraphicFramePr>
        <p:xfrm>
          <a:off x="2676449" y="2269006"/>
          <a:ext cx="669459" cy="2590800"/>
        </p:xfrm>
        <a:graphic>
          <a:graphicData uri="http://schemas.openxmlformats.org/drawingml/2006/table">
            <a:tbl>
              <a:tblPr/>
              <a:tblGrid>
                <a:gridCol w="669459">
                  <a:extLst>
                    <a:ext uri="{9D8B030D-6E8A-4147-A177-3AD203B41FA5}">
                      <a16:colId xmlns:a16="http://schemas.microsoft.com/office/drawing/2014/main" val="38362536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∼P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285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5226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28507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61392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213460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940F45A8-42E6-4AD6-980B-89E9C479B2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280818"/>
              </p:ext>
            </p:extLst>
          </p:nvPr>
        </p:nvGraphicFramePr>
        <p:xfrm>
          <a:off x="3345908" y="2269006"/>
          <a:ext cx="621909" cy="2590800"/>
        </p:xfrm>
        <a:graphic>
          <a:graphicData uri="http://schemas.openxmlformats.org/drawingml/2006/table">
            <a:tbl>
              <a:tblPr/>
              <a:tblGrid>
                <a:gridCol w="621909">
                  <a:extLst>
                    <a:ext uri="{9D8B030D-6E8A-4147-A177-3AD203B41FA5}">
                      <a16:colId xmlns:a16="http://schemas.microsoft.com/office/drawing/2014/main" val="15625242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∼Q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7812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17512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27141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5515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441390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8AE78CC-B76A-4089-B9A4-2FA3195B7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924562"/>
              </p:ext>
            </p:extLst>
          </p:nvPr>
        </p:nvGraphicFramePr>
        <p:xfrm>
          <a:off x="3911842" y="2269006"/>
          <a:ext cx="1233378" cy="2590800"/>
        </p:xfrm>
        <a:graphic>
          <a:graphicData uri="http://schemas.openxmlformats.org/drawingml/2006/table">
            <a:tbl>
              <a:tblPr/>
              <a:tblGrid>
                <a:gridCol w="1233378">
                  <a:extLst>
                    <a:ext uri="{9D8B030D-6E8A-4147-A177-3AD203B41FA5}">
                      <a16:colId xmlns:a16="http://schemas.microsoft.com/office/drawing/2014/main" val="217446952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P → Q 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8155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145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80471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90233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503011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3D2C91DE-6565-4E92-A3BE-5AC08BAD29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413410"/>
              </p:ext>
            </p:extLst>
          </p:nvPr>
        </p:nvGraphicFramePr>
        <p:xfrm>
          <a:off x="5145218" y="2269006"/>
          <a:ext cx="1438462" cy="2590800"/>
        </p:xfrm>
        <a:graphic>
          <a:graphicData uri="http://schemas.openxmlformats.org/drawingml/2006/table">
            <a:tbl>
              <a:tblPr/>
              <a:tblGrid>
                <a:gridCol w="1438462">
                  <a:extLst>
                    <a:ext uri="{9D8B030D-6E8A-4147-A177-3AD203B41FA5}">
                      <a16:colId xmlns:a16="http://schemas.microsoft.com/office/drawing/2014/main" val="206382353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~P→~Q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58585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94143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57045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9053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0646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F29901F-B759-403C-B929-2B7759BC8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83837"/>
              </p:ext>
            </p:extLst>
          </p:nvPr>
        </p:nvGraphicFramePr>
        <p:xfrm>
          <a:off x="6583680" y="2269006"/>
          <a:ext cx="1438462" cy="2590800"/>
        </p:xfrm>
        <a:graphic>
          <a:graphicData uri="http://schemas.openxmlformats.org/drawingml/2006/table">
            <a:tbl>
              <a:tblPr/>
              <a:tblGrid>
                <a:gridCol w="1438462">
                  <a:extLst>
                    <a:ext uri="{9D8B030D-6E8A-4147-A177-3AD203B41FA5}">
                      <a16:colId xmlns:a16="http://schemas.microsoft.com/office/drawing/2014/main" val="206382353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Q→P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58585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94143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57045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9053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0646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B523B43-6CDC-4AD7-B590-2739EB625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964521"/>
              </p:ext>
            </p:extLst>
          </p:nvPr>
        </p:nvGraphicFramePr>
        <p:xfrm>
          <a:off x="8022139" y="2269006"/>
          <a:ext cx="2737887" cy="2590800"/>
        </p:xfrm>
        <a:graphic>
          <a:graphicData uri="http://schemas.openxmlformats.org/drawingml/2006/table">
            <a:tbl>
              <a:tblPr/>
              <a:tblGrid>
                <a:gridCol w="2737887">
                  <a:extLst>
                    <a:ext uri="{9D8B030D-6E8A-4147-A177-3AD203B41FA5}">
                      <a16:colId xmlns:a16="http://schemas.microsoft.com/office/drawing/2014/main" val="206382353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(Q→P) ∧ ~P→~Q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58585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94143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57045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9053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06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945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E2DB8A9-6B38-4107-94DC-65DBA54A2D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Example 6: </a:t>
                </a:r>
                <a:r>
                  <a:rPr lang="en-US" sz="2800" dirty="0"/>
                  <a:t>Prove that P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⟷</m:t>
                    </m:r>
                  </m:oMath>
                </a14:m>
                <a:r>
                  <a:rPr lang="en-US" sz="2800" dirty="0"/>
                  <a:t> Q is equivalent to (P→Q) ∧ (Q→P)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E2DB8A9-6B38-4107-94DC-65DBA54A2D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EC591C1-9984-4493-9CEA-6F8AD46B581A}"/>
                  </a:ext>
                </a:extLst>
              </p:cNvPr>
              <p:cNvSpPr txBox="1"/>
              <p:nvPr/>
            </p:nvSpPr>
            <p:spPr>
              <a:xfrm>
                <a:off x="978877" y="5439674"/>
                <a:ext cx="9923585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100"/>
                  </a:spcBef>
                  <a:spcAft>
                    <a:spcPts val="1100"/>
                  </a:spcAft>
                </a:pPr>
                <a:r>
                  <a:rPr lang="en-US" sz="2400" dirty="0"/>
                  <a:t>As the truth table for both the proposition are the same, P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⟷</m:t>
                    </m:r>
                  </m:oMath>
                </a14:m>
                <a:r>
                  <a:rPr lang="en-US" sz="2400" dirty="0"/>
                  <a:t> Q is equivalent to (P→Q) ∧ (Q→P) [Showed]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EC591C1-9984-4493-9CEA-6F8AD46B5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877" y="5439674"/>
                <a:ext cx="9923585" cy="830997"/>
              </a:xfrm>
              <a:prstGeom prst="rect">
                <a:avLst/>
              </a:prstGeom>
              <a:blipFill>
                <a:blip r:embed="rId4"/>
                <a:stretch>
                  <a:fillRect l="-983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F0AAE03-F01C-4165-A1A2-D80621BC05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135075"/>
              </p:ext>
            </p:extLst>
          </p:nvPr>
        </p:nvGraphicFramePr>
        <p:xfrm>
          <a:off x="2768403" y="2133600"/>
          <a:ext cx="669459" cy="2590800"/>
        </p:xfrm>
        <a:graphic>
          <a:graphicData uri="http://schemas.openxmlformats.org/drawingml/2006/table">
            <a:tbl>
              <a:tblPr/>
              <a:tblGrid>
                <a:gridCol w="669459">
                  <a:extLst>
                    <a:ext uri="{9D8B030D-6E8A-4147-A177-3AD203B41FA5}">
                      <a16:colId xmlns:a16="http://schemas.microsoft.com/office/drawing/2014/main" val="425532749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P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28269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21507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60783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86352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37246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7150E39-E6B4-421D-92AA-E96300B8A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593949"/>
              </p:ext>
            </p:extLst>
          </p:nvPr>
        </p:nvGraphicFramePr>
        <p:xfrm>
          <a:off x="3398442" y="2133600"/>
          <a:ext cx="621909" cy="2590800"/>
        </p:xfrm>
        <a:graphic>
          <a:graphicData uri="http://schemas.openxmlformats.org/drawingml/2006/table">
            <a:tbl>
              <a:tblPr/>
              <a:tblGrid>
                <a:gridCol w="621909">
                  <a:extLst>
                    <a:ext uri="{9D8B030D-6E8A-4147-A177-3AD203B41FA5}">
                      <a16:colId xmlns:a16="http://schemas.microsoft.com/office/drawing/2014/main" val="17021197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Q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61392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29546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99407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18543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459862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8AE78CC-B76A-4089-B9A4-2FA3195B7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643374"/>
              </p:ext>
            </p:extLst>
          </p:nvPr>
        </p:nvGraphicFramePr>
        <p:xfrm>
          <a:off x="4020616" y="2132050"/>
          <a:ext cx="1233378" cy="2590800"/>
        </p:xfrm>
        <a:graphic>
          <a:graphicData uri="http://schemas.openxmlformats.org/drawingml/2006/table">
            <a:tbl>
              <a:tblPr/>
              <a:tblGrid>
                <a:gridCol w="1233378">
                  <a:extLst>
                    <a:ext uri="{9D8B030D-6E8A-4147-A177-3AD203B41FA5}">
                      <a16:colId xmlns:a16="http://schemas.microsoft.com/office/drawing/2014/main" val="217446952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P → Q 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8155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145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80471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90233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50301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F29901F-B759-403C-B929-2B7759BC8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213174"/>
              </p:ext>
            </p:extLst>
          </p:nvPr>
        </p:nvGraphicFramePr>
        <p:xfrm>
          <a:off x="5253991" y="2132050"/>
          <a:ext cx="1438462" cy="2590800"/>
        </p:xfrm>
        <a:graphic>
          <a:graphicData uri="http://schemas.openxmlformats.org/drawingml/2006/table">
            <a:tbl>
              <a:tblPr/>
              <a:tblGrid>
                <a:gridCol w="1438462">
                  <a:extLst>
                    <a:ext uri="{9D8B030D-6E8A-4147-A177-3AD203B41FA5}">
                      <a16:colId xmlns:a16="http://schemas.microsoft.com/office/drawing/2014/main" val="206382353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Q→P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58585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94143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57045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9053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0646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B523B43-6CDC-4AD7-B590-2739EB625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27683"/>
              </p:ext>
            </p:extLst>
          </p:nvPr>
        </p:nvGraphicFramePr>
        <p:xfrm>
          <a:off x="6692453" y="2132050"/>
          <a:ext cx="2737887" cy="2590800"/>
        </p:xfrm>
        <a:graphic>
          <a:graphicData uri="http://schemas.openxmlformats.org/drawingml/2006/table">
            <a:tbl>
              <a:tblPr/>
              <a:tblGrid>
                <a:gridCol w="2737887">
                  <a:extLst>
                    <a:ext uri="{9D8B030D-6E8A-4147-A177-3AD203B41FA5}">
                      <a16:colId xmlns:a16="http://schemas.microsoft.com/office/drawing/2014/main" val="206382353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(P→Q) ∧ (Q→P)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58585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94143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57045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9053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0646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36A1E92D-A41C-4A16-A86F-66953E2AB1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5465270"/>
                  </p:ext>
                </p:extLst>
              </p:nvPr>
            </p:nvGraphicFramePr>
            <p:xfrm>
              <a:off x="9430340" y="2132050"/>
              <a:ext cx="1233378" cy="2590800"/>
            </p:xfrm>
            <a:graphic>
              <a:graphicData uri="http://schemas.openxmlformats.org/drawingml/2006/table">
                <a:tbl>
                  <a:tblPr/>
                  <a:tblGrid>
                    <a:gridCol w="1233378">
                      <a:extLst>
                        <a:ext uri="{9D8B030D-6E8A-4147-A177-3AD203B41FA5}">
                          <a16:colId xmlns:a16="http://schemas.microsoft.com/office/drawing/2014/main" val="2174469522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/>
                            <a:t>P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⟷</m:t>
                              </m:r>
                            </m:oMath>
                          </a14:m>
                          <a:r>
                            <a:rPr lang="en-US" sz="2400" dirty="0"/>
                            <a:t> Q </a:t>
                          </a:r>
                        </a:p>
                      </a:txBody>
                      <a:tcPr marL="76200" marR="76200" marT="76200" marB="76200">
                        <a:lnL w="9525" cap="flat" cmpd="sng" algn="ctr">
                          <a:solidFill>
                            <a:srgbClr val="C7CCB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7CCB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7CCB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7CCB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881553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/>
                            <a:t>T</a:t>
                          </a:r>
                        </a:p>
                      </a:txBody>
                      <a:tcPr marL="76200" marR="76200" marT="76200" marB="76200">
                        <a:lnL w="9525" cap="flat" cmpd="sng" algn="ctr">
                          <a:solidFill>
                            <a:srgbClr val="C7CCB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7CCB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7CCB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7CCB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5414505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/>
                            <a:t>F</a:t>
                          </a:r>
                        </a:p>
                      </a:txBody>
                      <a:tcPr marL="76200" marR="76200" marT="76200" marB="76200">
                        <a:lnL w="9525" cap="flat" cmpd="sng" algn="ctr">
                          <a:solidFill>
                            <a:srgbClr val="C7CCB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7CCB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7CCB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7CCB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4804710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/>
                            <a:t>F</a:t>
                          </a:r>
                        </a:p>
                      </a:txBody>
                      <a:tcPr marL="76200" marR="76200" marT="76200" marB="76200">
                        <a:lnL w="9525" cap="flat" cmpd="sng" algn="ctr">
                          <a:solidFill>
                            <a:srgbClr val="C7CCB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7CCB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7CCB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7CCB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9902339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/>
                            <a:t>T</a:t>
                          </a:r>
                        </a:p>
                      </a:txBody>
                      <a:tcPr marL="76200" marR="76200" marT="76200" marB="76200">
                        <a:lnL w="9525" cap="flat" cmpd="sng" algn="ctr">
                          <a:solidFill>
                            <a:srgbClr val="C7CCB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7CCB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7CCB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7CCB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45030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36A1E92D-A41C-4A16-A86F-66953E2AB1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5465270"/>
                  </p:ext>
                </p:extLst>
              </p:nvPr>
            </p:nvGraphicFramePr>
            <p:xfrm>
              <a:off x="9430340" y="2132050"/>
              <a:ext cx="1233378" cy="2590800"/>
            </p:xfrm>
            <a:graphic>
              <a:graphicData uri="http://schemas.openxmlformats.org/drawingml/2006/table">
                <a:tbl>
                  <a:tblPr/>
                  <a:tblGrid>
                    <a:gridCol w="1233378">
                      <a:extLst>
                        <a:ext uri="{9D8B030D-6E8A-4147-A177-3AD203B41FA5}">
                          <a16:colId xmlns:a16="http://schemas.microsoft.com/office/drawing/2014/main" val="217446952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0" marR="76200" marT="76200" marB="76200">
                        <a:lnL w="9525" cap="flat" cmpd="sng" algn="ctr">
                          <a:solidFill>
                            <a:srgbClr val="C7CCB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7CCB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7CCB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7CCB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2353" r="-490" b="-42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88155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/>
                            <a:t>T</a:t>
                          </a:r>
                        </a:p>
                      </a:txBody>
                      <a:tcPr marL="76200" marR="76200" marT="76200" marB="76200">
                        <a:lnL w="9525" cap="flat" cmpd="sng" algn="ctr">
                          <a:solidFill>
                            <a:srgbClr val="C7CCB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7CCB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7CCB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7CCB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541450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/>
                            <a:t>F</a:t>
                          </a:r>
                        </a:p>
                      </a:txBody>
                      <a:tcPr marL="76200" marR="76200" marT="76200" marB="76200">
                        <a:lnL w="9525" cap="flat" cmpd="sng" algn="ctr">
                          <a:solidFill>
                            <a:srgbClr val="C7CCB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7CCB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7CCB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7CCB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480471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/>
                            <a:t>F</a:t>
                          </a:r>
                        </a:p>
                      </a:txBody>
                      <a:tcPr marL="76200" marR="76200" marT="76200" marB="76200">
                        <a:lnL w="9525" cap="flat" cmpd="sng" algn="ctr">
                          <a:solidFill>
                            <a:srgbClr val="C7CCB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7CCB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7CCB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7CCB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990233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/>
                            <a:t>T</a:t>
                          </a:r>
                        </a:p>
                      </a:txBody>
                      <a:tcPr marL="76200" marR="76200" marT="76200" marB="76200">
                        <a:lnL w="9525" cap="flat" cmpd="sng" algn="ctr">
                          <a:solidFill>
                            <a:srgbClr val="C7CCB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7CCB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7CCB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7CCB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45030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77110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DB8A9-6B38-4107-94DC-65DBA54A2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6: </a:t>
            </a:r>
            <a:r>
              <a:rPr lang="en-US" sz="4000" dirty="0"/>
              <a:t>Find the truth table of ~P∨Q.</a:t>
            </a: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F0AAE03-F01C-4165-A1A2-D80621BC05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46572"/>
              </p:ext>
            </p:extLst>
          </p:nvPr>
        </p:nvGraphicFramePr>
        <p:xfrm>
          <a:off x="3260772" y="2133600"/>
          <a:ext cx="669459" cy="2590800"/>
        </p:xfrm>
        <a:graphic>
          <a:graphicData uri="http://schemas.openxmlformats.org/drawingml/2006/table">
            <a:tbl>
              <a:tblPr/>
              <a:tblGrid>
                <a:gridCol w="669459">
                  <a:extLst>
                    <a:ext uri="{9D8B030D-6E8A-4147-A177-3AD203B41FA5}">
                      <a16:colId xmlns:a16="http://schemas.microsoft.com/office/drawing/2014/main" val="425532749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P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28269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21507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60783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86352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37246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7150E39-E6B4-421D-92AA-E96300B8A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737170"/>
              </p:ext>
            </p:extLst>
          </p:nvPr>
        </p:nvGraphicFramePr>
        <p:xfrm>
          <a:off x="3890811" y="2133600"/>
          <a:ext cx="621909" cy="2590800"/>
        </p:xfrm>
        <a:graphic>
          <a:graphicData uri="http://schemas.openxmlformats.org/drawingml/2006/table">
            <a:tbl>
              <a:tblPr/>
              <a:tblGrid>
                <a:gridCol w="621909">
                  <a:extLst>
                    <a:ext uri="{9D8B030D-6E8A-4147-A177-3AD203B41FA5}">
                      <a16:colId xmlns:a16="http://schemas.microsoft.com/office/drawing/2014/main" val="17021197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Q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61392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29546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99407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18543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459862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8AE78CC-B76A-4089-B9A4-2FA3195B7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02710"/>
              </p:ext>
            </p:extLst>
          </p:nvPr>
        </p:nvGraphicFramePr>
        <p:xfrm>
          <a:off x="4512985" y="2132050"/>
          <a:ext cx="1233378" cy="2590800"/>
        </p:xfrm>
        <a:graphic>
          <a:graphicData uri="http://schemas.openxmlformats.org/drawingml/2006/table">
            <a:tbl>
              <a:tblPr/>
              <a:tblGrid>
                <a:gridCol w="1233378">
                  <a:extLst>
                    <a:ext uri="{9D8B030D-6E8A-4147-A177-3AD203B41FA5}">
                      <a16:colId xmlns:a16="http://schemas.microsoft.com/office/drawing/2014/main" val="217446952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~P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8155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145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80471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90233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50301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F29901F-B759-403C-B929-2B7759BC8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743705"/>
              </p:ext>
            </p:extLst>
          </p:nvPr>
        </p:nvGraphicFramePr>
        <p:xfrm>
          <a:off x="5746360" y="2132050"/>
          <a:ext cx="1438462" cy="2590800"/>
        </p:xfrm>
        <a:graphic>
          <a:graphicData uri="http://schemas.openxmlformats.org/drawingml/2006/table">
            <a:tbl>
              <a:tblPr/>
              <a:tblGrid>
                <a:gridCol w="1438462">
                  <a:extLst>
                    <a:ext uri="{9D8B030D-6E8A-4147-A177-3AD203B41FA5}">
                      <a16:colId xmlns:a16="http://schemas.microsoft.com/office/drawing/2014/main" val="206382353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~P∨Q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58585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94143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57045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9053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06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94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E8FD-52EE-4FF8-B3E6-6E7DC101F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629"/>
          </a:xfrm>
        </p:spPr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EFDD7-9C3C-4408-B2BD-93FC8168B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9649"/>
            <a:ext cx="5257800" cy="2219174"/>
          </a:xfrm>
        </p:spPr>
        <p:txBody>
          <a:bodyPr>
            <a:normAutofit/>
          </a:bodyPr>
          <a:lstStyle/>
          <a:p>
            <a:r>
              <a:rPr lang="en-US" sz="2600" dirty="0"/>
              <a:t>Suppose we have two simple statements: P, Q</a:t>
            </a:r>
          </a:p>
          <a:p>
            <a:r>
              <a:rPr lang="en-US" sz="2600" dirty="0"/>
              <a:t>Form a compound statement using AND logical connectives</a:t>
            </a:r>
          </a:p>
          <a:p>
            <a:r>
              <a:rPr lang="en-US" sz="2600" dirty="0"/>
              <a:t>Answer: p ∧ q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F231A9-EBD7-4E85-A033-060C96EC2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461723"/>
              </p:ext>
            </p:extLst>
          </p:nvPr>
        </p:nvGraphicFramePr>
        <p:xfrm>
          <a:off x="838200" y="3808823"/>
          <a:ext cx="769114" cy="279400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769114">
                  <a:extLst>
                    <a:ext uri="{9D8B030D-6E8A-4147-A177-3AD203B41FA5}">
                      <a16:colId xmlns:a16="http://schemas.microsoft.com/office/drawing/2014/main" val="139137003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p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05791544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F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3047606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F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4731029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T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98616732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T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01716863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7765842-A6FE-4D91-90B9-13F6EDDBB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847842"/>
              </p:ext>
            </p:extLst>
          </p:nvPr>
        </p:nvGraphicFramePr>
        <p:xfrm>
          <a:off x="1607314" y="3808823"/>
          <a:ext cx="769114" cy="279400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769114">
                  <a:extLst>
                    <a:ext uri="{9D8B030D-6E8A-4147-A177-3AD203B41FA5}">
                      <a16:colId xmlns:a16="http://schemas.microsoft.com/office/drawing/2014/main" val="45210447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q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76342809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F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2418743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T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61546352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F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53877388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T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7367810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BDF817-2C1E-4FD2-AD69-66F238DE7C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691601"/>
              </p:ext>
            </p:extLst>
          </p:nvPr>
        </p:nvGraphicFramePr>
        <p:xfrm>
          <a:off x="2376428" y="3808823"/>
          <a:ext cx="1573189" cy="279400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573189">
                  <a:extLst>
                    <a:ext uri="{9D8B030D-6E8A-4147-A177-3AD203B41FA5}">
                      <a16:colId xmlns:a16="http://schemas.microsoft.com/office/drawing/2014/main" val="289807363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p ∧ q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22507028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F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00037867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F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59880321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F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01353821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T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288839186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A6359FA-A1A6-4524-B416-D45B8EC5E26E}"/>
              </a:ext>
            </a:extLst>
          </p:cNvPr>
          <p:cNvCxnSpPr>
            <a:cxnSpLocks/>
          </p:cNvCxnSpPr>
          <p:nvPr/>
        </p:nvCxnSpPr>
        <p:spPr>
          <a:xfrm>
            <a:off x="6096000" y="1448972"/>
            <a:ext cx="0" cy="515385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7CABAC2-BAC2-48DB-A9C3-BF7A0B8B44F4}"/>
              </a:ext>
            </a:extLst>
          </p:cNvPr>
          <p:cNvSpPr txBox="1">
            <a:spLocks/>
          </p:cNvSpPr>
          <p:nvPr/>
        </p:nvSpPr>
        <p:spPr>
          <a:xfrm>
            <a:off x="6364458" y="1448972"/>
            <a:ext cx="5257800" cy="23598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Suppose we have two simple statements: P, Q</a:t>
            </a:r>
          </a:p>
          <a:p>
            <a:r>
              <a:rPr lang="en-US" dirty="0"/>
              <a:t>Form a compound statement using AND logical connectives and negate it</a:t>
            </a:r>
          </a:p>
          <a:p>
            <a:r>
              <a:rPr lang="en-US" dirty="0"/>
              <a:t>Answer: </a:t>
            </a:r>
            <a:r>
              <a:rPr lang="en-US" sz="2800" dirty="0"/>
              <a:t>~ </a:t>
            </a:r>
            <a:r>
              <a:rPr lang="en-US" dirty="0"/>
              <a:t>(p ∧ q)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275467E-9888-4B70-8D03-E8EAD00C0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667421"/>
              </p:ext>
            </p:extLst>
          </p:nvPr>
        </p:nvGraphicFramePr>
        <p:xfrm>
          <a:off x="6561406" y="3845160"/>
          <a:ext cx="769114" cy="279400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769114">
                  <a:extLst>
                    <a:ext uri="{9D8B030D-6E8A-4147-A177-3AD203B41FA5}">
                      <a16:colId xmlns:a16="http://schemas.microsoft.com/office/drawing/2014/main" val="139137003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p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05791544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F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3047606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F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4731029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T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98616732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T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01716863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C3AFA13-28D6-46DB-B084-5F1226336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996194"/>
              </p:ext>
            </p:extLst>
          </p:nvPr>
        </p:nvGraphicFramePr>
        <p:xfrm>
          <a:off x="7330520" y="3845160"/>
          <a:ext cx="769114" cy="279400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769114">
                  <a:extLst>
                    <a:ext uri="{9D8B030D-6E8A-4147-A177-3AD203B41FA5}">
                      <a16:colId xmlns:a16="http://schemas.microsoft.com/office/drawing/2014/main" val="45210447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q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76342809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F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2418743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T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61546352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F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53877388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T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7367810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A3FE931-7846-4572-AC5E-FA399D0DA0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994829"/>
              </p:ext>
            </p:extLst>
          </p:nvPr>
        </p:nvGraphicFramePr>
        <p:xfrm>
          <a:off x="8099634" y="3845160"/>
          <a:ext cx="1573189" cy="279400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573189">
                  <a:extLst>
                    <a:ext uri="{9D8B030D-6E8A-4147-A177-3AD203B41FA5}">
                      <a16:colId xmlns:a16="http://schemas.microsoft.com/office/drawing/2014/main" val="289807363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p ∧ q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22507028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F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00037867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F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59880321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F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01353821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T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28883918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855BB7C-A87D-411F-B996-E3911375A3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992474"/>
              </p:ext>
            </p:extLst>
          </p:nvPr>
        </p:nvGraphicFramePr>
        <p:xfrm>
          <a:off x="9655342" y="3845160"/>
          <a:ext cx="1573189" cy="279400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573189">
                  <a:extLst>
                    <a:ext uri="{9D8B030D-6E8A-4147-A177-3AD203B41FA5}">
                      <a16:colId xmlns:a16="http://schemas.microsoft.com/office/drawing/2014/main" val="289807363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~(p ∧ q)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22507028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F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00037867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F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59880321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F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01353821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T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288839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10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E8FD-52EE-4FF8-B3E6-6E7DC101F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629"/>
          </a:xfrm>
        </p:spPr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EFDD7-9C3C-4408-B2BD-93FC8168B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9649"/>
            <a:ext cx="5257800" cy="2219174"/>
          </a:xfrm>
        </p:spPr>
        <p:txBody>
          <a:bodyPr>
            <a:normAutofit/>
          </a:bodyPr>
          <a:lstStyle/>
          <a:p>
            <a:r>
              <a:rPr lang="en-US" sz="2600" dirty="0"/>
              <a:t>Suppose we have two simple statements: P, Q</a:t>
            </a:r>
          </a:p>
          <a:p>
            <a:r>
              <a:rPr lang="en-US" sz="2600" dirty="0"/>
              <a:t>Form a compound statement using OR logical connectives</a:t>
            </a:r>
          </a:p>
          <a:p>
            <a:r>
              <a:rPr lang="en-US" sz="2600" dirty="0"/>
              <a:t>Answer: p </a:t>
            </a:r>
            <a:r>
              <a:rPr lang="en-US" dirty="0"/>
              <a:t>∨</a:t>
            </a:r>
            <a:r>
              <a:rPr lang="en-US" sz="2600" dirty="0"/>
              <a:t> q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F231A9-EBD7-4E85-A033-060C96EC2FE7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808823"/>
          <a:ext cx="769114" cy="279400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769114">
                  <a:extLst>
                    <a:ext uri="{9D8B030D-6E8A-4147-A177-3AD203B41FA5}">
                      <a16:colId xmlns:a16="http://schemas.microsoft.com/office/drawing/2014/main" val="139137003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p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05791544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F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3047606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F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4731029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T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98616732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T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01716863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7765842-A6FE-4D91-90B9-13F6EDDBBFB6}"/>
              </a:ext>
            </a:extLst>
          </p:cNvPr>
          <p:cNvGraphicFramePr>
            <a:graphicFrameLocks noGrp="1"/>
          </p:cNvGraphicFramePr>
          <p:nvPr/>
        </p:nvGraphicFramePr>
        <p:xfrm>
          <a:off x="1607314" y="3808823"/>
          <a:ext cx="769114" cy="279400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769114">
                  <a:extLst>
                    <a:ext uri="{9D8B030D-6E8A-4147-A177-3AD203B41FA5}">
                      <a16:colId xmlns:a16="http://schemas.microsoft.com/office/drawing/2014/main" val="45210447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q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76342809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F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2418743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T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61546352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F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53877388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T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7367810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BDF817-2C1E-4FD2-AD69-66F238DE7C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552241"/>
              </p:ext>
            </p:extLst>
          </p:nvPr>
        </p:nvGraphicFramePr>
        <p:xfrm>
          <a:off x="2376428" y="3808823"/>
          <a:ext cx="1573189" cy="279400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573189">
                  <a:extLst>
                    <a:ext uri="{9D8B030D-6E8A-4147-A177-3AD203B41FA5}">
                      <a16:colId xmlns:a16="http://schemas.microsoft.com/office/drawing/2014/main" val="289807363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p ∨ q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22507028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F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00037867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T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59880321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T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01353821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T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288839186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A6359FA-A1A6-4524-B416-D45B8EC5E26E}"/>
              </a:ext>
            </a:extLst>
          </p:cNvPr>
          <p:cNvCxnSpPr>
            <a:cxnSpLocks/>
          </p:cNvCxnSpPr>
          <p:nvPr/>
        </p:nvCxnSpPr>
        <p:spPr>
          <a:xfrm>
            <a:off x="6096000" y="1448972"/>
            <a:ext cx="0" cy="515385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7CABAC2-BAC2-48DB-A9C3-BF7A0B8B44F4}"/>
              </a:ext>
            </a:extLst>
          </p:cNvPr>
          <p:cNvSpPr txBox="1">
            <a:spLocks/>
          </p:cNvSpPr>
          <p:nvPr/>
        </p:nvSpPr>
        <p:spPr>
          <a:xfrm>
            <a:off x="6364458" y="1448972"/>
            <a:ext cx="5257800" cy="23598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Suppose we have two simple statements: P, Q</a:t>
            </a:r>
          </a:p>
          <a:p>
            <a:r>
              <a:rPr lang="en-US" dirty="0"/>
              <a:t>Form a compound statement using OR logical connectives and negate it</a:t>
            </a:r>
          </a:p>
          <a:p>
            <a:r>
              <a:rPr lang="en-US" dirty="0"/>
              <a:t>Answer: </a:t>
            </a:r>
            <a:r>
              <a:rPr lang="en-US" sz="2800" dirty="0"/>
              <a:t>~ </a:t>
            </a:r>
            <a:r>
              <a:rPr lang="en-US" dirty="0"/>
              <a:t>(p ∨ q)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275467E-9888-4B70-8D03-E8EAD00C085D}"/>
              </a:ext>
            </a:extLst>
          </p:cNvPr>
          <p:cNvGraphicFramePr>
            <a:graphicFrameLocks noGrp="1"/>
          </p:cNvGraphicFramePr>
          <p:nvPr/>
        </p:nvGraphicFramePr>
        <p:xfrm>
          <a:off x="6561406" y="3845160"/>
          <a:ext cx="769114" cy="279400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769114">
                  <a:extLst>
                    <a:ext uri="{9D8B030D-6E8A-4147-A177-3AD203B41FA5}">
                      <a16:colId xmlns:a16="http://schemas.microsoft.com/office/drawing/2014/main" val="139137003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p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05791544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F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3047606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F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4731029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T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98616732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T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01716863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C3AFA13-28D6-46DB-B084-5F1226336691}"/>
              </a:ext>
            </a:extLst>
          </p:cNvPr>
          <p:cNvGraphicFramePr>
            <a:graphicFrameLocks noGrp="1"/>
          </p:cNvGraphicFramePr>
          <p:nvPr/>
        </p:nvGraphicFramePr>
        <p:xfrm>
          <a:off x="7330520" y="3845160"/>
          <a:ext cx="769114" cy="279400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769114">
                  <a:extLst>
                    <a:ext uri="{9D8B030D-6E8A-4147-A177-3AD203B41FA5}">
                      <a16:colId xmlns:a16="http://schemas.microsoft.com/office/drawing/2014/main" val="45210447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q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76342809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F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2418743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T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61546352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F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53877388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T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7367810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A3FE931-7846-4572-AC5E-FA399D0DA0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168118"/>
              </p:ext>
            </p:extLst>
          </p:nvPr>
        </p:nvGraphicFramePr>
        <p:xfrm>
          <a:off x="8099634" y="3845160"/>
          <a:ext cx="1573189" cy="279400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573189">
                  <a:extLst>
                    <a:ext uri="{9D8B030D-6E8A-4147-A177-3AD203B41FA5}">
                      <a16:colId xmlns:a16="http://schemas.microsoft.com/office/drawing/2014/main" val="289807363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p ∨ q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22507028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F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00037867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T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59880321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T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01353821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T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28883918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855BB7C-A87D-411F-B996-E3911375A3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21371"/>
              </p:ext>
            </p:extLst>
          </p:nvPr>
        </p:nvGraphicFramePr>
        <p:xfrm>
          <a:off x="9655342" y="3845160"/>
          <a:ext cx="1573189" cy="279400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573189">
                  <a:extLst>
                    <a:ext uri="{9D8B030D-6E8A-4147-A177-3AD203B41FA5}">
                      <a16:colId xmlns:a16="http://schemas.microsoft.com/office/drawing/2014/main" val="289807363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~(p ∨ q)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22507028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T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00037867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F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59880321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F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01353821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F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288839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731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NAND (Not And)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19680"/>
          </a:xfrm>
        </p:spPr>
        <p:txBody>
          <a:bodyPr/>
          <a:lstStyle/>
          <a:p>
            <a:r>
              <a:rPr lang="en-US" dirty="0"/>
              <a:t>It means negation after AND operation of two statements. Assume p and q be two propositions. The NAND operation of p and q to be a proposition which is false when both p and q are true, otherwise true. It is denoted by p ↑ q.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886314"/>
              </p:ext>
            </p:extLst>
          </p:nvPr>
        </p:nvGraphicFramePr>
        <p:xfrm>
          <a:off x="3967712" y="3611589"/>
          <a:ext cx="4256575" cy="289560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46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2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p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q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p ↑ q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F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F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F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F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F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128963" y="30495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32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 (Not OR)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67807"/>
          </a:xfrm>
        </p:spPr>
        <p:txBody>
          <a:bodyPr/>
          <a:lstStyle/>
          <a:p>
            <a:r>
              <a:rPr lang="en-US" dirty="0"/>
              <a:t>It means negation after OR operation of two statements. Assume p and q be two propositions. The NOR operation of p and q to be a proposition which is true when both p and q are false, otherwise false. It is denoted by p ↓ q. It is also know as the Joint Denial.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371266"/>
              </p:ext>
            </p:extLst>
          </p:nvPr>
        </p:nvGraphicFramePr>
        <p:xfrm>
          <a:off x="4034556" y="3754142"/>
          <a:ext cx="4122887" cy="289560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1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p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q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p ↓ q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F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F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F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F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F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F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F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124200" y="30495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63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 (Exclusive OR)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30922"/>
          </a:xfrm>
        </p:spPr>
        <p:txBody>
          <a:bodyPr/>
          <a:lstStyle/>
          <a:p>
            <a:r>
              <a:rPr lang="en-US" dirty="0"/>
              <a:t>Assume p and q be two propositions. The XOR operation of p and q is true if p is true or q is true but not both and vice-versa. It is denoted by p ⨁ q.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222979"/>
              </p:ext>
            </p:extLst>
          </p:nvPr>
        </p:nvGraphicFramePr>
        <p:xfrm>
          <a:off x="3975633" y="3391484"/>
          <a:ext cx="4240733" cy="289560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41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2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p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q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p ⨁ q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F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F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F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F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F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F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1680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XNOR (Exclusive Not OR)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430922"/>
              </a:xfrm>
            </p:spPr>
            <p:txBody>
              <a:bodyPr/>
              <a:lstStyle/>
              <a:p>
                <a:r>
                  <a:rPr lang="en-US" dirty="0"/>
                  <a:t>Assume p and q be two propositions. The XNOR operation of p and q is true if both of them are true or false. It is denoted by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 ⨁ 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430922"/>
              </a:xfrm>
              <a:blipFill>
                <a:blip r:embed="rId2"/>
                <a:stretch>
                  <a:fillRect l="-1043" t="-6809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696519"/>
                  </p:ext>
                </p:extLst>
              </p:nvPr>
            </p:nvGraphicFramePr>
            <p:xfrm>
              <a:off x="3975633" y="3391484"/>
              <a:ext cx="4240733" cy="2896489"/>
            </p:xfrm>
            <a:graphic>
              <a:graphicData uri="http://schemas.openxmlformats.org/drawingml/2006/table">
                <a:tbl>
                  <a:tblPr>
                    <a:tableStyleId>{BDBED569-4797-4DF1-A0F4-6AAB3CD982D8}</a:tableStyleId>
                  </a:tblPr>
                  <a:tblGrid>
                    <a:gridCol w="14192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192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0228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dirty="0"/>
                            <a:t>P</a:t>
                          </a:r>
                        </a:p>
                      </a:txBody>
                      <a:tcPr marL="76200" marR="76200" marT="76200" marB="76200"/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dirty="0"/>
                            <a:t>Q</a:t>
                          </a:r>
                        </a:p>
                      </a:txBody>
                      <a:tcPr marL="76200" marR="76200" marT="76200" marB="76200"/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n-US" sz="2800" i="1" dirty="0" smtClean="0">
                                        <a:latin typeface="Cambria Math" panose="02040503050406030204" pitchFamily="18" charset="0"/>
                                      </a:rPr>
                                      <m:t> ⨁ </m:t>
                                    </m:r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marL="76200" marR="76200" marT="76200" marB="7620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/>
                            <a:t>T</a:t>
                          </a:r>
                        </a:p>
                      </a:txBody>
                      <a:tcPr marL="76200" marR="76200" marT="76200" marB="76200"/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/>
                            <a:t>T</a:t>
                          </a:r>
                        </a:p>
                      </a:txBody>
                      <a:tcPr marL="76200" marR="76200" marT="76200" marB="76200"/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dirty="0"/>
                            <a:t>T</a:t>
                          </a:r>
                        </a:p>
                      </a:txBody>
                      <a:tcPr marL="76200" marR="76200" marT="76200" marB="7620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/>
                            <a:t>T</a:t>
                          </a:r>
                        </a:p>
                      </a:txBody>
                      <a:tcPr marL="76200" marR="76200" marT="76200" marB="76200"/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/>
                            <a:t>F</a:t>
                          </a:r>
                        </a:p>
                      </a:txBody>
                      <a:tcPr marL="76200" marR="76200" marT="76200" marB="76200"/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dirty="0"/>
                            <a:t>F</a:t>
                          </a:r>
                        </a:p>
                      </a:txBody>
                      <a:tcPr marL="76200" marR="76200" marT="76200" marB="7620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/>
                            <a:t>F</a:t>
                          </a:r>
                        </a:p>
                      </a:txBody>
                      <a:tcPr marL="76200" marR="76200" marT="76200" marB="76200"/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dirty="0"/>
                            <a:t>T</a:t>
                          </a:r>
                        </a:p>
                      </a:txBody>
                      <a:tcPr marL="76200" marR="76200" marT="76200" marB="76200"/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dirty="0"/>
                            <a:t>F</a:t>
                          </a:r>
                        </a:p>
                      </a:txBody>
                      <a:tcPr marL="76200" marR="76200" marT="76200" marB="76200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/>
                            <a:t>F</a:t>
                          </a:r>
                        </a:p>
                      </a:txBody>
                      <a:tcPr marL="76200" marR="76200" marT="76200" marB="76200"/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dirty="0"/>
                            <a:t>F</a:t>
                          </a:r>
                        </a:p>
                      </a:txBody>
                      <a:tcPr marL="76200" marR="76200" marT="76200" marB="76200"/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dirty="0"/>
                            <a:t>T</a:t>
                          </a:r>
                        </a:p>
                      </a:txBody>
                      <a:tcPr marL="76200" marR="76200" marT="76200" marB="76200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696519"/>
                  </p:ext>
                </p:extLst>
              </p:nvPr>
            </p:nvGraphicFramePr>
            <p:xfrm>
              <a:off x="3975633" y="3391484"/>
              <a:ext cx="4240733" cy="2896489"/>
            </p:xfrm>
            <a:graphic>
              <a:graphicData uri="http://schemas.openxmlformats.org/drawingml/2006/table">
                <a:tbl>
                  <a:tblPr>
                    <a:tableStyleId>{BDBED569-4797-4DF1-A0F4-6AAB3CD982D8}</a:tableStyleId>
                  </a:tblPr>
                  <a:tblGrid>
                    <a:gridCol w="14192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192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0228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80009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dirty="0"/>
                            <a:t>P</a:t>
                          </a:r>
                        </a:p>
                      </a:txBody>
                      <a:tcPr marL="76200" marR="76200" marT="76200" marB="76200"/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dirty="0"/>
                            <a:t>Q</a:t>
                          </a:r>
                        </a:p>
                      </a:txBody>
                      <a:tcPr marL="76200" marR="76200" marT="76200" marB="7620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0" marR="76200" marT="76200" marB="76200">
                        <a:blipFill>
                          <a:blip r:embed="rId3"/>
                          <a:stretch>
                            <a:fillRect l="-203043" t="-5263" r="-870" b="-4242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/>
                            <a:t>T</a:t>
                          </a:r>
                        </a:p>
                      </a:txBody>
                      <a:tcPr marL="76200" marR="76200" marT="76200" marB="76200"/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/>
                            <a:t>T</a:t>
                          </a:r>
                        </a:p>
                      </a:txBody>
                      <a:tcPr marL="76200" marR="76200" marT="76200" marB="76200"/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dirty="0"/>
                            <a:t>T</a:t>
                          </a:r>
                        </a:p>
                      </a:txBody>
                      <a:tcPr marL="76200" marR="76200" marT="76200" marB="7620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/>
                            <a:t>T</a:t>
                          </a:r>
                        </a:p>
                      </a:txBody>
                      <a:tcPr marL="76200" marR="76200" marT="76200" marB="76200"/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/>
                            <a:t>F</a:t>
                          </a:r>
                        </a:p>
                      </a:txBody>
                      <a:tcPr marL="76200" marR="76200" marT="76200" marB="76200"/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dirty="0"/>
                            <a:t>F</a:t>
                          </a:r>
                        </a:p>
                      </a:txBody>
                      <a:tcPr marL="76200" marR="76200" marT="76200" marB="7620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/>
                            <a:t>F</a:t>
                          </a:r>
                        </a:p>
                      </a:txBody>
                      <a:tcPr marL="76200" marR="76200" marT="76200" marB="76200"/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dirty="0"/>
                            <a:t>T</a:t>
                          </a:r>
                        </a:p>
                      </a:txBody>
                      <a:tcPr marL="76200" marR="76200" marT="76200" marB="76200"/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dirty="0"/>
                            <a:t>F</a:t>
                          </a:r>
                        </a:p>
                      </a:txBody>
                      <a:tcPr marL="76200" marR="76200" marT="76200" marB="76200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/>
                            <a:t>F</a:t>
                          </a:r>
                        </a:p>
                      </a:txBody>
                      <a:tcPr marL="76200" marR="76200" marT="76200" marB="76200"/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dirty="0"/>
                            <a:t>F</a:t>
                          </a:r>
                        </a:p>
                      </a:txBody>
                      <a:tcPr marL="76200" marR="76200" marT="76200" marB="76200"/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dirty="0"/>
                            <a:t>T</a:t>
                          </a:r>
                        </a:p>
                      </a:txBody>
                      <a:tcPr marL="76200" marR="76200" marT="76200" marB="76200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71255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DB8A9-6B38-4107-94DC-65DBA54A2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</a:t>
            </a:r>
            <a:r>
              <a:rPr lang="en-US" sz="4000" dirty="0"/>
              <a:t>Prove that X ⨁ Y ≅ (X ∧∼Y)∨(∼X∧Y)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B07A8A3-6A81-4007-8205-CDAB4F8A3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828577"/>
              </p:ext>
            </p:extLst>
          </p:nvPr>
        </p:nvGraphicFramePr>
        <p:xfrm>
          <a:off x="2093155" y="2331342"/>
          <a:ext cx="669459" cy="2590800"/>
        </p:xfrm>
        <a:graphic>
          <a:graphicData uri="http://schemas.openxmlformats.org/drawingml/2006/table">
            <a:tbl>
              <a:tblPr/>
              <a:tblGrid>
                <a:gridCol w="669459">
                  <a:extLst>
                    <a:ext uri="{9D8B030D-6E8A-4147-A177-3AD203B41FA5}">
                      <a16:colId xmlns:a16="http://schemas.microsoft.com/office/drawing/2014/main" val="425532749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X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28269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21507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60783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86352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37246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18ADB15-3050-469B-A7A6-980E3ED8C3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701993"/>
              </p:ext>
            </p:extLst>
          </p:nvPr>
        </p:nvGraphicFramePr>
        <p:xfrm>
          <a:off x="2723194" y="2331342"/>
          <a:ext cx="621909" cy="2590800"/>
        </p:xfrm>
        <a:graphic>
          <a:graphicData uri="http://schemas.openxmlformats.org/drawingml/2006/table">
            <a:tbl>
              <a:tblPr/>
              <a:tblGrid>
                <a:gridCol w="621909">
                  <a:extLst>
                    <a:ext uri="{9D8B030D-6E8A-4147-A177-3AD203B41FA5}">
                      <a16:colId xmlns:a16="http://schemas.microsoft.com/office/drawing/2014/main" val="17021197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61392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29546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99407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18543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45986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9A3441D-F838-4ABD-8172-8503D0083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391619"/>
              </p:ext>
            </p:extLst>
          </p:nvPr>
        </p:nvGraphicFramePr>
        <p:xfrm>
          <a:off x="3338581" y="2331342"/>
          <a:ext cx="952065" cy="2590800"/>
        </p:xfrm>
        <a:graphic>
          <a:graphicData uri="http://schemas.openxmlformats.org/drawingml/2006/table">
            <a:tbl>
              <a:tblPr/>
              <a:tblGrid>
                <a:gridCol w="952065">
                  <a:extLst>
                    <a:ext uri="{9D8B030D-6E8A-4147-A177-3AD203B41FA5}">
                      <a16:colId xmlns:a16="http://schemas.microsoft.com/office/drawing/2014/main" val="356023615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X⨁Y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54161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72411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15618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53267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97550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D724A67-5ECB-4926-9A16-A308C07ED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832738"/>
              </p:ext>
            </p:extLst>
          </p:nvPr>
        </p:nvGraphicFramePr>
        <p:xfrm>
          <a:off x="4278517" y="2331342"/>
          <a:ext cx="669459" cy="2590800"/>
        </p:xfrm>
        <a:graphic>
          <a:graphicData uri="http://schemas.openxmlformats.org/drawingml/2006/table">
            <a:tbl>
              <a:tblPr/>
              <a:tblGrid>
                <a:gridCol w="669459">
                  <a:extLst>
                    <a:ext uri="{9D8B030D-6E8A-4147-A177-3AD203B41FA5}">
                      <a16:colId xmlns:a16="http://schemas.microsoft.com/office/drawing/2014/main" val="38362536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∼Y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285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5226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28507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61392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21346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FBE16AF-6610-45B6-8BB7-C296D90B51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599042"/>
              </p:ext>
            </p:extLst>
          </p:nvPr>
        </p:nvGraphicFramePr>
        <p:xfrm>
          <a:off x="4947976" y="2331342"/>
          <a:ext cx="621909" cy="2590800"/>
        </p:xfrm>
        <a:graphic>
          <a:graphicData uri="http://schemas.openxmlformats.org/drawingml/2006/table">
            <a:tbl>
              <a:tblPr/>
              <a:tblGrid>
                <a:gridCol w="621909">
                  <a:extLst>
                    <a:ext uri="{9D8B030D-6E8A-4147-A177-3AD203B41FA5}">
                      <a16:colId xmlns:a16="http://schemas.microsoft.com/office/drawing/2014/main" val="15625242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∼X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7812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17512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27141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5515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44139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DE3DC83-3F40-4556-8CBD-09656ABC7A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227362"/>
              </p:ext>
            </p:extLst>
          </p:nvPr>
        </p:nvGraphicFramePr>
        <p:xfrm>
          <a:off x="5513910" y="2331342"/>
          <a:ext cx="1233378" cy="2590800"/>
        </p:xfrm>
        <a:graphic>
          <a:graphicData uri="http://schemas.openxmlformats.org/drawingml/2006/table">
            <a:tbl>
              <a:tblPr/>
              <a:tblGrid>
                <a:gridCol w="1233378">
                  <a:extLst>
                    <a:ext uri="{9D8B030D-6E8A-4147-A177-3AD203B41FA5}">
                      <a16:colId xmlns:a16="http://schemas.microsoft.com/office/drawing/2014/main" val="217446952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X ∧∼Y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8155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145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80471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90233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503011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986ED19B-A709-4180-8667-277B0E781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868922"/>
              </p:ext>
            </p:extLst>
          </p:nvPr>
        </p:nvGraphicFramePr>
        <p:xfrm>
          <a:off x="6747286" y="2331342"/>
          <a:ext cx="972539" cy="2590800"/>
        </p:xfrm>
        <a:graphic>
          <a:graphicData uri="http://schemas.openxmlformats.org/drawingml/2006/table">
            <a:tbl>
              <a:tblPr/>
              <a:tblGrid>
                <a:gridCol w="972539">
                  <a:extLst>
                    <a:ext uri="{9D8B030D-6E8A-4147-A177-3AD203B41FA5}">
                      <a16:colId xmlns:a16="http://schemas.microsoft.com/office/drawing/2014/main" val="206382353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∼X∧Y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58585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94143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57045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9053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06469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D2C905B-A787-4F2A-8709-A02EA6D29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425002"/>
              </p:ext>
            </p:extLst>
          </p:nvPr>
        </p:nvGraphicFramePr>
        <p:xfrm>
          <a:off x="7719825" y="2331342"/>
          <a:ext cx="2356925" cy="2590800"/>
        </p:xfrm>
        <a:graphic>
          <a:graphicData uri="http://schemas.openxmlformats.org/drawingml/2006/table">
            <a:tbl>
              <a:tblPr/>
              <a:tblGrid>
                <a:gridCol w="2356925">
                  <a:extLst>
                    <a:ext uri="{9D8B030D-6E8A-4147-A177-3AD203B41FA5}">
                      <a16:colId xmlns:a16="http://schemas.microsoft.com/office/drawing/2014/main" val="260029054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(X ∧∼Y)∨(∼X∧Y)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35751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8891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67279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11269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871107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EC591C1-9984-4493-9CEA-6F8AD46B581A}"/>
              </a:ext>
            </a:extLst>
          </p:cNvPr>
          <p:cNvSpPr txBox="1"/>
          <p:nvPr/>
        </p:nvSpPr>
        <p:spPr>
          <a:xfrm>
            <a:off x="978877" y="5439674"/>
            <a:ext cx="99235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100"/>
              </a:spcBef>
              <a:spcAft>
                <a:spcPts val="1100"/>
              </a:spcAft>
            </a:pPr>
            <a:r>
              <a:rPr lang="en-US" sz="2400" dirty="0"/>
              <a:t>As the truth table for both the proposition is the same X ⨁ Y ≅ (X ∧∼Y)∨(∼X∧Y). Hence Proved.</a:t>
            </a:r>
          </a:p>
        </p:txBody>
      </p:sp>
    </p:spTree>
    <p:extLst>
      <p:ext uri="{BB962C8B-B14F-4D97-AF65-F5344CB8AC3E}">
        <p14:creationId xmlns:p14="http://schemas.microsoft.com/office/powerpoint/2010/main" val="93944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DB8A9-6B38-4107-94DC-65DBA54A2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</a:t>
            </a:r>
            <a:r>
              <a:rPr lang="en-US" sz="2800" dirty="0"/>
              <a:t>Prove that (P ⨁ Q) ∨ (P ↓ Q) is equivalent to P ↑ Q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B07A8A3-6A81-4007-8205-CDAB4F8A3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441356"/>
              </p:ext>
            </p:extLst>
          </p:nvPr>
        </p:nvGraphicFramePr>
        <p:xfrm>
          <a:off x="2782472" y="2262747"/>
          <a:ext cx="669459" cy="2590800"/>
        </p:xfrm>
        <a:graphic>
          <a:graphicData uri="http://schemas.openxmlformats.org/drawingml/2006/table">
            <a:tbl>
              <a:tblPr/>
              <a:tblGrid>
                <a:gridCol w="669459">
                  <a:extLst>
                    <a:ext uri="{9D8B030D-6E8A-4147-A177-3AD203B41FA5}">
                      <a16:colId xmlns:a16="http://schemas.microsoft.com/office/drawing/2014/main" val="425532749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P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28269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21507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60783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86352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37246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18ADB15-3050-469B-A7A6-980E3ED8C3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458112"/>
              </p:ext>
            </p:extLst>
          </p:nvPr>
        </p:nvGraphicFramePr>
        <p:xfrm>
          <a:off x="3412511" y="2262747"/>
          <a:ext cx="621909" cy="2590800"/>
        </p:xfrm>
        <a:graphic>
          <a:graphicData uri="http://schemas.openxmlformats.org/drawingml/2006/table">
            <a:tbl>
              <a:tblPr/>
              <a:tblGrid>
                <a:gridCol w="621909">
                  <a:extLst>
                    <a:ext uri="{9D8B030D-6E8A-4147-A177-3AD203B41FA5}">
                      <a16:colId xmlns:a16="http://schemas.microsoft.com/office/drawing/2014/main" val="17021197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Q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61392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29546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99407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18543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45986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9A3441D-F838-4ABD-8172-8503D0083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587653"/>
              </p:ext>
            </p:extLst>
          </p:nvPr>
        </p:nvGraphicFramePr>
        <p:xfrm>
          <a:off x="4027898" y="2262747"/>
          <a:ext cx="952065" cy="2590800"/>
        </p:xfrm>
        <a:graphic>
          <a:graphicData uri="http://schemas.openxmlformats.org/drawingml/2006/table">
            <a:tbl>
              <a:tblPr/>
              <a:tblGrid>
                <a:gridCol w="952065">
                  <a:extLst>
                    <a:ext uri="{9D8B030D-6E8A-4147-A177-3AD203B41FA5}">
                      <a16:colId xmlns:a16="http://schemas.microsoft.com/office/drawing/2014/main" val="356023615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P⨁Q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54161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72411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15618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53267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97550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D724A67-5ECB-4926-9A16-A308C07ED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057240"/>
              </p:ext>
            </p:extLst>
          </p:nvPr>
        </p:nvGraphicFramePr>
        <p:xfrm>
          <a:off x="4967834" y="2262747"/>
          <a:ext cx="952065" cy="2590800"/>
        </p:xfrm>
        <a:graphic>
          <a:graphicData uri="http://schemas.openxmlformats.org/drawingml/2006/table">
            <a:tbl>
              <a:tblPr/>
              <a:tblGrid>
                <a:gridCol w="952065">
                  <a:extLst>
                    <a:ext uri="{9D8B030D-6E8A-4147-A177-3AD203B41FA5}">
                      <a16:colId xmlns:a16="http://schemas.microsoft.com/office/drawing/2014/main" val="38362536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P ↓ Q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285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5226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28507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61392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21346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FBE16AF-6610-45B6-8BB7-C296D90B51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391873"/>
              </p:ext>
            </p:extLst>
          </p:nvPr>
        </p:nvGraphicFramePr>
        <p:xfrm>
          <a:off x="5896228" y="2276815"/>
          <a:ext cx="1028512" cy="2590800"/>
        </p:xfrm>
        <a:graphic>
          <a:graphicData uri="http://schemas.openxmlformats.org/drawingml/2006/table">
            <a:tbl>
              <a:tblPr/>
              <a:tblGrid>
                <a:gridCol w="1028512">
                  <a:extLst>
                    <a:ext uri="{9D8B030D-6E8A-4147-A177-3AD203B41FA5}">
                      <a16:colId xmlns:a16="http://schemas.microsoft.com/office/drawing/2014/main" val="15625242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P ↑ Q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7812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17512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27141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5515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44139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DE3DC83-3F40-4556-8CBD-09656ABC7A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544986"/>
              </p:ext>
            </p:extLst>
          </p:nvPr>
        </p:nvGraphicFramePr>
        <p:xfrm>
          <a:off x="6924739" y="2262747"/>
          <a:ext cx="2585021" cy="2590800"/>
        </p:xfrm>
        <a:graphic>
          <a:graphicData uri="http://schemas.openxmlformats.org/drawingml/2006/table">
            <a:tbl>
              <a:tblPr/>
              <a:tblGrid>
                <a:gridCol w="2585021">
                  <a:extLst>
                    <a:ext uri="{9D8B030D-6E8A-4147-A177-3AD203B41FA5}">
                      <a16:colId xmlns:a16="http://schemas.microsoft.com/office/drawing/2014/main" val="217446952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(P ⨁ Q) ∨ (P ↓ Q) 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8155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145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80471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90233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50301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EC591C1-9984-4493-9CEA-6F8AD46B581A}"/>
              </a:ext>
            </a:extLst>
          </p:cNvPr>
          <p:cNvSpPr txBox="1"/>
          <p:nvPr/>
        </p:nvSpPr>
        <p:spPr>
          <a:xfrm>
            <a:off x="978877" y="5439674"/>
            <a:ext cx="99235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100"/>
              </a:spcBef>
              <a:spcAft>
                <a:spcPts val="1100"/>
              </a:spcAft>
            </a:pPr>
            <a:r>
              <a:rPr lang="en-US" sz="2400" dirty="0"/>
              <a:t>As the truth table for both the proposition are the same, (P ⨁ Q) ∨ (P ↓ Q) is equivalent to P ↑ Q [Proved]</a:t>
            </a:r>
          </a:p>
        </p:txBody>
      </p:sp>
    </p:spTree>
    <p:extLst>
      <p:ext uri="{BB962C8B-B14F-4D97-AF65-F5344CB8AC3E}">
        <p14:creationId xmlns:p14="http://schemas.microsoft.com/office/powerpoint/2010/main" val="373305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1080</Words>
  <Application>Microsoft Office PowerPoint</Application>
  <PresentationFormat>Widescreen</PresentationFormat>
  <Paragraphs>364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Derived Logical Connectives And Examples</vt:lpstr>
      <vt:lpstr>Example 1</vt:lpstr>
      <vt:lpstr>Example 2</vt:lpstr>
      <vt:lpstr>NAND (Not And)</vt:lpstr>
      <vt:lpstr>NOR (Not OR)</vt:lpstr>
      <vt:lpstr>XOR (Exclusive OR)</vt:lpstr>
      <vt:lpstr>XNOR (Exclusive Not OR)</vt:lpstr>
      <vt:lpstr>Example 3: Prove that X ⨁ Y ≅ (X ∧∼Y)∨(∼X∧Y)</vt:lpstr>
      <vt:lpstr>Example 4: Prove that (P ⨁ Q) ∨ (P ↓ Q) is equivalent to P ↑ Q</vt:lpstr>
      <vt:lpstr>Variations in Conditional Statement</vt:lpstr>
      <vt:lpstr>Example 5: Show that P → Q and its contrapositive ~Q→~P are logically equivalent</vt:lpstr>
      <vt:lpstr>Example 6: Show that proposition Q→P, and ~P→~Q are not equivalent to P→Q.</vt:lpstr>
      <vt:lpstr>Example 6: Prove that P ⟷ Q is equivalent to (P→Q) ∧ (Q→P)</vt:lpstr>
      <vt:lpstr>Example 6: Find the truth table of ~P∨Q.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Derived Logical Connectives</dc:title>
  <dc:creator>Nuruzzaman Faruqui</dc:creator>
  <cp:lastModifiedBy>Nuruzzaman Faruqui</cp:lastModifiedBy>
  <cp:revision>7</cp:revision>
  <dcterms:created xsi:type="dcterms:W3CDTF">2022-01-16T06:01:45Z</dcterms:created>
  <dcterms:modified xsi:type="dcterms:W3CDTF">2022-01-23T01:56:15Z</dcterms:modified>
</cp:coreProperties>
</file>