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8F67-3A3E-4D10-9F65-25B389511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5836-E4A3-405C-95B8-BF6C1DB6E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A60E-0D46-4EAE-AA16-B2D1CDC4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C0E4-0BB8-4282-B5F5-6694159B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F6C0-C3FB-4D5E-BC09-E6E09ABF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AA1C-6346-46A3-AE37-EF59498F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553E1-B2C1-4CEE-9C9F-22E6264C7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1EEB-ACA0-4371-BB17-C2709AB7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CBC9-CFAD-487B-B807-90F4B3F9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7018-3CBC-4437-923A-74811802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7C4C0-286A-44EE-9C86-C3AB3EB78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786D2-D56C-4783-A9BF-16B6D298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0C32-38E8-42C9-A219-7DEED1D6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4089C-934D-4888-8154-AA30401F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6F17-0035-4504-81AD-1062D860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516F-2CEA-447D-9FD3-81B5EC1B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7B38-60F9-4D27-B873-1D4495C8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99AF-42BF-43EB-8025-5FCD5FF6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6B0D-6804-4962-BAB9-8DF3F1C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ABA9-734D-4DDF-A5DC-DFA38234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9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2388-7C16-4239-BB54-EA6F93C4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D92D-567A-4CDC-A5AB-C7076768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6A5EA-DB32-45F0-8783-2FDD52E2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E251-CAE8-4347-9CAD-804D86B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5D39-FE7C-4D41-8BAF-DB22E7C2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05B0-B390-481F-965B-3BD393D4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E8E0-64E5-4D27-9643-59B8C66BB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FAA40-02BA-424A-B452-3ED2F225D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F180D-B12D-459F-BF9F-578470A2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56B32-A8AF-4A95-AFAD-9C25C51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DAC5-259D-4F11-BC03-4C64E993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E00B-E23F-40A5-9A8A-416AB6F3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998B7-09F3-4F15-ACA5-522724CC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C8E90-D3D3-4ACE-80CA-4D483183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863DC-76A1-4DFD-9413-603DA0071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80761-1A0A-402F-B0A0-CA36F4E9A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9B7DA-6C7E-4E87-B914-FF67A6D9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3221E-7A5E-4240-BB2E-7EBFF4E7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05148-1DF7-4B3E-9540-EADEBDE9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E28C-C791-4193-829E-24870C59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8597A-03E6-4A12-8D4B-20CAD56D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6A3CC-6CAA-4A0A-9D46-D7616F9F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A2078-F74D-45F9-A931-A9513EE1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F91D7-A805-4148-B2F1-8D58D44D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3CED5-1768-47F0-92C2-55004B96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503E1-C3D2-48B5-9D96-DDA119B3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31F-CE60-4C86-9838-8890E81B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65EF-525E-418E-8783-109FCC5A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3DD3-8581-48C7-A037-F2B3B86EE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5F48B-683D-45AC-A8B1-9739E50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CADA3-3361-43A7-AAA2-40F1D0C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375A3-DE2C-4D64-A0C7-84BAC48D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B51E-8B71-471D-BCF7-EC0BB107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786D-E21A-49EA-AC07-A1C04B4BC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D4420-89A9-4F1A-8362-E26F36C3A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C14D3-5BA5-441E-80F5-24DA2904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A8338-D2C5-4393-A592-A685C82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DEE6-67B4-4B1B-B7F5-298D4C5D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EBCFD-57A1-4B7A-8BB2-709368DC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A04FE-D13C-4E59-BBFF-B6AC22359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5F3-3C7F-45A3-A681-63C1C1C20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E8CA-8375-4772-9A04-62F485124B1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59E3-B9C3-4781-8CB4-E160B47A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40E11-F363-4197-948F-F100344EF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4013-29A4-4206-9E0D-C2CACE797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7A0C-2A8F-43DD-9965-5EF439831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Tautologies and Contradictions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3035-9213-4FF4-A4AE-CE9563427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133-5C24-42F6-AC46-EEB445C8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2493"/>
          </a:xfrm>
        </p:spPr>
        <p:txBody>
          <a:bodyPr/>
          <a:lstStyle/>
          <a:p>
            <a:r>
              <a:rPr lang="en-US" dirty="0"/>
              <a:t>Tautologies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D687-A724-47E2-810B-1C89002C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05"/>
            <a:ext cx="10753578" cy="2306759"/>
          </a:xfrm>
        </p:spPr>
        <p:txBody>
          <a:bodyPr/>
          <a:lstStyle/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dirty="0"/>
              <a:t>A proposition P is a tautology if it is true under all circumstances. It means it contains the only T in the final column of its truth table.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 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Prove that the statement (</a:t>
            </a:r>
            <a:r>
              <a:rPr lang="en-US" dirty="0" err="1"/>
              <a:t>p⟶q</a:t>
            </a:r>
            <a:r>
              <a:rPr lang="en-US" dirty="0"/>
              <a:t>) ↔ (∼q⟶∼p) is a tautology.</a:t>
            </a:r>
          </a:p>
          <a:p>
            <a:r>
              <a:rPr lang="en-US" dirty="0"/>
              <a:t>Solution: Make the truth table of the above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0E2798-DCCC-4F91-A386-027EC3A03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62939"/>
              </p:ext>
            </p:extLst>
          </p:nvPr>
        </p:nvGraphicFramePr>
        <p:xfrm>
          <a:off x="956639" y="3194464"/>
          <a:ext cx="8012650" cy="2895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14456">
                  <a:extLst>
                    <a:ext uri="{9D8B030D-6E8A-4147-A177-3AD203B41FA5}">
                      <a16:colId xmlns:a16="http://schemas.microsoft.com/office/drawing/2014/main" val="2936167095"/>
                    </a:ext>
                  </a:extLst>
                </a:gridCol>
                <a:gridCol w="514456">
                  <a:extLst>
                    <a:ext uri="{9D8B030D-6E8A-4147-A177-3AD203B41FA5}">
                      <a16:colId xmlns:a16="http://schemas.microsoft.com/office/drawing/2014/main" val="2493266404"/>
                    </a:ext>
                  </a:extLst>
                </a:gridCol>
                <a:gridCol w="977466">
                  <a:extLst>
                    <a:ext uri="{9D8B030D-6E8A-4147-A177-3AD203B41FA5}">
                      <a16:colId xmlns:a16="http://schemas.microsoft.com/office/drawing/2014/main" val="541955831"/>
                    </a:ext>
                  </a:extLst>
                </a:gridCol>
                <a:gridCol w="745961">
                  <a:extLst>
                    <a:ext uri="{9D8B030D-6E8A-4147-A177-3AD203B41FA5}">
                      <a16:colId xmlns:a16="http://schemas.microsoft.com/office/drawing/2014/main" val="539259571"/>
                    </a:ext>
                  </a:extLst>
                </a:gridCol>
                <a:gridCol w="745961">
                  <a:extLst>
                    <a:ext uri="{9D8B030D-6E8A-4147-A177-3AD203B41FA5}">
                      <a16:colId xmlns:a16="http://schemas.microsoft.com/office/drawing/2014/main" val="3602528542"/>
                    </a:ext>
                  </a:extLst>
                </a:gridCol>
                <a:gridCol w="1453338">
                  <a:extLst>
                    <a:ext uri="{9D8B030D-6E8A-4147-A177-3AD203B41FA5}">
                      <a16:colId xmlns:a16="http://schemas.microsoft.com/office/drawing/2014/main" val="4227375930"/>
                    </a:ext>
                  </a:extLst>
                </a:gridCol>
                <a:gridCol w="3061012">
                  <a:extLst>
                    <a:ext uri="{9D8B030D-6E8A-4147-A177-3AD203B41FA5}">
                      <a16:colId xmlns:a16="http://schemas.microsoft.com/office/drawing/2014/main" val="26453243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p→q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~q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~p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~q⟶∼p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(p→q)⟷( ~q⟶~p)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93080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639126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70074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133204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78420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75643A-BE10-4261-B51B-38155FB3BC0F}"/>
              </a:ext>
            </a:extLst>
          </p:cNvPr>
          <p:cNvSpPr txBox="1"/>
          <p:nvPr/>
        </p:nvSpPr>
        <p:spPr>
          <a:xfrm>
            <a:off x="838200" y="6225346"/>
            <a:ext cx="8665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As the final column contains all T's, so it is a tautology.</a:t>
            </a:r>
          </a:p>
        </p:txBody>
      </p:sp>
    </p:spTree>
    <p:extLst>
      <p:ext uri="{BB962C8B-B14F-4D97-AF65-F5344CB8AC3E}">
        <p14:creationId xmlns:p14="http://schemas.microsoft.com/office/powerpoint/2010/main" val="231682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133-5C24-42F6-AC46-EEB445C8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217"/>
            <a:ext cx="10515600" cy="802493"/>
          </a:xfrm>
        </p:spPr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D687-A724-47E2-810B-1C89002C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744"/>
            <a:ext cx="10753578" cy="1109907"/>
          </a:xfrm>
        </p:spPr>
        <p:txBody>
          <a:bodyPr/>
          <a:lstStyle/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dirty="0"/>
              <a:t>A statement that is always false is known as a contradiction.</a:t>
            </a:r>
          </a:p>
          <a:p>
            <a:r>
              <a:rPr lang="en-US" dirty="0"/>
              <a:t>Example: Show that the statement p ∧ ∼p is a contradiction.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5643A-BE10-4261-B51B-38155FB3BC0F}"/>
              </a:ext>
            </a:extLst>
          </p:cNvPr>
          <p:cNvSpPr txBox="1"/>
          <p:nvPr/>
        </p:nvSpPr>
        <p:spPr>
          <a:xfrm>
            <a:off x="838199" y="5115439"/>
            <a:ext cx="9712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Since, the last column contains all F's, so it's a contradiction.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E73C11-1FD1-48AD-BCD6-A3BF1EBC6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5016"/>
              </p:ext>
            </p:extLst>
          </p:nvPr>
        </p:nvGraphicFramePr>
        <p:xfrm>
          <a:off x="2199231" y="3120305"/>
          <a:ext cx="5943600" cy="15544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3432078378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159524069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162746093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∼p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∧ ∼p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5591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383013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8689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6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133-5C24-42F6-AC46-EEB445C8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43"/>
            <a:ext cx="10515600" cy="802493"/>
          </a:xfrm>
        </p:spPr>
        <p:txBody>
          <a:bodyPr/>
          <a:lstStyle/>
          <a:p>
            <a:r>
              <a:rPr lang="en-US" dirty="0"/>
              <a:t>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D687-A724-47E2-810B-1C89002C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434"/>
            <a:ext cx="10753578" cy="969230"/>
          </a:xfrm>
        </p:spPr>
        <p:txBody>
          <a:bodyPr/>
          <a:lstStyle/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dirty="0"/>
              <a:t>A statement that can be either true or false depending on the truth values of its variables is called a contingency.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5643A-BE10-4261-B51B-38155FB3BC0F}"/>
              </a:ext>
            </a:extLst>
          </p:cNvPr>
          <p:cNvSpPr txBox="1"/>
          <p:nvPr/>
        </p:nvSpPr>
        <p:spPr>
          <a:xfrm>
            <a:off x="838200" y="5151201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Here the final truth table and the truth table of P are the same. That means the final outcome depends on P. These types of compound statements are called contingency.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8E5EC-6408-47DF-A4DE-547B1112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2743"/>
              </p:ext>
            </p:extLst>
          </p:nvPr>
        </p:nvGraphicFramePr>
        <p:xfrm>
          <a:off x="1698600" y="2341862"/>
          <a:ext cx="5953125" cy="2590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134194962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76659809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820137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8864422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301204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p → 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p ∧ q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(p →q)⟶ (p ∧ q 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75946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061479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080330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95259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111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283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Tautologies and Contradictions</vt:lpstr>
      <vt:lpstr>Tautologies</vt:lpstr>
      <vt:lpstr>Contradiction</vt:lpstr>
      <vt:lpstr>Contingency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Tautologies and Contradictions</dc:title>
  <dc:creator>Nuruzzaman Faruqui</dc:creator>
  <cp:lastModifiedBy>Nuruzzaman Faruqui</cp:lastModifiedBy>
  <cp:revision>2</cp:revision>
  <dcterms:created xsi:type="dcterms:W3CDTF">2022-01-23T01:58:13Z</dcterms:created>
  <dcterms:modified xsi:type="dcterms:W3CDTF">2022-01-23T02:09:30Z</dcterms:modified>
</cp:coreProperties>
</file>