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35D5-E3B9-4F7F-8A31-EBB0797E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A4D9-A52F-4BC6-9BDB-2B497713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463D-A8BE-4840-8092-491B59F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6F91-B216-4F43-8ED1-E46EE5A1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64DF-50A8-4FD2-8503-B88E31F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A8AA-0D4C-4970-81E1-4E1FF702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078E-5193-4A9F-A581-4724BB14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5031-41DF-48B0-BBEC-1E99687D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48A4-8A2E-4B6E-B449-44DDC945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111B-D1E9-4FCA-BA14-781425E6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43FA0-A77A-49E0-A91B-D64731396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BDFD-7B4A-400E-ADF4-47DD99840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084A-CE4A-4742-8865-8428A35A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C7B6-C4BF-4689-A46E-AA1E6A5D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9B61-F94E-4EAB-9253-BD2E704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B4C9-1833-4C56-B0A4-D2F7D08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3C4C-C561-4D45-AE59-80A41D37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20D4-B884-4B2C-95D8-52C3ABC4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CCC6-861E-4A68-AE25-B7877F56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4AC9-A7D6-4A6A-A522-7536564C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E63-E21B-47E6-85F4-37139B4A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E610E-7208-4095-AE7C-731F3915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654C-9A69-4C5F-AED4-2A6681BB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8989-68E5-4E0D-A349-643D6D3B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0365-2E50-4830-A041-8D91857E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F9E-6017-463F-964F-73F811A3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49DC-095C-437D-8B18-C202EA454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6CE4-6B69-486A-A752-D0B8354B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9DAA-6EF8-4B08-A955-EEFDC761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25F81-FF54-414C-90A4-4B357DAE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C0A7D-F55B-4AC3-AF9A-BCB05118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A298-9E3E-4D35-BEF9-98AA1EC4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99F4-DF82-450C-82AD-F9A4E255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2612B-0DAB-4616-8806-A83E0EAD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F3E0F-7F88-495E-866D-28E5D8600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91BFA-A163-4E09-BF44-858756A97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0A13B-647F-40B9-983E-A9FD8C5E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679CF-6388-4B1D-9FAA-13ACFB50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B3FE6-887C-4A49-90DE-8D3C43AD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F006-873C-477C-9E8C-7A7891AE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45106-F7A4-43C6-ABA9-FC589FA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B406F-CFD1-4588-9DFC-DA27B14F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1F624-C157-4476-9FB8-C3188E1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DCF5A-B8C2-4704-84D2-7A5D2754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F5315-2F7C-439B-A4B7-5F8FBEAF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0BCFC-C8C3-4906-A24B-B1D56DA2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0B01-D6B7-4049-9D8A-E95D66A7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70C9-50FD-4944-BB31-50DA0CAC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8AEC-4C93-4A1E-BFCB-44DD7778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7182-5BF6-4082-A5B5-F327CC3F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11BE-AEEC-4780-AC88-C6E85B9A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6D083-BF8B-472E-8AB0-3CD9E447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E720-E440-4D51-9C79-EF57ABD1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632C7-1AB4-44FC-8B99-C1B7283E6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8A40E-3573-4BB8-A852-B4C0A986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7C73-3EB4-48E7-8807-5F2C163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04F1-6FF8-4D41-98F0-726B9A56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0B65-59FB-46BD-A101-96B4FCD0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991A8-E17B-4DFC-ACE6-AA9394BC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5EBB2-1871-4C02-83AF-B7AC7CE6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355F-F604-407E-88FB-27B0FDE81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4DB9-7C9D-4A12-835E-47C0860261C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F182-C386-4580-8761-97B3ADA7E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8B33-3884-42F5-B1C0-405EAAE7A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88D0-1947-4E76-9A30-33C4F87B6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F7FA-9197-4712-89D4-4CC715615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Predicate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EC2B-00E2-40D4-ACA3-0C182295C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97CB-A3FE-43E3-8F45-591483C7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79"/>
            <a:ext cx="10515600" cy="858764"/>
          </a:xfrm>
        </p:spPr>
        <p:txBody>
          <a:bodyPr/>
          <a:lstStyle/>
          <a:p>
            <a:r>
              <a:rPr lang="en-US" dirty="0"/>
              <a:t>What is predicate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793-C5A4-445F-9AE3-611C7BAD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690382"/>
          </a:xfrm>
        </p:spPr>
        <p:txBody>
          <a:bodyPr>
            <a:normAutofit/>
          </a:bodyPr>
          <a:lstStyle/>
          <a:p>
            <a:r>
              <a:rPr lang="en-US" dirty="0"/>
              <a:t>Consider the following sentence:</a:t>
            </a:r>
          </a:p>
          <a:p>
            <a:pPr marL="0" indent="0" algn="ctr">
              <a:buNone/>
            </a:pPr>
            <a:r>
              <a:rPr lang="en-US" i="1" dirty="0"/>
              <a:t>Every person who is 18 years or older, is eligible to vote</a:t>
            </a:r>
          </a:p>
          <a:p>
            <a:r>
              <a:rPr lang="en-US" dirty="0"/>
              <a:t>Can express the sentence using propositional logic only?</a:t>
            </a:r>
          </a:p>
          <a:p>
            <a:r>
              <a:rPr lang="en-US" dirty="0"/>
              <a:t>The answer is: No</a:t>
            </a:r>
          </a:p>
          <a:p>
            <a:pPr lvl="1"/>
            <a:r>
              <a:rPr lang="en-US" dirty="0"/>
              <a:t>In the example sentence, there are two variables: person and age</a:t>
            </a:r>
          </a:p>
          <a:p>
            <a:pPr lvl="1"/>
            <a:r>
              <a:rPr lang="en-US" dirty="0"/>
              <a:t>The person is depended on age</a:t>
            </a:r>
          </a:p>
          <a:p>
            <a:pPr lvl="1"/>
            <a:r>
              <a:rPr lang="en-US" dirty="0"/>
              <a:t>‘Eligible to vote?’ – can be answered using true or false.</a:t>
            </a:r>
          </a:p>
          <a:p>
            <a:pPr lvl="1"/>
            <a:r>
              <a:rPr lang="en-US" dirty="0"/>
              <a:t>That means this part is a simple logic</a:t>
            </a:r>
          </a:p>
          <a:p>
            <a:pPr lvl="1"/>
            <a:r>
              <a:rPr lang="en-US" dirty="0"/>
              <a:t>However, ‘Every person who is 18 years or older’ depends specific condition. </a:t>
            </a:r>
          </a:p>
          <a:p>
            <a:pPr lvl="1"/>
            <a:r>
              <a:rPr lang="en-US" dirty="0"/>
              <a:t>We cannot express it using simple logic</a:t>
            </a:r>
          </a:p>
          <a:p>
            <a:r>
              <a:rPr lang="en-US" dirty="0"/>
              <a:t>That means we need a more powerful logic to express it.</a:t>
            </a:r>
          </a:p>
          <a:p>
            <a:r>
              <a:rPr lang="en-US" dirty="0"/>
              <a:t>And that is predicate logic.</a:t>
            </a:r>
          </a:p>
        </p:txBody>
      </p:sp>
    </p:spTree>
    <p:extLst>
      <p:ext uri="{BB962C8B-B14F-4D97-AF65-F5344CB8AC3E}">
        <p14:creationId xmlns:p14="http://schemas.microsoft.com/office/powerpoint/2010/main" val="87852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26B9-C0D0-4DBB-8EAD-3C4D4FEC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predicate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4818-CCAE-43EF-B3CB-1E4522AC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 logic is an extension of propositional logic.</a:t>
            </a:r>
          </a:p>
          <a:p>
            <a:r>
              <a:rPr lang="en-US" dirty="0"/>
              <a:t>It combines the concept of predicate and quantifiers to better capture the meaning of statements that cannot be meaningfully expressed by propositional logic only.</a:t>
            </a:r>
          </a:p>
        </p:txBody>
      </p:sp>
    </p:spTree>
    <p:extLst>
      <p:ext uri="{BB962C8B-B14F-4D97-AF65-F5344CB8AC3E}">
        <p14:creationId xmlns:p14="http://schemas.microsoft.com/office/powerpoint/2010/main" val="18386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FE78-823A-4051-9A3D-62D50A36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78"/>
            <a:ext cx="10515600" cy="929103"/>
          </a:xfrm>
        </p:spPr>
        <p:txBody>
          <a:bodyPr/>
          <a:lstStyle/>
          <a:p>
            <a:r>
              <a:rPr lang="en-US" dirty="0"/>
              <a:t>What is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E212-FECB-4E3E-B850-5C1CF4D1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407"/>
            <a:ext cx="10515600" cy="3112135"/>
          </a:xfrm>
        </p:spPr>
        <p:txBody>
          <a:bodyPr/>
          <a:lstStyle/>
          <a:p>
            <a:r>
              <a:rPr lang="en-US" dirty="0"/>
              <a:t>Consider the statement: ‘5 is greater 3’</a:t>
            </a:r>
          </a:p>
          <a:p>
            <a:pPr lvl="1"/>
            <a:r>
              <a:rPr lang="en-US" dirty="0"/>
              <a:t>Is it a statement?</a:t>
            </a:r>
          </a:p>
          <a:p>
            <a:pPr lvl="1"/>
            <a:r>
              <a:rPr lang="en-US" dirty="0"/>
              <a:t>Yes: ‘5 is greater 3’</a:t>
            </a:r>
          </a:p>
          <a:p>
            <a:r>
              <a:rPr lang="en-US" dirty="0"/>
              <a:t>Consider another statement: ‘X is greater than 3’</a:t>
            </a:r>
          </a:p>
          <a:p>
            <a:pPr lvl="1"/>
            <a:r>
              <a:rPr lang="en-US" dirty="0"/>
              <a:t>Is it a statement?</a:t>
            </a:r>
          </a:p>
          <a:p>
            <a:pPr lvl="1"/>
            <a:r>
              <a:rPr lang="en-US" dirty="0"/>
              <a:t>The answer is not straightforward.</a:t>
            </a:r>
          </a:p>
          <a:p>
            <a:pPr lvl="1"/>
            <a:r>
              <a:rPr lang="en-US" dirty="0"/>
              <a:t>Consider the following scenario: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9024FE-05A2-47F0-A7C8-7D16E32AC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60118"/>
              </p:ext>
            </p:extLst>
          </p:nvPr>
        </p:nvGraphicFramePr>
        <p:xfrm>
          <a:off x="1287975" y="4394542"/>
          <a:ext cx="6352346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76173">
                  <a:extLst>
                    <a:ext uri="{9D8B030D-6E8A-4147-A177-3AD203B41FA5}">
                      <a16:colId xmlns:a16="http://schemas.microsoft.com/office/drawing/2014/main" val="2246342844"/>
                    </a:ext>
                  </a:extLst>
                </a:gridCol>
                <a:gridCol w="3176173">
                  <a:extLst>
                    <a:ext uri="{9D8B030D-6E8A-4147-A177-3AD203B41FA5}">
                      <a16:colId xmlns:a16="http://schemas.microsoft.com/office/drawing/2014/main" val="997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 of the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8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14016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68962EA7-F86B-4CD5-8ED5-E0D52891B9F0}"/>
              </a:ext>
            </a:extLst>
          </p:cNvPr>
          <p:cNvSpPr/>
          <p:nvPr/>
        </p:nvSpPr>
        <p:spPr>
          <a:xfrm>
            <a:off x="7923823" y="4267933"/>
            <a:ext cx="1097280" cy="2082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8E0F9-8720-4D1C-A0E4-B1114522F13F}"/>
              </a:ext>
            </a:extLst>
          </p:cNvPr>
          <p:cNvSpPr txBox="1"/>
          <p:nvPr/>
        </p:nvSpPr>
        <p:spPr>
          <a:xfrm>
            <a:off x="9304605" y="4267933"/>
            <a:ext cx="27045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proposition can have either true or false value. And they cannot interchange</a:t>
            </a:r>
          </a:p>
        </p:txBody>
      </p:sp>
    </p:spTree>
    <p:extLst>
      <p:ext uri="{BB962C8B-B14F-4D97-AF65-F5344CB8AC3E}">
        <p14:creationId xmlns:p14="http://schemas.microsoft.com/office/powerpoint/2010/main" val="1960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907-9204-4A74-ADCA-32BEA6DE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6B47-7EC8-4CBB-8E16-A4AC380E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sentence: ‘X is greater than 3’</a:t>
            </a:r>
          </a:p>
          <a:p>
            <a:r>
              <a:rPr lang="en-US" dirty="0"/>
              <a:t>Let’s dissolve the sentence into two parts: Subject and predicate</a:t>
            </a:r>
          </a:p>
          <a:p>
            <a:pPr lvl="1"/>
            <a:r>
              <a:rPr lang="en-US" dirty="0"/>
              <a:t>Subject: x</a:t>
            </a:r>
          </a:p>
          <a:p>
            <a:pPr lvl="1"/>
            <a:r>
              <a:rPr lang="en-US" dirty="0"/>
              <a:t>Predicate: ‘is greater than 3’</a:t>
            </a:r>
          </a:p>
          <a:p>
            <a:r>
              <a:rPr lang="en-US" dirty="0"/>
              <a:t>That means, predicate is the part of the sentence that does not change.</a:t>
            </a:r>
          </a:p>
          <a:p>
            <a:r>
              <a:rPr lang="en-US" dirty="0"/>
              <a:t>The value of the predicate depends on subject</a:t>
            </a:r>
          </a:p>
          <a:p>
            <a:r>
              <a:rPr lang="en-US" dirty="0"/>
              <a:t>Here, the value (true or false) of ‘is greater than 3’ depends on x</a:t>
            </a:r>
          </a:p>
          <a:p>
            <a:r>
              <a:rPr lang="en-US" dirty="0"/>
              <a:t>Therefore, the sentence is a function of x</a:t>
            </a:r>
          </a:p>
        </p:txBody>
      </p:sp>
    </p:spTree>
    <p:extLst>
      <p:ext uri="{BB962C8B-B14F-4D97-AF65-F5344CB8AC3E}">
        <p14:creationId xmlns:p14="http://schemas.microsoft.com/office/powerpoint/2010/main" val="78465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2B00-B9A9-4061-9D4A-5A80D23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1B50-0999-41F5-8D67-73D1865A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the sentence ‘X is greater than 3’ using a mathematical function P(x)</a:t>
            </a:r>
          </a:p>
          <a:p>
            <a:r>
              <a:rPr lang="en-US" dirty="0"/>
              <a:t>Here, P is the predicate and x is the subject (or variable)</a:t>
            </a:r>
          </a:p>
          <a:p>
            <a:r>
              <a:rPr lang="en-US" dirty="0"/>
              <a:t>Now P(x) can be either true or false depending on the value of x.</a:t>
            </a:r>
          </a:p>
          <a:p>
            <a:r>
              <a:rPr lang="en-US" dirty="0"/>
              <a:t>Once the value of x is assigned, then P(x) can be either true or false but not both at the same time.</a:t>
            </a:r>
          </a:p>
          <a:p>
            <a:r>
              <a:rPr lang="en-US" dirty="0"/>
              <a:t>And for that particular x, it never changes.</a:t>
            </a:r>
          </a:p>
          <a:p>
            <a:r>
              <a:rPr lang="en-US" dirty="0"/>
              <a:t>That means P(x) becomes a proposition.</a:t>
            </a:r>
          </a:p>
        </p:txBody>
      </p:sp>
    </p:spTree>
    <p:extLst>
      <p:ext uri="{BB962C8B-B14F-4D97-AF65-F5344CB8AC3E}">
        <p14:creationId xmlns:p14="http://schemas.microsoft.com/office/powerpoint/2010/main" val="211318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8F35-2670-4320-A03D-EC1E67DA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Predicate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F5C3A0-F845-4EFB-ABE8-C926500EC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P(x): x &gt; 10. What are the truth values of P(15) and P(5)?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Example 2: R(x, y): x = y + 1. What is the truth value of the proposition R(1, 3) and R(2, 1)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:1=3+1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:2=1+1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F5C3A0-F845-4EFB-ABE8-C926500EC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8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Predicate Logic</vt:lpstr>
      <vt:lpstr>What is predicate logic?</vt:lpstr>
      <vt:lpstr>What is predicate logic?</vt:lpstr>
      <vt:lpstr>What is predicate?</vt:lpstr>
      <vt:lpstr>What is predicate?</vt:lpstr>
      <vt:lpstr>What is predicate?</vt:lpstr>
      <vt:lpstr>Example of Predicate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 &amp; Quantifier</dc:title>
  <dc:creator>Nuruzzaman Faruqui</dc:creator>
  <cp:lastModifiedBy>Nuruzzaman Faruqui</cp:lastModifiedBy>
  <cp:revision>2</cp:revision>
  <dcterms:created xsi:type="dcterms:W3CDTF">2022-01-23T04:10:45Z</dcterms:created>
  <dcterms:modified xsi:type="dcterms:W3CDTF">2022-01-23T04:47:23Z</dcterms:modified>
</cp:coreProperties>
</file>