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sldIdLst>
    <p:sldId id="338" r:id="rId2"/>
    <p:sldId id="330" r:id="rId3"/>
    <p:sldId id="331" r:id="rId4"/>
    <p:sldId id="367" r:id="rId5"/>
    <p:sldId id="368" r:id="rId6"/>
    <p:sldId id="369" r:id="rId7"/>
    <p:sldId id="370" r:id="rId8"/>
    <p:sldId id="371" r:id="rId9"/>
    <p:sldId id="372" r:id="rId10"/>
    <p:sldId id="373" r:id="rId11"/>
    <p:sldId id="374" r:id="rId12"/>
    <p:sldId id="375" r:id="rId13"/>
    <p:sldId id="376" r:id="rId14"/>
    <p:sldId id="377" r:id="rId15"/>
    <p:sldId id="366" r:id="rId16"/>
    <p:sldId id="362" r:id="rId17"/>
    <p:sldId id="363" r:id="rId18"/>
    <p:sldId id="365" r:id="rId19"/>
    <p:sldId id="301" r:id="rId20"/>
    <p:sldId id="302" r:id="rId21"/>
    <p:sldId id="303" r:id="rId22"/>
    <p:sldId id="310" r:id="rId23"/>
    <p:sldId id="312" r:id="rId24"/>
    <p:sldId id="314" r:id="rId25"/>
    <p:sldId id="313" r:id="rId26"/>
    <p:sldId id="315"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8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281" autoAdjust="0"/>
  </p:normalViewPr>
  <p:slideViewPr>
    <p:cSldViewPr>
      <p:cViewPr varScale="1">
        <p:scale>
          <a:sx n="70" d="100"/>
          <a:sy n="70" d="100"/>
        </p:scale>
        <p:origin x="159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760B2-34BD-4ECA-98CD-D89003FDA0BB}" type="datetimeFigureOut">
              <a:rPr lang="en-IN" smtClean="0"/>
              <a:pPr/>
              <a:t>06-02-2017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D3F67-56E5-44A5-91E4-A8811DB137DA}" type="slidenum">
              <a:rPr lang="en-IN" smtClean="0"/>
              <a:pPr/>
              <a:t>‹#›</a:t>
            </a:fld>
            <a:endParaRPr lang="en-IN"/>
          </a:p>
        </p:txBody>
      </p:sp>
    </p:spTree>
    <p:extLst>
      <p:ext uri="{BB962C8B-B14F-4D97-AF65-F5344CB8AC3E}">
        <p14:creationId xmlns:p14="http://schemas.microsoft.com/office/powerpoint/2010/main" val="369832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47DB4-CD47-41FA-B0C9-44730044829A}" type="slidenum">
              <a:rPr lang="en-US" smtClean="0"/>
              <a:t>12</a:t>
            </a:fld>
            <a:endParaRPr lang="en-US"/>
          </a:p>
        </p:txBody>
      </p:sp>
    </p:spTree>
    <p:extLst>
      <p:ext uri="{BB962C8B-B14F-4D97-AF65-F5344CB8AC3E}">
        <p14:creationId xmlns:p14="http://schemas.microsoft.com/office/powerpoint/2010/main" val="283889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a:defRPr sz="2200">
                <a:solidFill>
                  <a:schemeClr val="tx1"/>
                </a:solidFill>
                <a:latin typeface="Lucida Grande" pitchFamily="73" charset="0"/>
                <a:ea typeface="ＭＳ Ｐゴシック" charset="-128"/>
              </a:defRPr>
            </a:lvl1pPr>
            <a:lvl2pPr marL="685817" indent="-263776" defTabSz="874857">
              <a:defRPr sz="2200">
                <a:solidFill>
                  <a:schemeClr val="tx1"/>
                </a:solidFill>
                <a:latin typeface="Lucida Grande" pitchFamily="73" charset="0"/>
                <a:ea typeface="ＭＳ Ｐゴシック" charset="-128"/>
              </a:defRPr>
            </a:lvl2pPr>
            <a:lvl3pPr marL="1055103" indent="-211021" defTabSz="874857">
              <a:defRPr sz="2200">
                <a:solidFill>
                  <a:schemeClr val="tx1"/>
                </a:solidFill>
                <a:latin typeface="Lucida Grande" pitchFamily="73" charset="0"/>
                <a:ea typeface="ＭＳ Ｐゴシック" charset="-128"/>
              </a:defRPr>
            </a:lvl3pPr>
            <a:lvl4pPr marL="1477145" indent="-211021" defTabSz="874857">
              <a:defRPr sz="2200">
                <a:solidFill>
                  <a:schemeClr val="tx1"/>
                </a:solidFill>
                <a:latin typeface="Lucida Grande" pitchFamily="73" charset="0"/>
                <a:ea typeface="ＭＳ Ｐゴシック" charset="-128"/>
              </a:defRPr>
            </a:lvl4pPr>
            <a:lvl5pPr marL="1899186" indent="-211021" defTabSz="874857">
              <a:defRPr sz="2200">
                <a:solidFill>
                  <a:schemeClr val="tx1"/>
                </a:solidFill>
                <a:latin typeface="Lucida Grande" pitchFamily="73" charset="0"/>
                <a:ea typeface="ＭＳ Ｐゴシック" charset="-128"/>
              </a:defRPr>
            </a:lvl5pPr>
            <a:lvl6pPr marL="2321227" indent="-211021" algn="r" defTabSz="874857" eaLnBrk="0" fontAlgn="base" hangingPunct="0">
              <a:spcBef>
                <a:spcPct val="0"/>
              </a:spcBef>
              <a:spcAft>
                <a:spcPct val="0"/>
              </a:spcAft>
              <a:defRPr sz="2200">
                <a:solidFill>
                  <a:schemeClr val="tx1"/>
                </a:solidFill>
                <a:latin typeface="Lucida Grande" pitchFamily="73" charset="0"/>
                <a:ea typeface="ＭＳ Ｐゴシック" charset="-128"/>
              </a:defRPr>
            </a:lvl6pPr>
            <a:lvl7pPr marL="2743269" indent="-211021" algn="r" defTabSz="874857" eaLnBrk="0" fontAlgn="base" hangingPunct="0">
              <a:spcBef>
                <a:spcPct val="0"/>
              </a:spcBef>
              <a:spcAft>
                <a:spcPct val="0"/>
              </a:spcAft>
              <a:defRPr sz="2200">
                <a:solidFill>
                  <a:schemeClr val="tx1"/>
                </a:solidFill>
                <a:latin typeface="Lucida Grande" pitchFamily="73" charset="0"/>
                <a:ea typeface="ＭＳ Ｐゴシック" charset="-128"/>
              </a:defRPr>
            </a:lvl7pPr>
            <a:lvl8pPr marL="3165310" indent="-211021" algn="r" defTabSz="874857" eaLnBrk="0" fontAlgn="base" hangingPunct="0">
              <a:spcBef>
                <a:spcPct val="0"/>
              </a:spcBef>
              <a:spcAft>
                <a:spcPct val="0"/>
              </a:spcAft>
              <a:defRPr sz="2200">
                <a:solidFill>
                  <a:schemeClr val="tx1"/>
                </a:solidFill>
                <a:latin typeface="Lucida Grande" pitchFamily="73" charset="0"/>
                <a:ea typeface="ＭＳ Ｐゴシック" charset="-128"/>
              </a:defRPr>
            </a:lvl8pPr>
            <a:lvl9pPr marL="3587351" indent="-211021" algn="r" defTabSz="874857" eaLnBrk="0" fontAlgn="base" hangingPunct="0">
              <a:spcBef>
                <a:spcPct val="0"/>
              </a:spcBef>
              <a:spcAft>
                <a:spcPct val="0"/>
              </a:spcAft>
              <a:defRPr sz="2200">
                <a:solidFill>
                  <a:schemeClr val="tx1"/>
                </a:solidFill>
                <a:latin typeface="Lucida Grande" pitchFamily="73" charset="0"/>
                <a:ea typeface="ＭＳ Ｐゴシック" charset="-128"/>
              </a:defRPr>
            </a:lvl9pPr>
          </a:lstStyle>
          <a:p>
            <a:fld id="{13CF3F5A-B3F8-4F2B-92C9-EB8B47C59BD8}" type="slidenum">
              <a:rPr lang="en-GB" sz="1100">
                <a:latin typeface="Arial" charset="0"/>
              </a:rPr>
              <a:pPr/>
              <a:t>18</a:t>
            </a:fld>
            <a:endParaRPr lang="en-GB" sz="110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Kant’s Categorical Imperative </a:t>
            </a:r>
          </a:p>
          <a:p>
            <a:pPr eaLnBrk="1" hangingPunct="1"/>
            <a:r>
              <a:rPr lang="en-GB" b="1" smtClean="0"/>
              <a:t>Respect thyself!</a:t>
            </a:r>
          </a:p>
          <a:p>
            <a:pPr eaLnBrk="1" hangingPunct="1"/>
            <a:endParaRPr lang="en-GB" b="1" smtClean="0"/>
          </a:p>
          <a:p>
            <a:pPr eaLnBrk="1" hangingPunct="1"/>
            <a:r>
              <a:rPr lang="en-GB" b="1" smtClean="0"/>
              <a:t>Non-observing these sources has negative impact on organisational performance. </a:t>
            </a:r>
          </a:p>
          <a:p>
            <a:pPr eaLnBrk="1" hangingPunct="1"/>
            <a:endParaRPr lang="en-GB" b="1" smtClean="0"/>
          </a:p>
          <a:p>
            <a:pPr eaLnBrk="1" hangingPunct="1"/>
            <a:r>
              <a:rPr lang="en-GB" b="1" smtClean="0"/>
              <a:t>In modern organisation you need both Rules (Ethics) and Respect/Responsibility (Integrity: Behaviour)  </a:t>
            </a:r>
          </a:p>
        </p:txBody>
      </p:sp>
    </p:spTree>
    <p:extLst>
      <p:ext uri="{BB962C8B-B14F-4D97-AF65-F5344CB8AC3E}">
        <p14:creationId xmlns:p14="http://schemas.microsoft.com/office/powerpoint/2010/main" val="304187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68570"/>
      </p:ext>
    </p:extLst>
  </p:cSld>
  <p:clrMapOvr>
    <a:masterClrMapping/>
  </p:clrMapOvr>
  <p:transition spd="med">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2159568"/>
      </p:ext>
    </p:extLst>
  </p:cSld>
  <p:clrMapOvr>
    <a:masterClrMapping/>
  </p:clrMapOvr>
  <p:transition spd="med">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666480"/>
      </p:ext>
    </p:extLst>
  </p:cSld>
  <p:clrMapOvr>
    <a:masterClrMapping/>
  </p:clrMapOvr>
  <p:transition spd="med">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754872"/>
      </p:ext>
    </p:extLst>
  </p:cSld>
  <p:clrMapOvr>
    <a:masterClrMapping/>
  </p:clrMapOvr>
  <p:transition spd="med">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56792"/>
      </p:ext>
    </p:extLst>
  </p:cSld>
  <p:clrMapOvr>
    <a:masterClrMapping/>
  </p:clrMapOvr>
  <p:transition spd="med">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9421249"/>
      </p:ext>
    </p:extLst>
  </p:cSld>
  <p:clrMapOvr>
    <a:masterClrMapping/>
  </p:clrMapOvr>
  <p:transition spd="med">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1232159"/>
      </p:ext>
    </p:extLst>
  </p:cSld>
  <p:clrMapOvr>
    <a:masterClrMapping/>
  </p:clrMapOvr>
  <p:transition spd="med">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053616"/>
      </p:ext>
    </p:extLst>
  </p:cSld>
  <p:clrMapOvr>
    <a:masterClrMapping/>
  </p:clrMapOvr>
  <p:transition spd="med">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2/6/2017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5445742"/>
      </p:ext>
    </p:extLst>
  </p:cSld>
  <p:clrMapOvr>
    <a:masterClrMapping/>
  </p:clrMapOvr>
  <p:transition spd="med">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1039088"/>
      </p:ext>
    </p:extLst>
  </p:cSld>
  <p:clrMapOvr>
    <a:masterClrMapping/>
  </p:clrMapOvr>
  <p:transition spd="med">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1535636"/>
      </p:ext>
    </p:extLst>
  </p:cSld>
  <p:clrMapOvr>
    <a:masterClrMapping/>
  </p:clrMapOvr>
  <p:transition spd="med">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2/6/2017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wipe/>
  </p:transition>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youtube.com/watch?v=Fs0E69krO_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ZZU\Downloads\ethics.32185012_st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053" y="838200"/>
            <a:ext cx="7188347" cy="5181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4057724670"/>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446" y="120352"/>
            <a:ext cx="8431473" cy="1001043"/>
          </a:xfrm>
          <a:prstGeom prst="rect">
            <a:avLst/>
          </a:prstGeom>
          <a:noFill/>
        </p:spPr>
        <p:txBody>
          <a:bodyPr vert="horz" wrap="square" lIns="0" tIns="0" rIns="0" bIns="0" rtlCol="0">
            <a:spAutoFit/>
          </a:bodyPr>
          <a:lstStyle/>
          <a:p>
            <a:pPr algn="ctr">
              <a:lnSpc>
                <a:spcPts val="3900"/>
              </a:lnSpc>
            </a:pPr>
            <a:r>
              <a:rPr lang="en-US" sz="3600" dirty="0" smtClean="0">
                <a:solidFill>
                  <a:srgbClr val="09213B"/>
                </a:solidFill>
                <a:latin typeface="Book Antiqua" panose="02040602050305030304" pitchFamily="18" charset="0"/>
              </a:rPr>
              <a:t>Deontological Ethics (Kantian Ethics or Duty Ethics) </a:t>
            </a:r>
          </a:p>
        </p:txBody>
      </p:sp>
      <p:sp>
        <p:nvSpPr>
          <p:cNvPr id="6" name="TextBox 5"/>
          <p:cNvSpPr txBox="1"/>
          <p:nvPr/>
        </p:nvSpPr>
        <p:spPr>
          <a:xfrm>
            <a:off x="1193800" y="2476500"/>
            <a:ext cx="65" cy="318933"/>
          </a:xfrm>
          <a:prstGeom prst="rect">
            <a:avLst/>
          </a:prstGeom>
          <a:noFill/>
        </p:spPr>
        <p:txBody>
          <a:bodyPr vert="horz" wrap="none" lIns="0" tIns="0" rIns="0" bIns="0" rtlCol="0">
            <a:spAutoFit/>
          </a:bodyPr>
          <a:lstStyle/>
          <a:p>
            <a:pPr>
              <a:lnSpc>
                <a:spcPts val="2700"/>
              </a:lnSpc>
            </a:pPr>
            <a:endParaRPr lang="en-US" dirty="0"/>
          </a:p>
        </p:txBody>
      </p:sp>
      <p:sp>
        <p:nvSpPr>
          <p:cNvPr id="10" name="TextBox 9"/>
          <p:cNvSpPr txBox="1"/>
          <p:nvPr/>
        </p:nvSpPr>
        <p:spPr>
          <a:xfrm>
            <a:off x="177422" y="1596788"/>
            <a:ext cx="8720918"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places the emphasis on adhering to ethical </a:t>
            </a:r>
            <a:r>
              <a:rPr lang="en-US" sz="2000" dirty="0" smtClean="0">
                <a:latin typeface="Book Antiqua" panose="02040602050305030304" pitchFamily="18" charset="0"/>
              </a:rPr>
              <a:t>principles or duties and fulfilling obligations </a:t>
            </a:r>
          </a:p>
          <a:p>
            <a:endParaRPr lang="en-US" sz="2000" dirty="0" smtClean="0">
              <a:latin typeface="Book Antiqua" panose="02040602050305030304" pitchFamily="18" charset="0"/>
            </a:endParaRPr>
          </a:p>
          <a:p>
            <a:pPr marL="285750" lvl="0"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 How these duties are defined, however, is often a point of contention and debate in deontological ethics. </a:t>
            </a:r>
          </a:p>
          <a:p>
            <a:pPr lvl="0"/>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Deontology also depends, at least partially, upon moral absolutes that make an action moral regardless of circumstances.</a:t>
            </a:r>
          </a:p>
          <a:p>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There are multiple motivations for “duty”-</a:t>
            </a:r>
          </a:p>
          <a:p>
            <a:pPr marL="742950" lvl="1"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Immanuel Kant--our actions should be motivated by reason, rather than by emotions -you should not only do good things when you feel like it </a:t>
            </a:r>
          </a:p>
          <a:p>
            <a:pPr marL="742950" lvl="1" indent="-285750">
              <a:buFont typeface="Arial" panose="020B0604020202020204" pitchFamily="34" charset="0"/>
              <a:buChar char="•"/>
            </a:pPr>
            <a:r>
              <a:rPr lang="en-US" sz="2000" dirty="0" smtClean="0">
                <a:latin typeface="Book Antiqua" panose="02040602050305030304" pitchFamily="18" charset="0"/>
                <a:cs typeface="Arial" panose="020B0604020202020204" pitchFamily="34" charset="0"/>
                <a:sym typeface="Wingdings 2" panose="05020102010507070707" pitchFamily="18" charset="2"/>
              </a:rPr>
              <a:t>Divine Command Theory– It has been decreed by God to be “good.”</a:t>
            </a:r>
          </a:p>
          <a:p>
            <a:pPr marL="742950" lvl="1"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lvl="0"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a:p>
            <a:pPr marL="285750" lvl="0" indent="-285750">
              <a:buFont typeface="Arial" panose="020B0604020202020204" pitchFamily="34" charset="0"/>
              <a:buChar char="•"/>
            </a:pPr>
            <a:endParaRPr lang="en-US" sz="2000" dirty="0" smtClean="0">
              <a:latin typeface="Book Antiqua" panose="02040602050305030304" pitchFamily="18" charset="0"/>
              <a:cs typeface="Arial" panose="020B0604020202020204" pitchFamily="34" charset="0"/>
              <a:sym typeface="Wingdings 2" panose="05020102010507070707" pitchFamily="18" charset="2"/>
            </a:endParaRPr>
          </a:p>
        </p:txBody>
      </p:sp>
    </p:spTree>
    <p:extLst>
      <p:ext uri="{BB962C8B-B14F-4D97-AF65-F5344CB8AC3E}">
        <p14:creationId xmlns:p14="http://schemas.microsoft.com/office/powerpoint/2010/main" val="1993417419"/>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444500"/>
            <a:ext cx="5070299" cy="1295226"/>
          </a:xfrm>
          <a:prstGeom prst="rect">
            <a:avLst/>
          </a:prstGeom>
          <a:noFill/>
        </p:spPr>
        <p:txBody>
          <a:bodyPr vert="horz" wrap="none" lIns="0" tIns="0" rIns="0" bIns="0" rtlCol="0">
            <a:spAutoFit/>
          </a:bodyPr>
          <a:lstStyle/>
          <a:p>
            <a:pPr>
              <a:lnSpc>
                <a:spcPts val="5500"/>
              </a:lnSpc>
            </a:pPr>
            <a:r>
              <a:rPr lang="en-US" sz="4810" smtClean="0">
                <a:solidFill>
                  <a:srgbClr val="09213B"/>
                </a:solidFill>
                <a:latin typeface="Book Antiqua" panose="02040602050305030304" pitchFamily="18" charset="0"/>
              </a:rPr>
              <a:t>Consequentialism </a:t>
            </a:r>
          </a:p>
          <a:p>
            <a:pPr>
              <a:lnSpc>
                <a:spcPts val="5500"/>
              </a:lnSpc>
            </a:pPr>
            <a:endParaRPr lang="en-US"/>
          </a:p>
        </p:txBody>
      </p:sp>
      <p:sp>
        <p:nvSpPr>
          <p:cNvPr id="4" name="TextBox 3"/>
          <p:cNvSpPr txBox="1"/>
          <p:nvPr/>
        </p:nvSpPr>
        <p:spPr>
          <a:xfrm>
            <a:off x="850900" y="2120900"/>
            <a:ext cx="7231147" cy="1077218"/>
          </a:xfrm>
          <a:prstGeom prst="rect">
            <a:avLst/>
          </a:prstGeom>
          <a:noFill/>
        </p:spPr>
        <p:txBody>
          <a:bodyPr vert="horz" wrap="none" lIns="0" tIns="0" rIns="0" bIns="0" rtlCol="0">
            <a:spAutoFit/>
          </a:bodyPr>
          <a:lstStyle/>
          <a:p>
            <a:pPr marL="0" marR="0" lvl="0" defTabSz="914400" eaLnBrk="1" fontAlgn="auto" latinLnBrk="0" hangingPunct="1">
              <a:lnSpc>
                <a:spcPts val="2800"/>
              </a:lnSpc>
              <a:spcBef>
                <a:spcPts val="0"/>
              </a:spcBef>
              <a:spcAft>
                <a:spcPts val="0"/>
              </a:spcAft>
              <a:buClrTx/>
              <a:buSzTx/>
              <a:buNone/>
              <a:tabLst>
                <a:tab pos="342900" algn="l"/>
              </a:tabLst>
              <a:defRPr/>
            </a:pPr>
            <a:r>
              <a:rPr lang="en-US" sz="2410" dirty="0" smtClean="0">
                <a:latin typeface="Wingdings 2" panose="05020102010507070707" pitchFamily="18" charset="2"/>
              </a:rPr>
              <a:t></a:t>
            </a:r>
            <a:r>
              <a:rPr lang="en-US" sz="2410" dirty="0" smtClean="0">
                <a:latin typeface="Wingdings 2" panose="05020102010507070707" pitchFamily="18" charset="2"/>
                <a:sym typeface="Wingdings 2" panose="05020102010507070707" pitchFamily="18" charset="2"/>
              </a:rPr>
              <a:t></a:t>
            </a:r>
            <a:r>
              <a:rPr lang="en-US" sz="2410" dirty="0" smtClean="0">
                <a:latin typeface="Arial" panose="020B0604020202020204" pitchFamily="34" charset="0"/>
                <a:cs typeface="Arial" panose="020B0604020202020204" pitchFamily="34" charset="0"/>
                <a:sym typeface="Wingdings 2" panose="05020102010507070707" pitchFamily="18" charset="2"/>
              </a:rPr>
              <a:t> </a:t>
            </a:r>
            <a:r>
              <a:rPr lang="en-US" sz="2410" dirty="0" smtClean="0">
                <a:latin typeface="Book Antiqua" panose="02040602050305030304" pitchFamily="18" charset="0"/>
                <a:cs typeface="Arial" panose="020B0604020202020204" pitchFamily="34" charset="0"/>
                <a:sym typeface="Wingdings 2" panose="05020102010507070707" pitchFamily="18" charset="2"/>
              </a:rPr>
              <a:t> Consequentialism bases the morality of an action </a:t>
            </a:r>
            <a:br>
              <a:rPr lang="en-US" sz="2410" dirty="0" smtClean="0">
                <a:latin typeface="Book Antiqua" panose="02040602050305030304" pitchFamily="18" charset="0"/>
                <a:cs typeface="Arial" panose="020B0604020202020204" pitchFamily="34" charset="0"/>
                <a:sym typeface="Wingdings 2" panose="05020102010507070707" pitchFamily="18" charset="2"/>
              </a:rPr>
            </a:br>
            <a:r>
              <a:rPr lang="en-US" sz="2410" dirty="0" smtClean="0">
                <a:latin typeface="Book Antiqua" panose="02040602050305030304" pitchFamily="18" charset="0"/>
                <a:cs typeface="Arial" panose="020B0604020202020204" pitchFamily="34" charset="0"/>
                <a:sym typeface="Wingdings 2" panose="05020102010507070707" pitchFamily="18" charset="2"/>
              </a:rPr>
              <a:t>	upon the consequences of the outcome </a:t>
            </a:r>
          </a:p>
          <a:p>
            <a:pPr marL="0" marR="0" lvl="0" indent="0" defTabSz="914400" eaLnBrk="1" fontAlgn="auto" latinLnBrk="0" hangingPunct="1">
              <a:lnSpc>
                <a:spcPts val="2800"/>
              </a:lnSpc>
              <a:spcBef>
                <a:spcPts val="0"/>
              </a:spcBef>
              <a:spcAft>
                <a:spcPts val="0"/>
              </a:spcAft>
              <a:buClrTx/>
              <a:buSzTx/>
              <a:buNone/>
              <a:tabLst>
                <a:tab pos="342900" algn="l"/>
              </a:tabLst>
              <a:defRPr/>
            </a:pPr>
            <a:endParaRPr lang="en-US" sz="2410" dirty="0">
              <a:solidFill>
                <a:srgbClr val="FFFFFF"/>
              </a:solidFill>
              <a:latin typeface="Book Antiqua" panose="02040602050305030304" pitchFamily="18" charset="0"/>
            </a:endParaRPr>
          </a:p>
        </p:txBody>
      </p:sp>
      <p:sp>
        <p:nvSpPr>
          <p:cNvPr id="5" name="TextBox 4"/>
          <p:cNvSpPr txBox="1"/>
          <p:nvPr/>
        </p:nvSpPr>
        <p:spPr>
          <a:xfrm>
            <a:off x="850900" y="3098800"/>
            <a:ext cx="6815968" cy="692497"/>
          </a:xfrm>
          <a:prstGeom prst="rect">
            <a:avLst/>
          </a:prstGeom>
          <a:noFill/>
        </p:spPr>
        <p:txBody>
          <a:bodyPr vert="horz" wrap="none" lIns="0" tIns="0" rIns="0" bIns="0" rtlCol="0">
            <a:spAutoFit/>
          </a:bodyPr>
          <a:lstStyle/>
          <a:p>
            <a:pPr>
              <a:lnSpc>
                <a:spcPts val="2700"/>
              </a:lnSpc>
            </a:pPr>
            <a:r>
              <a:rPr lang="en-US" sz="2410" dirty="0" smtClean="0">
                <a:latin typeface="Wingdings 2" panose="05020102010507070707" pitchFamily="18" charset="2"/>
              </a:rPr>
              <a:t></a:t>
            </a:r>
            <a:r>
              <a:rPr lang="en-US" sz="2410" dirty="0" smtClean="0">
                <a:latin typeface="Wingdings 2" panose="05020102010507070707" pitchFamily="18" charset="2"/>
                <a:sym typeface="Wingdings 2" panose="05020102010507070707" pitchFamily="18" charset="2"/>
              </a:rPr>
              <a:t></a:t>
            </a:r>
            <a:r>
              <a:rPr lang="en-US" sz="2410" dirty="0" smtClean="0">
                <a:latin typeface="Arial" panose="020B0604020202020204" pitchFamily="34" charset="0"/>
                <a:cs typeface="Arial" panose="020B0604020202020204" pitchFamily="34" charset="0"/>
                <a:sym typeface="Wingdings 2" panose="05020102010507070707" pitchFamily="18" charset="2"/>
              </a:rPr>
              <a:t> </a:t>
            </a:r>
            <a:r>
              <a:rPr lang="en-US" sz="2410" dirty="0" smtClean="0">
                <a:latin typeface="Book Antiqua" panose="02040602050305030304" pitchFamily="18" charset="0"/>
                <a:cs typeface="Arial" panose="020B0604020202020204" pitchFamily="34" charset="0"/>
                <a:sym typeface="Wingdings 2" panose="05020102010507070707" pitchFamily="18" charset="2"/>
              </a:rPr>
              <a:t> Instead of saying that one has a moral duty to </a:t>
            </a:r>
          </a:p>
          <a:p>
            <a:pPr>
              <a:lnSpc>
                <a:spcPts val="2700"/>
              </a:lnSpc>
            </a:pPr>
            <a:endParaRPr lang="en-US" sz="2410" dirty="0">
              <a:solidFill>
                <a:srgbClr val="FFFFFF"/>
              </a:solidFill>
              <a:latin typeface="Wingdings 2" panose="05020102010507070707" pitchFamily="18" charset="2"/>
            </a:endParaRPr>
          </a:p>
        </p:txBody>
      </p:sp>
      <p:sp>
        <p:nvSpPr>
          <p:cNvPr id="6" name="TextBox 5"/>
          <p:cNvSpPr txBox="1"/>
          <p:nvPr/>
        </p:nvSpPr>
        <p:spPr>
          <a:xfrm>
            <a:off x="1193800" y="3454400"/>
            <a:ext cx="7009932" cy="1478803"/>
          </a:xfrm>
          <a:prstGeom prst="rect">
            <a:avLst/>
          </a:prstGeom>
          <a:noFill/>
        </p:spPr>
        <p:txBody>
          <a:bodyPr vert="horz" wrap="none" lIns="0" tIns="0" rIns="0" bIns="0" rtlCol="0">
            <a:spAutoFit/>
          </a:bodyPr>
          <a:lstStyle/>
          <a:p>
            <a:pPr>
              <a:lnSpc>
                <a:spcPts val="2900"/>
              </a:lnSpc>
            </a:pPr>
            <a:r>
              <a:rPr lang="en-US" sz="2410" dirty="0" smtClean="0">
                <a:latin typeface="Book Antiqua" panose="02040602050305030304" pitchFamily="18" charset="0"/>
              </a:rPr>
              <a:t>abstain from murder, a consequentialist would say </a:t>
            </a:r>
            <a:br>
              <a:rPr lang="en-US" sz="2410" dirty="0" smtClean="0">
                <a:latin typeface="Book Antiqua" panose="02040602050305030304" pitchFamily="18" charset="0"/>
              </a:rPr>
            </a:br>
            <a:r>
              <a:rPr lang="en-US" sz="2410" dirty="0" smtClean="0">
                <a:latin typeface="Book Antiqua" panose="02040602050305030304" pitchFamily="18" charset="0"/>
              </a:rPr>
              <a:t>that we should abstain from murder because it </a:t>
            </a:r>
            <a:br>
              <a:rPr lang="en-US" sz="2410" dirty="0" smtClean="0">
                <a:latin typeface="Book Antiqua" panose="02040602050305030304" pitchFamily="18" charset="0"/>
              </a:rPr>
            </a:br>
            <a:r>
              <a:rPr lang="en-US" sz="2410" dirty="0" smtClean="0">
                <a:latin typeface="Book Antiqua" panose="02040602050305030304" pitchFamily="18" charset="0"/>
              </a:rPr>
              <a:t>causes undesirable effects. </a:t>
            </a:r>
          </a:p>
          <a:p>
            <a:pPr>
              <a:lnSpc>
                <a:spcPts val="2900"/>
              </a:lnSpc>
            </a:pPr>
            <a:endParaRPr lang="en-US" sz="2410" dirty="0">
              <a:solidFill>
                <a:srgbClr val="FFFFFF"/>
              </a:solidFill>
              <a:latin typeface="Book Antiqua" panose="02040602050305030304" pitchFamily="18" charset="0"/>
            </a:endParaRPr>
          </a:p>
        </p:txBody>
      </p:sp>
      <p:sp>
        <p:nvSpPr>
          <p:cNvPr id="7" name="TextBox 6"/>
          <p:cNvSpPr txBox="1"/>
          <p:nvPr/>
        </p:nvSpPr>
        <p:spPr>
          <a:xfrm>
            <a:off x="850900" y="4800600"/>
            <a:ext cx="7699224" cy="1106906"/>
          </a:xfrm>
          <a:prstGeom prst="rect">
            <a:avLst/>
          </a:prstGeom>
          <a:noFill/>
        </p:spPr>
        <p:txBody>
          <a:bodyPr vert="horz" wrap="none" lIns="0" tIns="0" rIns="0" bIns="0" rtlCol="0">
            <a:spAutoFit/>
          </a:bodyPr>
          <a:lstStyle/>
          <a:p>
            <a:pPr marL="0" marR="0" lvl="0" defTabSz="914400" eaLnBrk="1" fontAlgn="auto" latinLnBrk="0" hangingPunct="1">
              <a:lnSpc>
                <a:spcPts val="2900"/>
              </a:lnSpc>
              <a:spcBef>
                <a:spcPts val="0"/>
              </a:spcBef>
              <a:spcAft>
                <a:spcPts val="0"/>
              </a:spcAft>
              <a:buClrTx/>
              <a:buSzTx/>
              <a:buNone/>
              <a:tabLst>
                <a:tab pos="342900" algn="l"/>
              </a:tabLst>
              <a:defRPr/>
            </a:pPr>
            <a:r>
              <a:rPr lang="en-US" sz="2410" dirty="0" smtClean="0">
                <a:latin typeface="Wingdings 2" panose="05020102010507070707" pitchFamily="18" charset="2"/>
              </a:rPr>
              <a:t></a:t>
            </a:r>
            <a:r>
              <a:rPr lang="en-US" sz="2410" dirty="0" smtClean="0">
                <a:latin typeface="Wingdings 2" panose="05020102010507070707" pitchFamily="18" charset="2"/>
                <a:sym typeface="Wingdings 2" panose="05020102010507070707" pitchFamily="18" charset="2"/>
              </a:rPr>
              <a:t></a:t>
            </a:r>
            <a:r>
              <a:rPr lang="en-US" sz="2410" dirty="0" smtClean="0">
                <a:latin typeface="Arial" panose="020B0604020202020204" pitchFamily="34" charset="0"/>
                <a:cs typeface="Arial" panose="020B0604020202020204" pitchFamily="34" charset="0"/>
                <a:sym typeface="Wingdings 2" panose="05020102010507070707" pitchFamily="18" charset="2"/>
              </a:rPr>
              <a:t> </a:t>
            </a:r>
            <a:r>
              <a:rPr lang="en-US" sz="2410" dirty="0" smtClean="0">
                <a:latin typeface="Book Antiqua" panose="02040602050305030304" pitchFamily="18" charset="0"/>
                <a:cs typeface="Arial" panose="020B0604020202020204" pitchFamily="34" charset="0"/>
                <a:sym typeface="Wingdings 2" panose="05020102010507070707" pitchFamily="18" charset="2"/>
              </a:rPr>
              <a:t> The main contention here is what outcomes should/ </a:t>
            </a:r>
            <a:br>
              <a:rPr lang="en-US" sz="2410" dirty="0" smtClean="0">
                <a:latin typeface="Book Antiqua" panose="02040602050305030304" pitchFamily="18" charset="0"/>
                <a:cs typeface="Arial" panose="020B0604020202020204" pitchFamily="34" charset="0"/>
                <a:sym typeface="Wingdings 2" panose="05020102010507070707" pitchFamily="18" charset="2"/>
              </a:rPr>
            </a:br>
            <a:r>
              <a:rPr lang="en-US" sz="2410" dirty="0" smtClean="0">
                <a:latin typeface="Book Antiqua" panose="02040602050305030304" pitchFamily="18" charset="0"/>
                <a:cs typeface="Arial" panose="020B0604020202020204" pitchFamily="34" charset="0"/>
                <a:sym typeface="Wingdings 2" panose="05020102010507070707" pitchFamily="18" charset="2"/>
              </a:rPr>
              <a:t>	can be identified as objectively desirable. </a:t>
            </a:r>
          </a:p>
          <a:p>
            <a:pPr marL="0" marR="0" lvl="0" indent="0" defTabSz="914400" eaLnBrk="1" fontAlgn="auto" latinLnBrk="0" hangingPunct="1">
              <a:lnSpc>
                <a:spcPts val="2900"/>
              </a:lnSpc>
              <a:spcBef>
                <a:spcPts val="0"/>
              </a:spcBef>
              <a:spcAft>
                <a:spcPts val="0"/>
              </a:spcAft>
              <a:buClrTx/>
              <a:buSzTx/>
              <a:buNone/>
              <a:tabLst>
                <a:tab pos="342900" algn="l"/>
              </a:tabLst>
              <a:defRPr/>
            </a:pPr>
            <a:endParaRPr lang="en-US" sz="2410" dirty="0">
              <a:solidFill>
                <a:srgbClr val="FFFFFF"/>
              </a:solidFill>
              <a:latin typeface="Book Antiqua" panose="02040602050305030304" pitchFamily="18" charset="0"/>
            </a:endParaRPr>
          </a:p>
        </p:txBody>
      </p:sp>
    </p:spTree>
    <p:extLst>
      <p:ext uri="{BB962C8B-B14F-4D97-AF65-F5344CB8AC3E}">
        <p14:creationId xmlns:p14="http://schemas.microsoft.com/office/powerpoint/2010/main" val="3413941679"/>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2400" y="444500"/>
            <a:ext cx="3959417" cy="705321"/>
          </a:xfrm>
          <a:prstGeom prst="rect">
            <a:avLst/>
          </a:prstGeom>
          <a:noFill/>
        </p:spPr>
        <p:txBody>
          <a:bodyPr vert="horz" wrap="none" lIns="0" tIns="0" rIns="0" bIns="0" rtlCol="0">
            <a:spAutoFit/>
          </a:bodyPr>
          <a:lstStyle/>
          <a:p>
            <a:pPr>
              <a:lnSpc>
                <a:spcPts val="5500"/>
              </a:lnSpc>
            </a:pPr>
            <a:r>
              <a:rPr lang="en-US" sz="4810" dirty="0" smtClean="0">
                <a:solidFill>
                  <a:srgbClr val="09213B"/>
                </a:solidFill>
                <a:latin typeface="Book Antiqua" panose="02040602050305030304" pitchFamily="18" charset="0"/>
              </a:rPr>
              <a:t>Utilitarianism </a:t>
            </a:r>
          </a:p>
        </p:txBody>
      </p:sp>
      <p:sp>
        <p:nvSpPr>
          <p:cNvPr id="5" name="TextBox 4"/>
          <p:cNvSpPr txBox="1"/>
          <p:nvPr/>
        </p:nvSpPr>
        <p:spPr>
          <a:xfrm>
            <a:off x="550484" y="1654788"/>
            <a:ext cx="8243247" cy="5578450"/>
          </a:xfrm>
          <a:prstGeom prst="rect">
            <a:avLst/>
          </a:prstGeom>
          <a:noFill/>
        </p:spPr>
        <p:txBody>
          <a:bodyPr vert="horz" wrap="square" lIns="0" tIns="0" rIns="0" bIns="0" rtlCol="0">
            <a:spAutoFit/>
          </a:bodyPr>
          <a:lstStyle/>
          <a:p>
            <a:pPr marL="342900" indent="-342900">
              <a:lnSpc>
                <a:spcPts val="2900"/>
              </a:lnSpc>
              <a:buFont typeface="Arial" panose="020B0604020202020204" pitchFamily="34" charset="0"/>
              <a:buChar char="•"/>
            </a:pPr>
            <a:r>
              <a:rPr lang="en-US" sz="2800" dirty="0" smtClean="0">
                <a:latin typeface="Book Antiqua" panose="02040602050305030304" pitchFamily="18" charset="0"/>
                <a:cs typeface="Arial" panose="020B0604020202020204" pitchFamily="34" charset="0"/>
                <a:sym typeface="Wingdings 2" panose="05020102010507070707" pitchFamily="18" charset="2"/>
              </a:rPr>
              <a:t>Utilitarianism is one form of consequentialism </a:t>
            </a:r>
            <a:r>
              <a:rPr lang="en-US" sz="2800" dirty="0" smtClean="0">
                <a:latin typeface="Book Antiqua" panose="02040602050305030304" pitchFamily="18" charset="0"/>
              </a:rPr>
              <a:t>which has as its main tenet that we should seek the greatest happiness of the greatest number. </a:t>
            </a:r>
          </a:p>
          <a:p>
            <a:pPr>
              <a:lnSpc>
                <a:spcPts val="2900"/>
              </a:lnSpc>
            </a:pPr>
            <a:endParaRPr lang="en-US" sz="2800" dirty="0" smtClean="0">
              <a:latin typeface="Book Antiqua" panose="02040602050305030304" pitchFamily="18" charset="0"/>
            </a:endParaRPr>
          </a:p>
          <a:p>
            <a:pPr marL="800100" lvl="1" indent="-342900">
              <a:lnSpc>
                <a:spcPts val="2900"/>
              </a:lnSpc>
              <a:buFont typeface="Arial" panose="020B0604020202020204" pitchFamily="34" charset="0"/>
              <a:buChar char="•"/>
            </a:pPr>
            <a:r>
              <a:rPr lang="en-US" sz="2800" dirty="0" smtClean="0">
                <a:latin typeface="Book Antiqua" panose="02040602050305030304" pitchFamily="18" charset="0"/>
                <a:cs typeface="Arial" panose="020B0604020202020204" pitchFamily="34" charset="0"/>
                <a:sym typeface="Wingdings 2" panose="05020102010507070707" pitchFamily="18" charset="2"/>
              </a:rPr>
              <a:t>Greatest Happiness Principle of John Stuart Mill </a:t>
            </a:r>
          </a:p>
          <a:p>
            <a:pPr lvl="1">
              <a:lnSpc>
                <a:spcPts val="2900"/>
              </a:lnSpc>
            </a:pPr>
            <a:endParaRPr lang="en-US" sz="2800" dirty="0" smtClean="0">
              <a:latin typeface="Book Antiqua" panose="02040602050305030304" pitchFamily="18" charset="0"/>
              <a:cs typeface="Arial" panose="020B0604020202020204" pitchFamily="34" charset="0"/>
              <a:sym typeface="Wingdings 2" panose="05020102010507070707" pitchFamily="18" charset="2"/>
            </a:endParaRPr>
          </a:p>
          <a:p>
            <a:pPr marL="342900" indent="-342900">
              <a:lnSpc>
                <a:spcPts val="2900"/>
              </a:lnSpc>
              <a:buFont typeface="Arial" panose="020B0604020202020204" pitchFamily="34" charset="0"/>
              <a:buChar char="•"/>
            </a:pPr>
            <a:r>
              <a:rPr lang="en-US" sz="2800" dirty="0" smtClean="0">
                <a:latin typeface="Book Antiqua" panose="02040602050305030304" pitchFamily="18" charset="0"/>
                <a:cs typeface="Arial" panose="020B0604020202020204" pitchFamily="34" charset="0"/>
                <a:sym typeface="Wingdings 2" panose="05020102010507070707" pitchFamily="18" charset="2"/>
              </a:rPr>
              <a:t>Seeks utility over morality</a:t>
            </a:r>
          </a:p>
          <a:p>
            <a:pPr>
              <a:lnSpc>
                <a:spcPts val="2900"/>
              </a:lnSpc>
            </a:pPr>
            <a:endParaRPr lang="en-US" sz="2800" dirty="0" smtClean="0">
              <a:latin typeface="Book Antiqua" panose="02040602050305030304" pitchFamily="18" charset="0"/>
              <a:cs typeface="Arial" panose="020B0604020202020204" pitchFamily="34" charset="0"/>
              <a:sym typeface="Wingdings 2" panose="05020102010507070707" pitchFamily="18" charset="2"/>
            </a:endParaRPr>
          </a:p>
          <a:p>
            <a:pPr marL="342900" indent="-342900">
              <a:lnSpc>
                <a:spcPts val="2900"/>
              </a:lnSpc>
              <a:buFont typeface="Arial" panose="020B0604020202020204" pitchFamily="34" charset="0"/>
              <a:buChar char="•"/>
            </a:pPr>
            <a:r>
              <a:rPr lang="en-US" sz="2800" dirty="0" smtClean="0">
                <a:latin typeface="Book Antiqua" panose="02040602050305030304" pitchFamily="18" charset="0"/>
                <a:cs typeface="Arial" panose="020B0604020202020204" pitchFamily="34" charset="0"/>
                <a:sym typeface="Wingdings 2" panose="05020102010507070707" pitchFamily="18" charset="2"/>
              </a:rPr>
              <a:t>Our determinant of the desirability of an action is </a:t>
            </a:r>
            <a:r>
              <a:rPr lang="en-US" sz="2800" dirty="0" smtClean="0">
                <a:latin typeface="Book Antiqua" panose="02040602050305030304" pitchFamily="18" charset="0"/>
              </a:rPr>
              <a:t>the net amount of happiness it brings, the number of people it brings it to, and the duration of the </a:t>
            </a:r>
            <a:br>
              <a:rPr lang="en-US" sz="2800" dirty="0" smtClean="0">
                <a:latin typeface="Book Antiqua" panose="02040602050305030304" pitchFamily="18" charset="0"/>
              </a:rPr>
            </a:br>
            <a:r>
              <a:rPr lang="en-US" sz="2800" dirty="0" smtClean="0">
                <a:latin typeface="Book Antiqua" panose="02040602050305030304" pitchFamily="18" charset="0"/>
              </a:rPr>
              <a:t>happiness. </a:t>
            </a:r>
            <a:endParaRPr lang="en-US" sz="2800" dirty="0" smtClean="0">
              <a:latin typeface="Book Antiqua" panose="02040602050305030304" pitchFamily="18" charset="0"/>
              <a:cs typeface="Arial" panose="020B0604020202020204" pitchFamily="34" charset="0"/>
              <a:sym typeface="Wingdings 2" panose="05020102010507070707" pitchFamily="18" charset="2"/>
            </a:endParaRPr>
          </a:p>
          <a:p>
            <a:pPr>
              <a:lnSpc>
                <a:spcPts val="2900"/>
              </a:lnSpc>
            </a:pPr>
            <a:endParaRPr lang="en-US" sz="2410" dirty="0" smtClean="0">
              <a:latin typeface="Book Antiqua" panose="02040602050305030304" pitchFamily="18" charset="0"/>
            </a:endParaRPr>
          </a:p>
          <a:p>
            <a:pPr>
              <a:lnSpc>
                <a:spcPts val="2900"/>
              </a:lnSpc>
            </a:pPr>
            <a:endParaRPr lang="en-US" sz="2410" dirty="0">
              <a:solidFill>
                <a:srgbClr val="FFFFFF"/>
              </a:solidFill>
              <a:latin typeface="Book Antiqua" panose="02040602050305030304" pitchFamily="18" charset="0"/>
            </a:endParaRPr>
          </a:p>
        </p:txBody>
      </p:sp>
    </p:spTree>
    <p:extLst>
      <p:ext uri="{BB962C8B-B14F-4D97-AF65-F5344CB8AC3E}">
        <p14:creationId xmlns:p14="http://schemas.microsoft.com/office/powerpoint/2010/main" val="986580786"/>
      </p:ext>
    </p:extLst>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UTILITARIANISM</a:t>
            </a:r>
            <a:endParaRPr lang="en-US" dirty="0"/>
          </a:p>
        </p:txBody>
      </p:sp>
      <p:sp>
        <p:nvSpPr>
          <p:cNvPr id="3" name="Content Placeholder 2"/>
          <p:cNvSpPr>
            <a:spLocks noGrp="1"/>
          </p:cNvSpPr>
          <p:nvPr>
            <p:ph idx="1"/>
          </p:nvPr>
        </p:nvSpPr>
        <p:spPr>
          <a:xfrm>
            <a:off x="685330" y="2367093"/>
            <a:ext cx="7772870" cy="3424107"/>
          </a:xfrm>
          <a:prstGeom prst="rect">
            <a:avLst/>
          </a:prstGeom>
        </p:spPr>
        <p:txBody>
          <a:bodyPr/>
          <a:lstStyle/>
          <a:p>
            <a:r>
              <a:rPr lang="en-US" dirty="0" smtClean="0"/>
              <a:t>Seeking utility can be problematic</a:t>
            </a:r>
          </a:p>
          <a:p>
            <a:r>
              <a:rPr lang="en-US" dirty="0" smtClean="0"/>
              <a:t>Example: </a:t>
            </a:r>
            <a:r>
              <a:rPr lang="en-US" dirty="0" smtClean="0">
                <a:hlinkClick r:id="rId2"/>
              </a:rPr>
              <a:t>The Trolley problem</a:t>
            </a:r>
            <a:endParaRPr lang="en-US" dirty="0" smtClean="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287" y="3513411"/>
            <a:ext cx="6933062" cy="2277789"/>
          </a:xfrm>
          <a:prstGeom prst="rect">
            <a:avLst/>
          </a:prstGeom>
        </p:spPr>
      </p:pic>
    </p:spTree>
    <p:extLst>
      <p:ext uri="{BB962C8B-B14F-4D97-AF65-F5344CB8AC3E}">
        <p14:creationId xmlns:p14="http://schemas.microsoft.com/office/powerpoint/2010/main" val="4172731178"/>
      </p:ext>
    </p:extLst>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098" y="203200"/>
            <a:ext cx="8134696" cy="511037"/>
          </a:xfrm>
          <a:prstGeom prst="rect">
            <a:avLst/>
          </a:prstGeom>
          <a:noFill/>
        </p:spPr>
        <p:txBody>
          <a:bodyPr vert="horz" wrap="square" lIns="0" tIns="0" rIns="0" bIns="0" rtlCol="0">
            <a:spAutoFit/>
          </a:bodyPr>
          <a:lstStyle/>
          <a:p>
            <a:pPr algn="ctr">
              <a:lnSpc>
                <a:spcPts val="4300"/>
              </a:lnSpc>
            </a:pPr>
            <a:r>
              <a:rPr lang="en-US" sz="2800" b="1" dirty="0" smtClean="0">
                <a:solidFill>
                  <a:srgbClr val="09213B"/>
                </a:solidFill>
                <a:latin typeface="Book Antiqua" panose="02040602050305030304" pitchFamily="18" charset="0"/>
              </a:rPr>
              <a:t>Comparing the Three Ethical Approaches </a:t>
            </a:r>
            <a:endParaRPr lang="en-US" sz="4810" dirty="0" smtClean="0">
              <a:solidFill>
                <a:srgbClr val="09213B"/>
              </a:solidFill>
              <a:latin typeface="Book Antiqua" panose="02040602050305030304" pitchFamily="18" charset="0"/>
            </a:endParaRPr>
          </a:p>
        </p:txBody>
      </p:sp>
      <p:sp>
        <p:nvSpPr>
          <p:cNvPr id="5" name="TextBox 4"/>
          <p:cNvSpPr txBox="1"/>
          <p:nvPr/>
        </p:nvSpPr>
        <p:spPr>
          <a:xfrm>
            <a:off x="436098" y="887104"/>
            <a:ext cx="8421299" cy="4347344"/>
          </a:xfrm>
          <a:prstGeom prst="rect">
            <a:avLst/>
          </a:prstGeom>
          <a:noFill/>
        </p:spPr>
        <p:txBody>
          <a:bodyPr vert="horz" wrap="square" lIns="0" tIns="0" rIns="0" bIns="0" rtlCol="0">
            <a:spAutoFit/>
          </a:bodyPr>
          <a:lstStyle/>
          <a:p>
            <a:pPr marL="457200" marR="0" lvl="0" indent="-457200" defTabSz="914400" eaLnBrk="1" fontAlgn="auto" latinLnBrk="0" hangingPunct="1">
              <a:lnSpc>
                <a:spcPts val="2100"/>
              </a:lnSpc>
              <a:spcBef>
                <a:spcPts val="0"/>
              </a:spcBef>
              <a:spcAft>
                <a:spcPts val="0"/>
              </a:spcAft>
              <a:buClrTx/>
              <a:buSzTx/>
              <a:buFont typeface="+mj-lt"/>
              <a:buAutoNum type="arabicPeriod"/>
              <a:tabLst>
                <a:tab pos="342900" algn="l"/>
              </a:tabLst>
              <a:defRPr/>
            </a:pPr>
            <a:endParaRPr lang="en-US" sz="2400" dirty="0" smtClean="0">
              <a:latin typeface="Book Antiqua" panose="02040602050305030304" pitchFamily="18" charset="0"/>
              <a:cs typeface="Arial" panose="020B0604020202020204" pitchFamily="34" charset="0"/>
              <a:sym typeface="Wingdings 2" panose="05020102010507070707" pitchFamily="18" charset="2"/>
            </a:endParaRPr>
          </a:p>
          <a:p>
            <a:pPr marL="457200" marR="0" lvl="0" indent="-457200" defTabSz="914400" eaLnBrk="1" fontAlgn="auto" latinLnBrk="0" hangingPunct="1">
              <a:lnSpc>
                <a:spcPts val="2100"/>
              </a:lnSpc>
              <a:spcBef>
                <a:spcPts val="0"/>
              </a:spcBef>
              <a:spcAft>
                <a:spcPts val="0"/>
              </a:spcAft>
              <a:buClrTx/>
              <a:buSzTx/>
              <a:buFont typeface="+mj-lt"/>
              <a:buAutoNum type="arabicPeriod"/>
              <a:tabLst>
                <a:tab pos="342900" algn="l"/>
              </a:tabLst>
              <a:defRPr/>
            </a:pPr>
            <a:r>
              <a:rPr lang="en-US" sz="2400" dirty="0" smtClean="0">
                <a:latin typeface="Book Antiqua" panose="02040602050305030304" pitchFamily="18" charset="0"/>
                <a:cs typeface="Arial" panose="020B0604020202020204" pitchFamily="34" charset="0"/>
                <a:sym typeface="Wingdings 2" panose="05020102010507070707" pitchFamily="18" charset="2"/>
              </a:rPr>
              <a:t>A consequentialist may argue that lying is wrong because of the negative consequences produced by lying—though a consequentialist may allow that certain foreseeable consequences might make lying acceptable. </a:t>
            </a:r>
          </a:p>
          <a:p>
            <a:pPr marL="457200" marR="0" lvl="0" indent="-457200" defTabSz="914400" eaLnBrk="1" fontAlgn="auto" latinLnBrk="0" hangingPunct="1">
              <a:lnSpc>
                <a:spcPts val="2100"/>
              </a:lnSpc>
              <a:spcBef>
                <a:spcPts val="1200"/>
              </a:spcBef>
              <a:spcAft>
                <a:spcPts val="0"/>
              </a:spcAft>
              <a:buClrTx/>
              <a:buSzTx/>
              <a:buFont typeface="+mj-lt"/>
              <a:buAutoNum type="arabicPeriod"/>
              <a:tabLst>
                <a:tab pos="342900" algn="l"/>
              </a:tabLst>
              <a:defRPr/>
            </a:pPr>
            <a:r>
              <a:rPr lang="en-US" sz="2400" dirty="0" smtClean="0">
                <a:latin typeface="Book Antiqua" panose="02040602050305030304" pitchFamily="18" charset="0"/>
                <a:cs typeface="Arial" panose="020B0604020202020204" pitchFamily="34" charset="0"/>
                <a:sym typeface="Wingdings 2" panose="05020102010507070707" pitchFamily="18" charset="2"/>
              </a:rPr>
              <a:t>A deontologist might argue that lying is </a:t>
            </a:r>
            <a:r>
              <a:rPr lang="en-US" sz="2400" i="1" dirty="0" smtClean="0">
                <a:latin typeface="Book Antiqua" panose="02040602050305030304" pitchFamily="18" charset="0"/>
                <a:cs typeface="Arial" panose="020B0604020202020204" pitchFamily="34" charset="0"/>
                <a:sym typeface="Wingdings 2" panose="05020102010507070707" pitchFamily="18" charset="2"/>
              </a:rPr>
              <a:t>always</a:t>
            </a:r>
            <a:r>
              <a:rPr lang="en-US" sz="2400" dirty="0" smtClean="0">
                <a:latin typeface="Book Antiqua" panose="02040602050305030304" pitchFamily="18" charset="0"/>
                <a:cs typeface="Arial" panose="020B0604020202020204" pitchFamily="34" charset="0"/>
                <a:sym typeface="Wingdings 2" panose="05020102010507070707" pitchFamily="18" charset="2"/>
              </a:rPr>
              <a:t> wrong, regardless of any potential "good" that might come from lying.</a:t>
            </a:r>
          </a:p>
          <a:p>
            <a:pPr marL="457200" marR="0" lvl="0" indent="-457200" defTabSz="914400" eaLnBrk="1" fontAlgn="auto" latinLnBrk="0" hangingPunct="1">
              <a:lnSpc>
                <a:spcPts val="2100"/>
              </a:lnSpc>
              <a:spcBef>
                <a:spcPts val="1200"/>
              </a:spcBef>
              <a:spcAft>
                <a:spcPts val="0"/>
              </a:spcAft>
              <a:buClrTx/>
              <a:buSzTx/>
              <a:buFont typeface="+mj-lt"/>
              <a:buAutoNum type="arabicPeriod"/>
              <a:tabLst>
                <a:tab pos="342900" algn="l"/>
              </a:tabLst>
              <a:defRPr/>
            </a:pPr>
            <a:r>
              <a:rPr lang="en-US" sz="2400" dirty="0" smtClean="0">
                <a:latin typeface="Book Antiqua" panose="02040602050305030304" pitchFamily="18" charset="0"/>
                <a:cs typeface="Arial" panose="020B0604020202020204" pitchFamily="34" charset="0"/>
                <a:sym typeface="Wingdings 2" panose="05020102010507070707" pitchFamily="18" charset="2"/>
              </a:rPr>
              <a:t>A virtue ethicist would focus less on lying in any particular instance and instead consider what a decision to tell a lie or not tell a lie said about one's character and moral behavior. Therefore, the decision to lie would be made in a case-by-case basis that weigh personal benefit, group benefit, and intentions.</a:t>
            </a:r>
          </a:p>
          <a:p>
            <a:pPr marL="0" marR="0" lvl="0" defTabSz="914400" eaLnBrk="1" fontAlgn="auto" latinLnBrk="0" hangingPunct="1">
              <a:lnSpc>
                <a:spcPts val="2100"/>
              </a:lnSpc>
              <a:spcBef>
                <a:spcPts val="0"/>
              </a:spcBef>
              <a:spcAft>
                <a:spcPts val="0"/>
              </a:spcAft>
              <a:buClrTx/>
              <a:buSzTx/>
              <a:buNone/>
              <a:tabLst>
                <a:tab pos="342900" algn="l"/>
              </a:tabLst>
              <a:defRPr/>
            </a:pPr>
            <a:endParaRPr lang="en-US" sz="2210" dirty="0">
              <a:solidFill>
                <a:srgbClr val="FFFFFF"/>
              </a:solidFill>
              <a:latin typeface="Book Antiqua" panose="02040602050305030304" pitchFamily="18" charset="0"/>
            </a:endParaRPr>
          </a:p>
        </p:txBody>
      </p:sp>
    </p:spTree>
    <p:extLst>
      <p:ext uri="{BB962C8B-B14F-4D97-AF65-F5344CB8AC3E}">
        <p14:creationId xmlns:p14="http://schemas.microsoft.com/office/powerpoint/2010/main" val="3327664896"/>
      </p:ext>
    </p:extLst>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COMPONENTS/QUALITIES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4" name="Content Placeholder 3"/>
          <p:cNvSpPr txBox="1">
            <a:spLocks noGrp="1"/>
          </p:cNvSpPr>
          <p:nvPr>
            <p:ph idx="1"/>
          </p:nvPr>
        </p:nvSpPr>
        <p:spPr>
          <a:prstGeom prst="rect">
            <a:avLst/>
          </a:prstGeom>
          <a:noFill/>
        </p:spPr>
        <p:txBody>
          <a:bodyPr wrap="square" rtlCol="0">
            <a:spAutoFit/>
          </a:bodyPr>
          <a:lstStyle/>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Honesty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Integrity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Transparency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Accountability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Confidentiality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Objectivity</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Respectfulness</a:t>
            </a:r>
          </a:p>
          <a:p>
            <a:pPr marL="457200" indent="-457200">
              <a:buFont typeface="Wingdings" pitchFamily="2" charset="2"/>
              <a:buChar char="§"/>
            </a:pPr>
            <a:r>
              <a:rPr lang="en-US" sz="2200" dirty="0" smtClean="0">
                <a:effectLst>
                  <a:outerShdw blurRad="38100" dist="38100" dir="2700000" algn="tl">
                    <a:srgbClr val="000000">
                      <a:alpha val="43137"/>
                    </a:srgbClr>
                  </a:outerShdw>
                </a:effectLst>
                <a:latin typeface="Andalus" pitchFamily="18" charset="-78"/>
                <a:cs typeface="Andalus" pitchFamily="18" charset="-78"/>
              </a:rPr>
              <a:t>Obedience to the Law</a:t>
            </a:r>
            <a:endParaRPr lang="en-US" sz="2200" dirty="0">
              <a:effectLst>
                <a:outerShdw blurRad="38100" dist="38100" dir="2700000" algn="tl">
                  <a:srgbClr val="000000">
                    <a:alpha val="43137"/>
                  </a:srgbClr>
                </a:outerShdw>
              </a:effectLst>
              <a:latin typeface="Andalus" pitchFamily="18" charset="-78"/>
              <a:cs typeface="Andalus" pitchFamily="18" charset="-78"/>
            </a:endParaRPr>
          </a:p>
        </p:txBody>
      </p:sp>
      <p:pic>
        <p:nvPicPr>
          <p:cNvPr id="5" name="Picture 2" descr="C:\Users\RIZZU\Downloads\Business-Ethics-and-Their-Role-in-Busin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553954">
            <a:off x="4650565" y="2545618"/>
            <a:ext cx="3007320" cy="2002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7219"/>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latin typeface="Andalus" pitchFamily="18" charset="-78"/>
                <a:cs typeface="Andalus" pitchFamily="18" charset="-78"/>
              </a:rPr>
              <a:t>“Whistleblowing”</a:t>
            </a:r>
            <a:endParaRPr lang="en-US" sz="4000" b="1" dirty="0">
              <a:effectLst>
                <a:outerShdw blurRad="38100" dist="38100" dir="2700000" algn="tl">
                  <a:srgbClr val="000000">
                    <a:alpha val="43137"/>
                  </a:srgbClr>
                </a:outerShdw>
              </a:effectLst>
              <a:latin typeface="Andalus" pitchFamily="18" charset="-78"/>
              <a:cs typeface="Andalus" pitchFamily="18" charset="-78"/>
            </a:endParaRPr>
          </a:p>
        </p:txBody>
      </p:sp>
      <p:pic>
        <p:nvPicPr>
          <p:cNvPr id="1030" name="Picture 6" descr="C:\Users\RIZZU\Downloads\incentivised-whistleblowing.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19568797">
            <a:off x="4207212" y="2481324"/>
            <a:ext cx="3546823" cy="27867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31" name="Picture 7" descr="C:\Users\RIZZU\Downloads\pic_whistleblow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559753">
            <a:off x="1301197" y="2331054"/>
            <a:ext cx="2286000" cy="18097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864476431"/>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“Whistleblowing”</a:t>
            </a:r>
          </a:p>
        </p:txBody>
      </p:sp>
      <p:sp>
        <p:nvSpPr>
          <p:cNvPr id="6" name="Content Placeholder 5"/>
          <p:cNvSpPr>
            <a:spLocks noGrp="1"/>
          </p:cNvSpPr>
          <p:nvPr>
            <p:ph idx="1"/>
          </p:nvPr>
        </p:nvSpPr>
        <p:spPr>
          <a:xfrm>
            <a:off x="1575995" y="2209800"/>
            <a:ext cx="6196405" cy="3603812"/>
          </a:xfrm>
        </p:spPr>
        <p:txBody>
          <a:bodyPr>
            <a:noAutofit/>
          </a:bodyPr>
          <a:lstStyle/>
          <a:p>
            <a:r>
              <a:rPr lang="en-US" sz="2200" dirty="0">
                <a:latin typeface="Andalus" pitchFamily="18" charset="-78"/>
                <a:cs typeface="Andalus" pitchFamily="18" charset="-78"/>
              </a:rPr>
              <a:t>A </a:t>
            </a:r>
            <a:r>
              <a:rPr lang="en-US" sz="2200" b="1" dirty="0">
                <a:latin typeface="Andalus" pitchFamily="18" charset="-78"/>
                <a:cs typeface="Andalus" pitchFamily="18" charset="-78"/>
              </a:rPr>
              <a:t>whistleblower</a:t>
            </a:r>
            <a:r>
              <a:rPr lang="en-US" sz="2200" dirty="0">
                <a:latin typeface="Andalus" pitchFamily="18" charset="-78"/>
                <a:cs typeface="Andalus" pitchFamily="18" charset="-78"/>
              </a:rPr>
              <a:t> </a:t>
            </a:r>
            <a:r>
              <a:rPr lang="en-US" sz="2200" dirty="0" smtClean="0">
                <a:latin typeface="Andalus" pitchFamily="18" charset="-78"/>
                <a:cs typeface="Andalus" pitchFamily="18" charset="-78"/>
              </a:rPr>
              <a:t> </a:t>
            </a:r>
            <a:r>
              <a:rPr lang="en-US" sz="2200" dirty="0">
                <a:latin typeface="Andalus" pitchFamily="18" charset="-78"/>
                <a:cs typeface="Andalus" pitchFamily="18" charset="-78"/>
              </a:rPr>
              <a:t>is a person who tells the public or someone in authority about alleged dishonest or illegal </a:t>
            </a:r>
            <a:r>
              <a:rPr lang="en-US" sz="2200" dirty="0" smtClean="0">
                <a:latin typeface="Andalus" pitchFamily="18" charset="-78"/>
                <a:cs typeface="Andalus" pitchFamily="18" charset="-78"/>
              </a:rPr>
              <a:t>activities occurring </a:t>
            </a:r>
            <a:r>
              <a:rPr lang="en-US" sz="2200" dirty="0">
                <a:latin typeface="Andalus" pitchFamily="18" charset="-78"/>
                <a:cs typeface="Andalus" pitchFamily="18" charset="-78"/>
              </a:rPr>
              <a:t>in a government department or private company or </a:t>
            </a:r>
            <a:r>
              <a:rPr lang="en-US" sz="2200" dirty="0" smtClean="0">
                <a:latin typeface="Andalus" pitchFamily="18" charset="-78"/>
                <a:cs typeface="Andalus" pitchFamily="18" charset="-78"/>
              </a:rPr>
              <a:t>organization.</a:t>
            </a:r>
          </a:p>
          <a:p>
            <a:r>
              <a:rPr lang="en-US" sz="2200" dirty="0" smtClean="0">
                <a:latin typeface="Andalus" pitchFamily="18" charset="-78"/>
                <a:cs typeface="Andalus" pitchFamily="18" charset="-78"/>
              </a:rPr>
              <a:t>A </a:t>
            </a:r>
            <a:r>
              <a:rPr lang="en-US" sz="2200" b="1" dirty="0">
                <a:latin typeface="Andalus" pitchFamily="18" charset="-78"/>
                <a:cs typeface="Andalus" pitchFamily="18" charset="-78"/>
              </a:rPr>
              <a:t>whistleblower</a:t>
            </a:r>
            <a:r>
              <a:rPr lang="en-US" sz="2200" dirty="0">
                <a:latin typeface="Andalus" pitchFamily="18" charset="-78"/>
                <a:cs typeface="Andalus" pitchFamily="18" charset="-78"/>
              </a:rPr>
              <a:t> is a person who raises concern about frauds, corruptions, wrongdoings and mismanagement. </a:t>
            </a:r>
            <a:endParaRPr lang="en-US" sz="2200" dirty="0" smtClean="0">
              <a:latin typeface="Andalus" pitchFamily="18" charset="-78"/>
              <a:cs typeface="Andalus" pitchFamily="18" charset="-78"/>
            </a:endParaRPr>
          </a:p>
        </p:txBody>
      </p:sp>
    </p:spTree>
    <p:extLst>
      <p:ext uri="{BB962C8B-B14F-4D97-AF65-F5344CB8AC3E}">
        <p14:creationId xmlns:p14="http://schemas.microsoft.com/office/powerpoint/2010/main" val="548292530"/>
      </p:ext>
    </p:extLst>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Autofit/>
          </a:bodyPr>
          <a:lstStyle/>
          <a:p>
            <a:pPr algn="ctr" eaLnBrk="1" hangingPunct="1"/>
            <a:r>
              <a:rPr lang="en-GB"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 DIMENSIONS OF ETHICS</a:t>
            </a:r>
            <a:br>
              <a:rPr lang="en-GB"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br>
            <a:r>
              <a:rPr lang="en-GB"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( 3 “R’s” of Ethics)</a:t>
            </a:r>
          </a:p>
        </p:txBody>
      </p:sp>
      <p:sp>
        <p:nvSpPr>
          <p:cNvPr id="12292" name="Rectangle 3"/>
          <p:cNvSpPr>
            <a:spLocks noGrp="1" noChangeArrowheads="1"/>
          </p:cNvSpPr>
          <p:nvPr>
            <p:ph idx="1"/>
          </p:nvPr>
        </p:nvSpPr>
        <p:spPr>
          <a:xfrm>
            <a:off x="685800" y="2438400"/>
            <a:ext cx="8229600" cy="4525963"/>
          </a:xfrm>
        </p:spPr>
        <p:txBody>
          <a:bodyPr/>
          <a:lstStyle/>
          <a:p>
            <a:pPr marL="800100" lvl="1" indent="-342900" algn="just">
              <a:spcBef>
                <a:spcPct val="0"/>
              </a:spcBef>
            </a:pPr>
            <a:r>
              <a:rPr lang="en-GB" sz="2400" dirty="0" smtClean="0">
                <a:latin typeface="Andalus" pitchFamily="18" charset="-78"/>
                <a:cs typeface="Andalus" pitchFamily="18" charset="-78"/>
              </a:rPr>
              <a:t>RULES</a:t>
            </a:r>
          </a:p>
          <a:p>
            <a:pPr marL="800100" lvl="1" indent="-342900" algn="just">
              <a:spcBef>
                <a:spcPct val="0"/>
              </a:spcBef>
            </a:pPr>
            <a:endParaRPr lang="en-GB" sz="2400" dirty="0" smtClean="0">
              <a:latin typeface="Andalus" pitchFamily="18" charset="-78"/>
              <a:cs typeface="Andalus" pitchFamily="18" charset="-78"/>
            </a:endParaRPr>
          </a:p>
          <a:p>
            <a:pPr marL="800100" lvl="1" indent="-342900" algn="just">
              <a:spcBef>
                <a:spcPct val="0"/>
              </a:spcBef>
            </a:pPr>
            <a:r>
              <a:rPr lang="en-GB" sz="2400" dirty="0" smtClean="0">
                <a:latin typeface="Andalus" pitchFamily="18" charset="-78"/>
                <a:cs typeface="Andalus" pitchFamily="18" charset="-78"/>
              </a:rPr>
              <a:t>RESPONSIBILITY</a:t>
            </a:r>
          </a:p>
          <a:p>
            <a:pPr marL="800100" lvl="1" indent="-342900" algn="just">
              <a:spcBef>
                <a:spcPct val="0"/>
              </a:spcBef>
            </a:pPr>
            <a:endParaRPr lang="en-GB" sz="2400" dirty="0" smtClean="0">
              <a:latin typeface="Andalus" pitchFamily="18" charset="-78"/>
              <a:cs typeface="Andalus" pitchFamily="18" charset="-78"/>
            </a:endParaRPr>
          </a:p>
          <a:p>
            <a:pPr marL="800100" lvl="1" indent="-342900" algn="just">
              <a:spcBef>
                <a:spcPct val="0"/>
              </a:spcBef>
            </a:pPr>
            <a:r>
              <a:rPr lang="en-GB" sz="2400" dirty="0" smtClean="0">
                <a:latin typeface="Andalus" pitchFamily="18" charset="-78"/>
                <a:cs typeface="Andalus" pitchFamily="18" charset="-78"/>
              </a:rPr>
              <a:t>RESPECT</a:t>
            </a:r>
          </a:p>
        </p:txBody>
      </p:sp>
      <p:sp>
        <p:nvSpPr>
          <p:cNvPr id="5" name="Espace réservé du numéro de diapositive 5"/>
          <p:cNvSpPr>
            <a:spLocks noGrp="1"/>
          </p:cNvSpPr>
          <p:nvPr>
            <p:ph type="sldNum" sz="quarter" idx="12"/>
          </p:nvPr>
        </p:nvSpPr>
        <p:spPr/>
        <p:txBody>
          <a:bodyPr/>
          <a:lstStyle/>
          <a:p>
            <a:pPr>
              <a:defRPr/>
            </a:pPr>
            <a:fld id="{EC8E600E-916D-452B-9B9F-018584C999C4}" type="slidenum">
              <a:rPr lang="fr-FR"/>
              <a:pPr>
                <a:defRPr/>
              </a:pPr>
              <a:t>18</a:t>
            </a:fld>
            <a:endParaRPr lang="fr-FR" dirty="0"/>
          </a:p>
        </p:txBody>
      </p:sp>
      <p:pic>
        <p:nvPicPr>
          <p:cNvPr id="2050" name="Picture 2" descr="H:\rrralbum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75" y="2057400"/>
            <a:ext cx="40797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981700"/>
      </p:ext>
    </p:extLst>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CODES OF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4" name="Content Placeholder 3"/>
          <p:cNvSpPr>
            <a:spLocks noGrp="1"/>
          </p:cNvSpPr>
          <p:nvPr>
            <p:ph idx="1"/>
          </p:nvPr>
        </p:nvSpPr>
        <p:spPr>
          <a:xfrm>
            <a:off x="1463041" y="2119257"/>
            <a:ext cx="2956559" cy="3603812"/>
          </a:xfrm>
        </p:spPr>
        <p:txBody>
          <a:bodyPr/>
          <a:lstStyle/>
          <a:p>
            <a:r>
              <a:rPr lang="en-US" dirty="0">
                <a:latin typeface="Andalus" pitchFamily="18" charset="-78"/>
                <a:cs typeface="Andalus" pitchFamily="18" charset="-78"/>
              </a:rPr>
              <a:t>The primary aspect of codes of ethics is to provide the basic framework for ethical judgment for a </a:t>
            </a:r>
            <a:r>
              <a:rPr lang="en-US" dirty="0" smtClean="0">
                <a:latin typeface="Andalus" pitchFamily="18" charset="-78"/>
                <a:cs typeface="Andalus" pitchFamily="18" charset="-78"/>
              </a:rPr>
              <a:t>professional.</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572000" y="2209800"/>
            <a:ext cx="3657600" cy="2057400"/>
          </a:xfrm>
          <a:prstGeom prst="rect">
            <a:avLst/>
          </a:prstGeom>
          <a:ln>
            <a:noFill/>
          </a:ln>
          <a:effectLst>
            <a:outerShdw blurRad="190500" algn="tl" rotWithShape="0">
              <a:srgbClr val="000000">
                <a:alpha val="70000"/>
              </a:srgbClr>
            </a:outerShdw>
          </a:effectLst>
        </p:spPr>
      </p:pic>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THU\Desktop\Professional Ethics\ethics3.jpg"/>
          <p:cNvPicPr>
            <a:picLocks noChangeAspect="1" noChangeArrowheads="1"/>
          </p:cNvPicPr>
          <p:nvPr/>
        </p:nvPicPr>
        <p:blipFill>
          <a:blip r:embed="rId2" cstate="print"/>
          <a:srcRect/>
          <a:stretch>
            <a:fillRect/>
          </a:stretch>
        </p:blipFill>
        <p:spPr bwMode="auto">
          <a:xfrm>
            <a:off x="1219200" y="1159996"/>
            <a:ext cx="3435096" cy="3733800"/>
          </a:xfrm>
          <a:prstGeom prst="rect">
            <a:avLst/>
          </a:prstGeom>
          <a:noFill/>
        </p:spPr>
      </p:pic>
      <p:sp>
        <p:nvSpPr>
          <p:cNvPr id="5" name="TextBox 4"/>
          <p:cNvSpPr txBox="1"/>
          <p:nvPr/>
        </p:nvSpPr>
        <p:spPr>
          <a:xfrm>
            <a:off x="4495800" y="1728787"/>
            <a:ext cx="3429000" cy="2462213"/>
          </a:xfrm>
          <a:prstGeom prst="rect">
            <a:avLst/>
          </a:prstGeom>
          <a:noFill/>
        </p:spPr>
        <p:txBody>
          <a:bodyPr wrap="square" rtlCol="0" anchor="b">
            <a:spAutoFit/>
          </a:bodyPr>
          <a:lstStyle/>
          <a:p>
            <a:r>
              <a:rPr lang="en-US" sz="2200" b="1" dirty="0" smtClean="0">
                <a:latin typeface="Andalus" pitchFamily="18" charset="-78"/>
                <a:ea typeface="Verdana" pitchFamily="34" charset="0"/>
                <a:cs typeface="Andalus" pitchFamily="18" charset="-78"/>
              </a:rPr>
              <a:t>Ethics</a:t>
            </a:r>
            <a:r>
              <a:rPr lang="en-US" sz="2200" dirty="0" smtClean="0">
                <a:latin typeface="Andalus" pitchFamily="18" charset="-78"/>
                <a:ea typeface="Verdana" pitchFamily="34" charset="0"/>
                <a:cs typeface="Andalus" pitchFamily="18" charset="-78"/>
              </a:rPr>
              <a:t>, also known as </a:t>
            </a:r>
            <a:r>
              <a:rPr lang="en-US" sz="2200" b="1" i="1" dirty="0" smtClean="0">
                <a:solidFill>
                  <a:schemeClr val="bg2">
                    <a:lumMod val="25000"/>
                  </a:schemeClr>
                </a:solidFill>
                <a:latin typeface="Andalus" pitchFamily="18" charset="-78"/>
                <a:ea typeface="Verdana" pitchFamily="34" charset="0"/>
                <a:cs typeface="Andalus" pitchFamily="18" charset="-78"/>
              </a:rPr>
              <a:t>moral philosophy</a:t>
            </a:r>
            <a:r>
              <a:rPr lang="en-US" sz="2200" dirty="0" smtClean="0">
                <a:solidFill>
                  <a:schemeClr val="bg2">
                    <a:lumMod val="25000"/>
                  </a:schemeClr>
                </a:solidFill>
                <a:latin typeface="Andalus" pitchFamily="18" charset="-78"/>
                <a:ea typeface="Verdana" pitchFamily="34" charset="0"/>
                <a:cs typeface="Andalus" pitchFamily="18" charset="-78"/>
              </a:rPr>
              <a:t>,</a:t>
            </a:r>
            <a:r>
              <a:rPr lang="en-US" sz="2200" dirty="0" smtClean="0">
                <a:latin typeface="Andalus" pitchFamily="18" charset="-78"/>
                <a:ea typeface="Verdana" pitchFamily="34" charset="0"/>
                <a:cs typeface="Andalus" pitchFamily="18" charset="-78"/>
              </a:rPr>
              <a:t> is a branch of philosophy that involves systematizing, defending, and recommending concepts of right and wrong behavior.</a:t>
            </a:r>
            <a:endParaRPr lang="en-US" sz="2200" dirty="0">
              <a:latin typeface="Andalus" pitchFamily="18" charset="-78"/>
              <a:ea typeface="Verdana" pitchFamily="34" charset="0"/>
              <a:cs typeface="Andalus" pitchFamily="18" charset="-78"/>
            </a:endParaRPr>
          </a:p>
        </p:txBody>
      </p:sp>
    </p:spTree>
    <p:extLst>
      <p:ext uri="{BB962C8B-B14F-4D97-AF65-F5344CB8AC3E}">
        <p14:creationId xmlns:p14="http://schemas.microsoft.com/office/powerpoint/2010/main" val="5015398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CODES OF ETHICS</a:t>
            </a:r>
            <a:endParaRPr lang="en-IN"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200" dirty="0">
                <a:latin typeface="Andalus" pitchFamily="18" charset="-78"/>
                <a:cs typeface="Andalus" pitchFamily="18" charset="-78"/>
              </a:rPr>
              <a:t>The codes of ethics are guidelines for specific group of professionals to help them perform their roles, to know how to conduct themselves, and to know how to resolve various ethical </a:t>
            </a:r>
            <a:r>
              <a:rPr lang="en-US" sz="2200" dirty="0" smtClean="0">
                <a:latin typeface="Andalus" pitchFamily="18" charset="-78"/>
                <a:cs typeface="Andalus" pitchFamily="18" charset="-78"/>
              </a:rPr>
              <a:t>issues.</a:t>
            </a:r>
          </a:p>
          <a:p>
            <a:r>
              <a:rPr lang="en-US" sz="2200" dirty="0" smtClean="0">
                <a:latin typeface="Andalus" pitchFamily="18" charset="-78"/>
                <a:cs typeface="Andalus" pitchFamily="18" charset="-78"/>
              </a:rPr>
              <a:t>The codes of ethics help the professionals to apply moral and ethical principles to the specific situations encountered in professional practice.</a:t>
            </a:r>
          </a:p>
          <a:p>
            <a:r>
              <a:rPr lang="en-US" sz="2200" dirty="0" smtClean="0">
                <a:latin typeface="Andalus" pitchFamily="18" charset="-78"/>
                <a:cs typeface="Andalus" pitchFamily="18" charset="-78"/>
              </a:rPr>
              <a:t>These codes convey the rights, duties, and obligations of the members of the profession.</a:t>
            </a:r>
            <a:endParaRPr lang="en-IN" sz="2200" dirty="0">
              <a:latin typeface="Andalus" pitchFamily="18" charset="-78"/>
              <a:cs typeface="Andalus" pitchFamily="18" charset="-78"/>
            </a:endParaRPr>
          </a:p>
        </p:txBody>
      </p:sp>
      <p:sp>
        <p:nvSpPr>
          <p:cNvPr id="4" name="Content Placeholder 2"/>
          <p:cNvSpPr txBox="1">
            <a:spLocks/>
          </p:cNvSpPr>
          <p:nvPr/>
        </p:nvSpPr>
        <p:spPr>
          <a:xfrm>
            <a:off x="914400" y="3295263"/>
            <a:ext cx="3413759" cy="3603812"/>
          </a:xfrm>
          <a:prstGeom prst="rect">
            <a:avLst/>
          </a:prstGeom>
        </p:spPr>
        <p:txBody>
          <a:bodyPr vert="horz" lIns="91440" tIns="45720" rIns="91440" bIns="45720" rtlCol="0" anchor="t">
            <a:normAutofit/>
          </a:bodyPr>
          <a:lst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a:lstStyle>
          <a:p>
            <a:endParaRPr lang="en-IN" sz="2200" dirty="0">
              <a:latin typeface="Andalus" pitchFamily="18" charset="-78"/>
              <a:cs typeface="Andalus" pitchFamily="18" charset="-78"/>
            </a:endParaRPr>
          </a:p>
        </p:txBody>
      </p:sp>
    </p:spTree>
  </p:cSld>
  <p:clrMapOvr>
    <a:masterClrMapping/>
  </p:clrMapOvr>
  <p:transition spd="med">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702515"/>
            <a:ext cx="6965245" cy="1202485"/>
          </a:xfrm>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POSITIVE ROLES OF CODES OF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838200" y="1905000"/>
            <a:ext cx="7467600" cy="4419600"/>
          </a:xfrm>
        </p:spPr>
        <p:txBody>
          <a:bodyPr>
            <a:normAutofit/>
          </a:bodyPr>
          <a:lstStyle/>
          <a:p>
            <a:r>
              <a:rPr lang="en-US" sz="2200" dirty="0" smtClean="0">
                <a:latin typeface="Andalus" pitchFamily="18" charset="-78"/>
                <a:cs typeface="Andalus" pitchFamily="18" charset="-78"/>
              </a:rPr>
              <a:t>Inspiration</a:t>
            </a:r>
          </a:p>
          <a:p>
            <a:r>
              <a:rPr lang="en-US" sz="2200" dirty="0" smtClean="0">
                <a:latin typeface="Andalus" pitchFamily="18" charset="-78"/>
                <a:cs typeface="Andalus" pitchFamily="18" charset="-78"/>
              </a:rPr>
              <a:t>Guidance</a:t>
            </a:r>
          </a:p>
          <a:p>
            <a:r>
              <a:rPr lang="en-US" sz="2200" dirty="0" smtClean="0">
                <a:latin typeface="Andalus" pitchFamily="18" charset="-78"/>
                <a:cs typeface="Andalus" pitchFamily="18" charset="-78"/>
              </a:rPr>
              <a:t>Support for responsible conduct</a:t>
            </a:r>
          </a:p>
          <a:p>
            <a:r>
              <a:rPr lang="en-US" sz="2200" dirty="0" smtClean="0">
                <a:latin typeface="Andalus" pitchFamily="18" charset="-78"/>
                <a:cs typeface="Andalus" pitchFamily="18" charset="-78"/>
              </a:rPr>
              <a:t>Deterring and disciplining unethical professional conduct</a:t>
            </a:r>
          </a:p>
          <a:p>
            <a:r>
              <a:rPr lang="en-US" sz="2200" dirty="0" smtClean="0">
                <a:latin typeface="Andalus" pitchFamily="18" charset="-78"/>
                <a:cs typeface="Andalus" pitchFamily="18" charset="-78"/>
              </a:rPr>
              <a:t>Education and promoting of mutual understanding</a:t>
            </a:r>
          </a:p>
          <a:p>
            <a:r>
              <a:rPr lang="en-US" sz="2200" dirty="0" smtClean="0">
                <a:latin typeface="Andalus" pitchFamily="18" charset="-78"/>
                <a:cs typeface="Andalus" pitchFamily="18" charset="-78"/>
              </a:rPr>
              <a:t>Contributing to a positive public image of the profession</a:t>
            </a:r>
          </a:p>
          <a:p>
            <a:r>
              <a:rPr lang="en-US" sz="2200" dirty="0" smtClean="0">
                <a:latin typeface="Andalus" pitchFamily="18" charset="-78"/>
                <a:cs typeface="Andalus" pitchFamily="18" charset="-78"/>
              </a:rPr>
              <a:t>Protecting the status quo and suppressing dissent within the profession</a:t>
            </a:r>
          </a:p>
          <a:p>
            <a:r>
              <a:rPr lang="en-US" sz="2200" dirty="0" smtClean="0">
                <a:latin typeface="Andalus" pitchFamily="18" charset="-78"/>
                <a:cs typeface="Andalus" pitchFamily="18" charset="-78"/>
              </a:rPr>
              <a:t>Promoting business interests through restraint of trade</a:t>
            </a:r>
            <a:endParaRPr lang="en-IN" sz="2200" dirty="0">
              <a:latin typeface="Andalus" pitchFamily="18" charset="-78"/>
              <a:cs typeface="Andalus" pitchFamily="18" charset="-78"/>
            </a:endParaRPr>
          </a:p>
        </p:txBody>
      </p:sp>
    </p:spTree>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PROTECTING THE STATUS QUO</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1066800" y="2119257"/>
            <a:ext cx="3810001" cy="3603812"/>
          </a:xfrm>
        </p:spPr>
        <p:txBody>
          <a:bodyPr>
            <a:normAutofit/>
          </a:bodyPr>
          <a:lstStyle/>
          <a:p>
            <a:r>
              <a:rPr lang="en-US" sz="2200" dirty="0" smtClean="0">
                <a:latin typeface="Andalus" pitchFamily="18" charset="-78"/>
                <a:cs typeface="Andalus" pitchFamily="18" charset="-78"/>
              </a:rPr>
              <a:t>The codes institute ethical conventions. These ethical conventions can promote a minimum, acceptable level of ethical conduct.</a:t>
            </a:r>
          </a:p>
          <a:p>
            <a:r>
              <a:rPr lang="en-US" sz="2200" dirty="0" smtClean="0">
                <a:latin typeface="Andalus" pitchFamily="18" charset="-78"/>
                <a:cs typeface="Andalus" pitchFamily="18" charset="-78"/>
              </a:rPr>
              <a:t>The codes can also suppress the dispute within the profession.</a:t>
            </a:r>
          </a:p>
        </p:txBody>
      </p:sp>
      <p:pic>
        <p:nvPicPr>
          <p:cNvPr id="61442" name="Picture 2" descr="http://farm5.static.flickr.com/4068/4457408895_c4aa22cf2d.jpg"/>
          <p:cNvPicPr>
            <a:picLocks noChangeAspect="1" noChangeArrowheads="1"/>
          </p:cNvPicPr>
          <p:nvPr/>
        </p:nvPicPr>
        <p:blipFill>
          <a:blip r:embed="rId2" cstate="print"/>
          <a:srcRect/>
          <a:stretch>
            <a:fillRect/>
          </a:stretch>
        </p:blipFill>
        <p:spPr bwMode="auto">
          <a:xfrm>
            <a:off x="4800600" y="2057400"/>
            <a:ext cx="3352800" cy="3886200"/>
          </a:xfrm>
          <a:prstGeom prst="rect">
            <a:avLst/>
          </a:prstGeom>
          <a:noFill/>
        </p:spPr>
      </p:pic>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85800"/>
            <a:ext cx="6965245" cy="1334267"/>
          </a:xfrm>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LIMITATIONS OF CODES OF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1143000" y="2119256"/>
            <a:ext cx="6781800" cy="3900543"/>
          </a:xfrm>
        </p:spPr>
        <p:txBody>
          <a:bodyPr>
            <a:normAutofit/>
          </a:bodyPr>
          <a:lstStyle/>
          <a:p>
            <a:r>
              <a:rPr lang="en-US" sz="2200" dirty="0" smtClean="0">
                <a:latin typeface="Andalus" pitchFamily="18" charset="-78"/>
                <a:cs typeface="Andalus" pitchFamily="18" charset="-78"/>
              </a:rPr>
              <a:t>Codes of ethics are broad guidelines, restricted to general phrases. The codes cannot be applied directly to all situations.</a:t>
            </a:r>
          </a:p>
          <a:p>
            <a:r>
              <a:rPr lang="en-US" sz="2200" dirty="0" smtClean="0">
                <a:latin typeface="Andalus" pitchFamily="18" charset="-78"/>
                <a:cs typeface="Andalus" pitchFamily="18" charset="-78"/>
              </a:rPr>
              <a:t>Engineering codes often have internal conflicts, since several entries in codes overlap with each other, which may result in moral dilemmas. </a:t>
            </a:r>
          </a:p>
          <a:p>
            <a:r>
              <a:rPr lang="en-US" sz="2200" dirty="0" smtClean="0">
                <a:latin typeface="Andalus" pitchFamily="18" charset="-78"/>
                <a:cs typeface="Andalus" pitchFamily="18" charset="-78"/>
              </a:rPr>
              <a:t>The codes cannot serve as the final moral authority for professional conduct.</a:t>
            </a:r>
            <a:endParaRPr lang="en-IN" sz="2200" dirty="0">
              <a:latin typeface="Andalus" pitchFamily="18" charset="-78"/>
              <a:cs typeface="Andalus" pitchFamily="18" charset="-78"/>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COMPUTER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1066800" y="2119257"/>
            <a:ext cx="7010400" cy="3603812"/>
          </a:xfrm>
        </p:spPr>
        <p:txBody>
          <a:bodyPr>
            <a:normAutofit/>
          </a:bodyPr>
          <a:lstStyle/>
          <a:p>
            <a:r>
              <a:rPr lang="en-US" sz="2200" dirty="0" smtClean="0">
                <a:latin typeface="Andalus" pitchFamily="18" charset="-78"/>
                <a:cs typeface="Andalus" pitchFamily="18" charset="-78"/>
              </a:rPr>
              <a:t>Computer ethics is the study of ethical issues that are associated primarily with computing machines and computing profession.</a:t>
            </a:r>
            <a:endParaRPr lang="en-IN" sz="2200" dirty="0">
              <a:latin typeface="Andalus" pitchFamily="18" charset="-78"/>
              <a:cs typeface="Andalus" pitchFamily="18" charset="-78"/>
            </a:endParaRPr>
          </a:p>
        </p:txBody>
      </p:sp>
      <p:pic>
        <p:nvPicPr>
          <p:cNvPr id="4" name="Picture 3" descr="cyber-crime-and-identity-theft.jpg"/>
          <p:cNvPicPr>
            <a:picLocks noChangeAspect="1"/>
          </p:cNvPicPr>
          <p:nvPr/>
        </p:nvPicPr>
        <p:blipFill>
          <a:blip r:embed="rId2" cstate="print"/>
          <a:stretch>
            <a:fillRect/>
          </a:stretch>
        </p:blipFill>
        <p:spPr>
          <a:xfrm rot="342038">
            <a:off x="4443488" y="3357939"/>
            <a:ext cx="3280499" cy="21785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descr="261373070_e23d7f46fb.jpg"/>
          <p:cNvPicPr>
            <a:picLocks noChangeAspect="1"/>
          </p:cNvPicPr>
          <p:nvPr/>
        </p:nvPicPr>
        <p:blipFill>
          <a:blip r:embed="rId3" cstate="print"/>
          <a:stretch>
            <a:fillRect/>
          </a:stretch>
        </p:blipFill>
        <p:spPr>
          <a:xfrm>
            <a:off x="1295400" y="3429000"/>
            <a:ext cx="2448272" cy="2183042"/>
          </a:xfrm>
          <a:prstGeom prst="ellipse">
            <a:avLst/>
          </a:prstGeom>
          <a:ln>
            <a:noFill/>
          </a:ln>
          <a:effectLst>
            <a:softEdge rad="112500"/>
          </a:effectLst>
        </p:spPr>
      </p:pic>
    </p:spTree>
  </p:cSld>
  <p:clrMapOvr>
    <a:masterClrMapping/>
  </p:clrMapOvr>
  <p:transition spd="med">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COMPUTER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1143000" y="2119256"/>
            <a:ext cx="6934200" cy="3976743"/>
          </a:xfrm>
        </p:spPr>
        <p:txBody>
          <a:bodyPr>
            <a:normAutofit/>
          </a:bodyPr>
          <a:lstStyle/>
          <a:p>
            <a:r>
              <a:rPr lang="en-US" sz="2200" dirty="0" smtClean="0">
                <a:latin typeface="Andalus" pitchFamily="18" charset="-78"/>
                <a:cs typeface="Andalus" pitchFamily="18" charset="-78"/>
              </a:rPr>
              <a:t>Don’t use a computer to harm other people.</a:t>
            </a:r>
          </a:p>
          <a:p>
            <a:r>
              <a:rPr lang="en-US" sz="2200" dirty="0" smtClean="0">
                <a:latin typeface="Andalus" pitchFamily="18" charset="-78"/>
                <a:cs typeface="Andalus" pitchFamily="18" charset="-78"/>
              </a:rPr>
              <a:t>Don’t interfere with other people’s computer work.</a:t>
            </a:r>
          </a:p>
          <a:p>
            <a:r>
              <a:rPr lang="en-US" sz="2200" dirty="0" smtClean="0">
                <a:latin typeface="Andalus" pitchFamily="18" charset="-78"/>
                <a:cs typeface="Andalus" pitchFamily="18" charset="-78"/>
              </a:rPr>
              <a:t>Don’t snoop around in other people’s computer files.</a:t>
            </a:r>
          </a:p>
          <a:p>
            <a:r>
              <a:rPr lang="en-US" sz="2200" dirty="0" smtClean="0">
                <a:latin typeface="Andalus" pitchFamily="18" charset="-78"/>
                <a:cs typeface="Andalus" pitchFamily="18" charset="-78"/>
              </a:rPr>
              <a:t>Don’t use a computer to steel.</a:t>
            </a:r>
          </a:p>
          <a:p>
            <a:r>
              <a:rPr lang="en-US" sz="2200" dirty="0" smtClean="0">
                <a:latin typeface="Andalus" pitchFamily="18" charset="-78"/>
                <a:cs typeface="Andalus" pitchFamily="18" charset="-78"/>
              </a:rPr>
              <a:t>Don’t copy or use propriety software for which you have not paid.</a:t>
            </a:r>
          </a:p>
          <a:p>
            <a:r>
              <a:rPr lang="en-US" sz="2200" dirty="0" smtClean="0">
                <a:latin typeface="Andalus" pitchFamily="18" charset="-78"/>
                <a:cs typeface="Andalus" pitchFamily="18" charset="-78"/>
              </a:rPr>
              <a:t>Don’t use other people’s computer resources without authorization or proper compensation.</a:t>
            </a:r>
          </a:p>
          <a:p>
            <a:r>
              <a:rPr lang="en-US" sz="2200" dirty="0" smtClean="0">
                <a:latin typeface="Andalus" pitchFamily="18" charset="-78"/>
                <a:cs typeface="Andalus" pitchFamily="18" charset="-78"/>
              </a:rPr>
              <a:t>Don’t appropriate other people’s intellectual output.</a:t>
            </a:r>
          </a:p>
          <a:p>
            <a:endParaRPr lang="en-IN" sz="2200" dirty="0">
              <a:latin typeface="Andalus" pitchFamily="18" charset="-78"/>
              <a:cs typeface="Andalus" pitchFamily="18" charset="-78"/>
            </a:endParaRPr>
          </a:p>
        </p:txBody>
      </p:sp>
    </p:spTree>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rPr>
              <a:t>COMPUTER ETHICS</a:t>
            </a:r>
            <a:endParaRPr lang="en-IN" sz="4000" b="1" dirty="0">
              <a:solidFill>
                <a:schemeClr val="bg2">
                  <a:lumMod val="25000"/>
                </a:schemeClr>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1143000" y="2119256"/>
            <a:ext cx="6934200" cy="3976743"/>
          </a:xfrm>
        </p:spPr>
        <p:txBody>
          <a:bodyPr>
            <a:normAutofit/>
          </a:bodyPr>
          <a:lstStyle/>
          <a:p>
            <a:r>
              <a:rPr lang="en-US" sz="2200" dirty="0" smtClean="0">
                <a:latin typeface="Andalus" pitchFamily="18" charset="-78"/>
                <a:cs typeface="Andalus" pitchFamily="18" charset="-78"/>
              </a:rPr>
              <a:t>Think about the social consequences of the program you are waiting or the system you are designing.</a:t>
            </a:r>
          </a:p>
          <a:p>
            <a:r>
              <a:rPr lang="en-US" sz="2200" dirty="0" smtClean="0">
                <a:latin typeface="Andalus" pitchFamily="18" charset="-78"/>
                <a:cs typeface="Andalus" pitchFamily="18" charset="-78"/>
              </a:rPr>
              <a:t>Use a computer in ways that insure considerations and respect for your fellow humans.</a:t>
            </a:r>
          </a:p>
          <a:p>
            <a:endParaRPr lang="en-IN" sz="2200" dirty="0">
              <a:latin typeface="Andalus" pitchFamily="18" charset="-78"/>
              <a:cs typeface="Andalus" pitchFamily="18" charset="-78"/>
            </a:endParaRPr>
          </a:p>
        </p:txBody>
      </p:sp>
    </p:spTree>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thu\Desktop\Professional Ethics\3d-man-justi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757518"/>
            <a:ext cx="45720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ethu\Desktop\Professional Ethics\unanswered-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906" y="2017524"/>
            <a:ext cx="3532094" cy="28479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Sethu\Desktop\Professional Ethics\questions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4388" y="1671918"/>
            <a:ext cx="168116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509272"/>
      </p:ext>
    </p:extLst>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1" y="838200"/>
            <a:ext cx="4724400" cy="1754326"/>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effectLst>
                  <a:outerShdw blurRad="50800" algn="tl" rotWithShape="0">
                    <a:srgbClr val="000000"/>
                  </a:outerShdw>
                </a:effectLst>
                <a:latin typeface="Aharoni" pitchFamily="2" charset="-79"/>
                <a:cs typeface="Aharoni" pitchFamily="2" charset="-79"/>
              </a:rPr>
              <a:t>ANCIENT ETHICS</a:t>
            </a:r>
            <a:endParaRPr lang="en-US" sz="5400" b="1" cap="none" spc="0" dirty="0">
              <a:ln w="17780" cmpd="sng">
                <a:solidFill>
                  <a:srgbClr val="FFFFFF"/>
                </a:solidFill>
                <a:prstDash val="solid"/>
                <a:miter lim="800000"/>
              </a:ln>
              <a:effectLst>
                <a:outerShdw blurRad="50800" algn="tl" rotWithShape="0">
                  <a:srgbClr val="000000"/>
                </a:outerShdw>
              </a:effectLst>
              <a:latin typeface="Aharoni" pitchFamily="2" charset="-79"/>
              <a:cs typeface="Aharoni" pitchFamily="2" charset="-79"/>
            </a:endParaRPr>
          </a:p>
        </p:txBody>
      </p:sp>
      <p:sp>
        <p:nvSpPr>
          <p:cNvPr id="3" name="TextBox 2"/>
          <p:cNvSpPr txBox="1"/>
          <p:nvPr/>
        </p:nvSpPr>
        <p:spPr>
          <a:xfrm>
            <a:off x="1371601" y="3247072"/>
            <a:ext cx="6781799" cy="2246769"/>
          </a:xfrm>
          <a:prstGeom prst="rect">
            <a:avLst/>
          </a:prstGeom>
          <a:noFill/>
        </p:spPr>
        <p:txBody>
          <a:bodyPr wrap="square" rtlCol="0">
            <a:spAutoFit/>
          </a:bodyPr>
          <a:lstStyle/>
          <a:p>
            <a:pPr marL="285750" indent="-285750">
              <a:buFont typeface="Arial" pitchFamily="34" charset="0"/>
              <a:buChar char="•"/>
            </a:pPr>
            <a:r>
              <a:rPr lang="en-IN" sz="2800" dirty="0">
                <a:latin typeface="Andalus" pitchFamily="18" charset="-78"/>
                <a:ea typeface="Arial Unicode MS" pitchFamily="34" charset="-128"/>
                <a:cs typeface="Andalus" pitchFamily="18" charset="-78"/>
              </a:rPr>
              <a:t>Mesopotamian Epic of </a:t>
            </a:r>
            <a:r>
              <a:rPr lang="en-IN" sz="2800" dirty="0" smtClean="0">
                <a:latin typeface="Andalus" pitchFamily="18" charset="-78"/>
                <a:ea typeface="Arial Unicode MS" pitchFamily="34" charset="-128"/>
                <a:cs typeface="Andalus" pitchFamily="18" charset="-78"/>
              </a:rPr>
              <a:t>Gilgamesh</a:t>
            </a:r>
          </a:p>
          <a:p>
            <a:pPr marL="285750" indent="-285750">
              <a:buFont typeface="Arial" pitchFamily="34" charset="0"/>
              <a:buChar char="•"/>
            </a:pPr>
            <a:r>
              <a:rPr lang="en-IN" sz="2800" dirty="0" smtClean="0">
                <a:latin typeface="Andalus" pitchFamily="18" charset="-78"/>
                <a:ea typeface="Arial Unicode MS" pitchFamily="34" charset="-128"/>
                <a:cs typeface="Andalus" pitchFamily="18" charset="-78"/>
              </a:rPr>
              <a:t>Homer's </a:t>
            </a:r>
            <a:r>
              <a:rPr lang="en-IN" sz="2800" dirty="0">
                <a:latin typeface="Andalus" pitchFamily="18" charset="-78"/>
                <a:ea typeface="Arial Unicode MS" pitchFamily="34" charset="-128"/>
                <a:cs typeface="Andalus" pitchFamily="18" charset="-78"/>
              </a:rPr>
              <a:t>Iliad </a:t>
            </a:r>
            <a:endParaRPr lang="en-IN" sz="2800" dirty="0" smtClean="0">
              <a:latin typeface="Andalus" pitchFamily="18" charset="-78"/>
              <a:ea typeface="Arial Unicode MS" pitchFamily="34" charset="-128"/>
              <a:cs typeface="Andalus" pitchFamily="18" charset="-78"/>
            </a:endParaRPr>
          </a:p>
          <a:p>
            <a:pPr marL="285750" indent="-285750">
              <a:buFont typeface="Arial" pitchFamily="34" charset="0"/>
              <a:buChar char="•"/>
            </a:pPr>
            <a:r>
              <a:rPr lang="en-IN" sz="2800" dirty="0" smtClean="0">
                <a:latin typeface="Andalus" pitchFamily="18" charset="-78"/>
                <a:ea typeface="Arial Unicode MS" pitchFamily="34" charset="-128"/>
                <a:cs typeface="Andalus" pitchFamily="18" charset="-78"/>
              </a:rPr>
              <a:t>The </a:t>
            </a:r>
            <a:r>
              <a:rPr lang="en-IN" sz="2800" dirty="0">
                <a:latin typeface="Andalus" pitchFamily="18" charset="-78"/>
                <a:ea typeface="Arial Unicode MS" pitchFamily="34" charset="-128"/>
                <a:cs typeface="Andalus" pitchFamily="18" charset="-78"/>
              </a:rPr>
              <a:t>Icelandic </a:t>
            </a:r>
            <a:r>
              <a:rPr lang="en-IN" sz="2800" dirty="0" smtClean="0">
                <a:latin typeface="Andalus" pitchFamily="18" charset="-78"/>
                <a:ea typeface="Arial Unicode MS" pitchFamily="34" charset="-128"/>
                <a:cs typeface="Andalus" pitchFamily="18" charset="-78"/>
              </a:rPr>
              <a:t>Eddas</a:t>
            </a:r>
          </a:p>
          <a:p>
            <a:pPr marL="285750" indent="-285750">
              <a:buFont typeface="Arial" pitchFamily="34" charset="0"/>
              <a:buChar char="•"/>
            </a:pPr>
            <a:r>
              <a:rPr lang="en-IN" sz="2800" dirty="0">
                <a:latin typeface="Andalus" pitchFamily="18" charset="-78"/>
                <a:ea typeface="Arial Unicode MS" pitchFamily="34" charset="-128"/>
                <a:cs typeface="Andalus" pitchFamily="18" charset="-78"/>
              </a:rPr>
              <a:t>The Sumerian Farmer's Almanac </a:t>
            </a:r>
          </a:p>
          <a:p>
            <a:pPr marL="285750" indent="-285750">
              <a:buFont typeface="Arial" pitchFamily="34" charset="0"/>
              <a:buChar char="•"/>
            </a:pPr>
            <a:r>
              <a:rPr lang="en-IN" sz="2800" dirty="0" smtClean="0">
                <a:latin typeface="Andalus" pitchFamily="18" charset="-78"/>
                <a:ea typeface="Arial Unicode MS" pitchFamily="34" charset="-128"/>
                <a:cs typeface="Andalus" pitchFamily="18" charset="-78"/>
              </a:rPr>
              <a:t>The </a:t>
            </a:r>
            <a:r>
              <a:rPr lang="en-IN" sz="2800" dirty="0">
                <a:latin typeface="Andalus" pitchFamily="18" charset="-78"/>
                <a:ea typeface="Arial Unicode MS" pitchFamily="34" charset="-128"/>
                <a:cs typeface="Andalus" pitchFamily="18" charset="-78"/>
              </a:rPr>
              <a:t>Egyptian Instruction of </a:t>
            </a:r>
            <a:r>
              <a:rPr lang="en-IN" sz="2800" dirty="0" smtClean="0">
                <a:latin typeface="Andalus" pitchFamily="18" charset="-78"/>
                <a:ea typeface="Arial Unicode MS" pitchFamily="34" charset="-128"/>
                <a:cs typeface="Andalus" pitchFamily="18" charset="-78"/>
              </a:rPr>
              <a:t>Amenemope</a:t>
            </a:r>
            <a:endParaRPr lang="en-IN" sz="2800" dirty="0">
              <a:latin typeface="Andalus" pitchFamily="18" charset="-78"/>
              <a:ea typeface="Arial Unicode MS" pitchFamily="34" charset="-128"/>
              <a:cs typeface="Andalus" pitchFamily="18" charset="-78"/>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2172" y="638175"/>
            <a:ext cx="2671227" cy="260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16705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200" y="3759200"/>
            <a:ext cx="4534896" cy="1295226"/>
          </a:xfrm>
          <a:prstGeom prst="rect">
            <a:avLst/>
          </a:prstGeom>
          <a:noFill/>
        </p:spPr>
        <p:txBody>
          <a:bodyPr vert="horz" wrap="none" lIns="0" tIns="0" rIns="0" bIns="0" rtlCol="0">
            <a:spAutoFit/>
          </a:bodyPr>
          <a:lstStyle/>
          <a:p>
            <a:pPr>
              <a:lnSpc>
                <a:spcPts val="5500"/>
              </a:lnSpc>
            </a:pPr>
            <a:r>
              <a:rPr lang="en-US" sz="4810" dirty="0" smtClean="0">
                <a:solidFill>
                  <a:srgbClr val="09213B"/>
                </a:solidFill>
                <a:latin typeface="Book Antiqua" panose="02040602050305030304" pitchFamily="18" charset="0"/>
              </a:rPr>
              <a:t>Ethical Theories </a:t>
            </a:r>
          </a:p>
          <a:p>
            <a:pPr>
              <a:lnSpc>
                <a:spcPts val="5500"/>
              </a:lnSpc>
            </a:pPr>
            <a:endParaRPr lang="en-US" dirty="0"/>
          </a:p>
        </p:txBody>
      </p:sp>
      <p:sp>
        <p:nvSpPr>
          <p:cNvPr id="4" name="TextBox 3"/>
          <p:cNvSpPr txBox="1"/>
          <p:nvPr/>
        </p:nvSpPr>
        <p:spPr>
          <a:xfrm>
            <a:off x="584200" y="4965700"/>
            <a:ext cx="6187591" cy="538609"/>
          </a:xfrm>
          <a:prstGeom prst="rect">
            <a:avLst/>
          </a:prstGeom>
          <a:noFill/>
        </p:spPr>
        <p:txBody>
          <a:bodyPr vert="horz" wrap="none" lIns="0" tIns="0" rIns="0" bIns="0" rtlCol="0">
            <a:spAutoFit/>
          </a:bodyPr>
          <a:lstStyle/>
          <a:p>
            <a:pPr>
              <a:lnSpc>
                <a:spcPts val="2100"/>
              </a:lnSpc>
            </a:pPr>
            <a:r>
              <a:rPr lang="en-US" sz="1810" dirty="0" smtClean="0">
                <a:solidFill>
                  <a:srgbClr val="09213B"/>
                </a:solidFill>
                <a:latin typeface="Book Antiqua" panose="02040602050305030304" pitchFamily="18" charset="0"/>
              </a:rPr>
              <a:t>An introduction to three main branches of normative ethics </a:t>
            </a:r>
          </a:p>
          <a:p>
            <a:pPr>
              <a:lnSpc>
                <a:spcPts val="2100"/>
              </a:lnSpc>
            </a:pPr>
            <a:endParaRPr lang="en-US" dirty="0"/>
          </a:p>
        </p:txBody>
      </p:sp>
    </p:spTree>
    <p:extLst>
      <p:ext uri="{BB962C8B-B14F-4D97-AF65-F5344CB8AC3E}">
        <p14:creationId xmlns:p14="http://schemas.microsoft.com/office/powerpoint/2010/main" val="2508940125"/>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Normative vs. descriptive Ethics</a:t>
            </a:r>
            <a:endParaRPr lang="en-US" dirty="0"/>
          </a:p>
        </p:txBody>
      </p:sp>
      <p:sp>
        <p:nvSpPr>
          <p:cNvPr id="3" name="Content Placeholder 2"/>
          <p:cNvSpPr>
            <a:spLocks noGrp="1"/>
          </p:cNvSpPr>
          <p:nvPr>
            <p:ph idx="1"/>
          </p:nvPr>
        </p:nvSpPr>
        <p:spPr>
          <a:xfrm>
            <a:off x="685330" y="2367093"/>
            <a:ext cx="7772870" cy="3424107"/>
          </a:xfrm>
          <a:prstGeom prst="rect">
            <a:avLst/>
          </a:prstGeom>
        </p:spPr>
        <p:txBody>
          <a:bodyPr>
            <a:normAutofit/>
          </a:bodyPr>
          <a:lstStyle/>
          <a:p>
            <a:pPr marL="0" indent="0">
              <a:buNone/>
            </a:pPr>
            <a:r>
              <a:rPr lang="en-US" b="1" dirty="0" smtClean="0"/>
              <a:t>Descriptive Ethics</a:t>
            </a:r>
            <a:r>
              <a:rPr lang="en-US" dirty="0" smtClean="0"/>
              <a:t>: seeks to describe </a:t>
            </a:r>
            <a:r>
              <a:rPr lang="en-US" dirty="0"/>
              <a:t>how people behave and/or what sorts of moral standards they claim to follow. </a:t>
            </a:r>
            <a:r>
              <a:rPr lang="en-US" dirty="0" smtClean="0"/>
              <a:t>(Think Anthropology or sociology)</a:t>
            </a:r>
          </a:p>
          <a:p>
            <a:pPr lvl="1"/>
            <a:r>
              <a:rPr lang="en-US" dirty="0"/>
              <a:t>	</a:t>
            </a:r>
            <a:r>
              <a:rPr lang="en-US" dirty="0" smtClean="0"/>
              <a:t>non-evaluative</a:t>
            </a:r>
            <a:endParaRPr lang="en-US" dirty="0"/>
          </a:p>
          <a:p>
            <a:pPr marL="0" indent="0">
              <a:buNone/>
            </a:pPr>
            <a:r>
              <a:rPr lang="en-US" b="1" dirty="0" smtClean="0"/>
              <a:t>Normative ethics</a:t>
            </a:r>
            <a:r>
              <a:rPr lang="en-US" dirty="0" smtClean="0"/>
              <a:t>: seeks to create </a:t>
            </a:r>
            <a:r>
              <a:rPr lang="en-US" dirty="0"/>
              <a:t>or </a:t>
            </a:r>
            <a:r>
              <a:rPr lang="en-US" dirty="0" smtClean="0"/>
              <a:t>evaluate </a:t>
            </a:r>
            <a:r>
              <a:rPr lang="en-US" dirty="0"/>
              <a:t>moral standards. </a:t>
            </a:r>
            <a:r>
              <a:rPr lang="en-US" dirty="0" smtClean="0"/>
              <a:t>it </a:t>
            </a:r>
            <a:r>
              <a:rPr lang="en-US" dirty="0"/>
              <a:t>is an attempt to figure out what people </a:t>
            </a:r>
            <a:r>
              <a:rPr lang="en-US" b="1" dirty="0"/>
              <a:t>should</a:t>
            </a:r>
            <a:r>
              <a:rPr lang="en-US" dirty="0"/>
              <a:t> do or whether their current moral behavior is reasonable. </a:t>
            </a:r>
            <a:endParaRPr lang="en-US" dirty="0" smtClean="0"/>
          </a:p>
        </p:txBody>
      </p:sp>
    </p:spTree>
    <p:extLst>
      <p:ext uri="{BB962C8B-B14F-4D97-AF65-F5344CB8AC3E}">
        <p14:creationId xmlns:p14="http://schemas.microsoft.com/office/powerpoint/2010/main" val="1303103268"/>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types of normative ethics</a:t>
            </a:r>
            <a:endParaRPr lang="en-US" dirty="0"/>
          </a:p>
        </p:txBody>
      </p:sp>
      <p:sp>
        <p:nvSpPr>
          <p:cNvPr id="3" name="Content Placeholder 2"/>
          <p:cNvSpPr>
            <a:spLocks noGrp="1"/>
          </p:cNvSpPr>
          <p:nvPr>
            <p:ph idx="1"/>
          </p:nvPr>
        </p:nvSpPr>
        <p:spPr>
          <a:xfrm>
            <a:off x="354842" y="1875295"/>
            <a:ext cx="8386202" cy="4839404"/>
          </a:xfrm>
          <a:prstGeom prst="rect">
            <a:avLst/>
          </a:prstGeom>
        </p:spPr>
        <p:txBody>
          <a:bodyPr>
            <a:normAutofit/>
          </a:bodyPr>
          <a:lstStyle/>
          <a:p>
            <a:pPr marL="0" indent="0">
              <a:buNone/>
            </a:pPr>
            <a:r>
              <a:rPr lang="en-US" sz="2800" cap="none" dirty="0"/>
              <a:t>Teleological -- </a:t>
            </a:r>
            <a:r>
              <a:rPr lang="en-US" sz="2600" cap="none" dirty="0"/>
              <a:t>look at “ends” or consequences of what we </a:t>
            </a:r>
            <a:r>
              <a:rPr lang="en-US" sz="2600" cap="none" dirty="0" smtClean="0"/>
              <a:t>do </a:t>
            </a:r>
          </a:p>
          <a:p>
            <a:pPr marL="0" indent="0">
              <a:buNone/>
            </a:pPr>
            <a:r>
              <a:rPr lang="en-US" sz="2800" cap="none" dirty="0" smtClean="0"/>
              <a:t>Deontological – </a:t>
            </a:r>
            <a:r>
              <a:rPr lang="en-US" sz="2600" cap="none" dirty="0" smtClean="0"/>
              <a:t>adheres </a:t>
            </a:r>
            <a:r>
              <a:rPr lang="en-US" sz="2600" cap="none" dirty="0"/>
              <a:t>to independent moral rules or </a:t>
            </a:r>
            <a:r>
              <a:rPr lang="en-US" sz="2600" cap="none" dirty="0" smtClean="0"/>
              <a:t>duties;</a:t>
            </a:r>
            <a:r>
              <a:rPr lang="en-US" sz="2600" cap="none" dirty="0"/>
              <a:t> motives behind certain actions are right or wrong instead of focusing on </a:t>
            </a:r>
            <a:r>
              <a:rPr lang="en-US" sz="2600" cap="none" dirty="0" smtClean="0"/>
              <a:t>the </a:t>
            </a:r>
            <a:r>
              <a:rPr lang="en-US" sz="2600" cap="none" dirty="0"/>
              <a:t>results</a:t>
            </a:r>
            <a:br>
              <a:rPr lang="en-US" sz="2600" cap="none" dirty="0"/>
            </a:br>
            <a:r>
              <a:rPr lang="en-US" sz="2600" cap="none" dirty="0" smtClean="0"/>
              <a:t>(Duty-based)</a:t>
            </a:r>
          </a:p>
          <a:p>
            <a:pPr lvl="1"/>
            <a:r>
              <a:rPr lang="en-US" sz="2400" cap="none" dirty="0" smtClean="0"/>
              <a:t>The Golden rule</a:t>
            </a:r>
          </a:p>
          <a:p>
            <a:pPr lvl="1"/>
            <a:r>
              <a:rPr lang="en-US" sz="2400" cap="none" dirty="0" smtClean="0"/>
              <a:t>Religion (ex. The ten commandments)</a:t>
            </a:r>
            <a:endParaRPr lang="en-US" sz="2200" cap="none" dirty="0">
              <a:latin typeface="Arial Bold" panose="020B0704020202020204" pitchFamily="34" charset="0"/>
              <a:cs typeface="Arial Bold" panose="020B0704020202020204" pitchFamily="34" charset="0"/>
              <a:sym typeface="Arial Bold" panose="020B0704020202020204" pitchFamily="34" charset="0"/>
            </a:endParaRPr>
          </a:p>
          <a:p>
            <a:pPr marL="0" indent="0">
              <a:buNone/>
            </a:pPr>
            <a:r>
              <a:rPr lang="en-US" sz="2600" cap="none" dirty="0" smtClean="0">
                <a:latin typeface="+mj-lt"/>
                <a:cs typeface="Arial Bold" panose="020B0704020202020204" pitchFamily="34" charset="0"/>
                <a:sym typeface="Arial Bold" panose="020B0704020202020204" pitchFamily="34" charset="0"/>
              </a:rPr>
              <a:t>Virtue ethics- Character-based Theories that look for the role one’s character plays in the decision making and how that decision will affect the character of others</a:t>
            </a:r>
            <a:endParaRPr lang="en-US" sz="2400" cap="none" dirty="0">
              <a:sym typeface="Arial Bold" panose="020B0704020202020204" pitchFamily="34" charset="0"/>
            </a:endParaRPr>
          </a:p>
          <a:p>
            <a:endParaRPr lang="en-US" dirty="0"/>
          </a:p>
        </p:txBody>
      </p:sp>
    </p:spTree>
    <p:extLst>
      <p:ext uri="{BB962C8B-B14F-4D97-AF65-F5344CB8AC3E}">
        <p14:creationId xmlns:p14="http://schemas.microsoft.com/office/powerpoint/2010/main" val="887665339"/>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2000" y="203200"/>
            <a:ext cx="5341206" cy="1024255"/>
          </a:xfrm>
          <a:prstGeom prst="rect">
            <a:avLst/>
          </a:prstGeom>
          <a:noFill/>
        </p:spPr>
        <p:txBody>
          <a:bodyPr vert="horz" wrap="none" lIns="0" tIns="0" rIns="0" bIns="0" rtlCol="0">
            <a:spAutoFit/>
          </a:bodyPr>
          <a:lstStyle/>
          <a:p>
            <a:pPr>
              <a:lnSpc>
                <a:spcPts val="4300"/>
              </a:lnSpc>
            </a:pPr>
            <a:r>
              <a:rPr lang="en-US" sz="4810" dirty="0" smtClean="0">
                <a:solidFill>
                  <a:srgbClr val="09213B"/>
                </a:solidFill>
                <a:latin typeface="Book Antiqua" panose="02040602050305030304" pitchFamily="18" charset="0"/>
              </a:rPr>
              <a:t>Three Main Ethical </a:t>
            </a:r>
          </a:p>
          <a:p>
            <a:pPr>
              <a:lnSpc>
                <a:spcPts val="4300"/>
              </a:lnSpc>
            </a:pPr>
            <a:endParaRPr lang="en-US" dirty="0"/>
          </a:p>
        </p:txBody>
      </p:sp>
      <p:sp>
        <p:nvSpPr>
          <p:cNvPr id="4" name="TextBox 3"/>
          <p:cNvSpPr txBox="1"/>
          <p:nvPr/>
        </p:nvSpPr>
        <p:spPr>
          <a:xfrm>
            <a:off x="2946400" y="800100"/>
            <a:ext cx="3451266" cy="1295226"/>
          </a:xfrm>
          <a:prstGeom prst="rect">
            <a:avLst/>
          </a:prstGeom>
          <a:noFill/>
        </p:spPr>
        <p:txBody>
          <a:bodyPr vert="horz" wrap="none" lIns="0" tIns="0" rIns="0" bIns="0" rtlCol="0">
            <a:spAutoFit/>
          </a:bodyPr>
          <a:lstStyle/>
          <a:p>
            <a:pPr>
              <a:lnSpc>
                <a:spcPts val="5500"/>
              </a:lnSpc>
            </a:pPr>
            <a:r>
              <a:rPr lang="en-US" sz="4810" smtClean="0">
                <a:solidFill>
                  <a:srgbClr val="09213B"/>
                </a:solidFill>
                <a:latin typeface="Book Antiqua" panose="02040602050305030304" pitchFamily="18" charset="0"/>
              </a:rPr>
              <a:t>Approaches </a:t>
            </a:r>
          </a:p>
          <a:p>
            <a:pPr>
              <a:lnSpc>
                <a:spcPts val="5500"/>
              </a:lnSpc>
            </a:pPr>
            <a:endParaRPr lang="en-US"/>
          </a:p>
        </p:txBody>
      </p:sp>
      <p:sp>
        <p:nvSpPr>
          <p:cNvPr id="5" name="TextBox 4"/>
          <p:cNvSpPr txBox="1"/>
          <p:nvPr/>
        </p:nvSpPr>
        <p:spPr>
          <a:xfrm>
            <a:off x="850900" y="1905000"/>
            <a:ext cx="8404545" cy="2462213"/>
          </a:xfrm>
          <a:prstGeom prst="rect">
            <a:avLst/>
          </a:prstGeom>
          <a:noFill/>
        </p:spPr>
        <p:txBody>
          <a:bodyPr vert="horz" wrap="none" lIns="0" tIns="0" rIns="0" bIns="0" rtlCol="0">
            <a:spAutoFit/>
          </a:bodyPr>
          <a:lstStyle/>
          <a:p>
            <a:pPr>
              <a:lnSpc>
                <a:spcPts val="4800"/>
              </a:lnSpc>
            </a:pPr>
            <a:r>
              <a:rPr lang="en-US" sz="2290" dirty="0" smtClean="0">
                <a:latin typeface="Book Antiqua" panose="02040602050305030304" pitchFamily="18" charset="0"/>
              </a:rPr>
              <a:t>Three main approaches to normative ethics that we will discuss: </a:t>
            </a:r>
            <a:r>
              <a:rPr lang="en-US" sz="2290" dirty="0" smtClean="0">
                <a:latin typeface="Wingdings 2" panose="05020102010507070707" pitchFamily="18" charset="2"/>
              </a:rPr>
              <a:t/>
            </a:r>
            <a:br>
              <a:rPr lang="en-US" sz="2290" dirty="0" smtClean="0">
                <a:latin typeface="Wingdings 2" panose="05020102010507070707" pitchFamily="18" charset="2"/>
              </a:rPr>
            </a:br>
            <a:r>
              <a:rPr lang="en-US" sz="2290" dirty="0" smtClean="0">
                <a:latin typeface="Wingdings 2" panose="05020102010507070707" pitchFamily="18" charset="2"/>
              </a:rPr>
              <a:t></a:t>
            </a:r>
            <a:r>
              <a:rPr lang="en-US" sz="2290" dirty="0" smtClean="0">
                <a:latin typeface="Wingdings 2" panose="05020102010507070707" pitchFamily="18" charset="2"/>
                <a:sym typeface="Wingdings 2" panose="05020102010507070707" pitchFamily="18" charset="2"/>
              </a:rPr>
              <a:t></a:t>
            </a:r>
            <a:r>
              <a:rPr lang="en-US" sz="2290" dirty="0" smtClean="0">
                <a:latin typeface="Arial" panose="020B0604020202020204" pitchFamily="34" charset="0"/>
                <a:cs typeface="Arial" panose="020B0604020202020204" pitchFamily="34" charset="0"/>
                <a:sym typeface="Wingdings 2" panose="05020102010507070707" pitchFamily="18" charset="2"/>
              </a:rPr>
              <a:t> </a:t>
            </a:r>
            <a:r>
              <a:rPr lang="en-US" sz="2290" dirty="0" smtClean="0">
                <a:latin typeface="Book Antiqua" panose="02040602050305030304" pitchFamily="18" charset="0"/>
                <a:cs typeface="Arial" panose="020B0604020202020204" pitchFamily="34" charset="0"/>
                <a:sym typeface="Wingdings 2" panose="05020102010507070707" pitchFamily="18" charset="2"/>
              </a:rPr>
              <a:t> Virtue ethics (ethics of character) </a:t>
            </a:r>
            <a:r>
              <a:rPr lang="en-US" sz="2290" dirty="0" smtClean="0">
                <a:latin typeface="Wingdings 2" panose="05020102010507070707" pitchFamily="18" charset="2"/>
                <a:cs typeface="Arial" panose="020B0604020202020204" pitchFamily="34" charset="0"/>
                <a:sym typeface="Wingdings 2" panose="05020102010507070707" pitchFamily="18" charset="2"/>
              </a:rPr>
              <a:t/>
            </a:r>
            <a:br>
              <a:rPr lang="en-US" sz="2290" dirty="0" smtClean="0">
                <a:latin typeface="Wingdings 2" panose="05020102010507070707" pitchFamily="18" charset="2"/>
                <a:cs typeface="Arial" panose="020B0604020202020204" pitchFamily="34" charset="0"/>
                <a:sym typeface="Wingdings 2" panose="05020102010507070707" pitchFamily="18" charset="2"/>
              </a:rPr>
            </a:br>
            <a:r>
              <a:rPr lang="en-US" sz="2290" dirty="0" smtClean="0">
                <a:latin typeface="Wingdings 2" panose="05020102010507070707" pitchFamily="18" charset="2"/>
                <a:cs typeface="Arial" panose="020B0604020202020204" pitchFamily="34" charset="0"/>
                <a:sym typeface="Wingdings 2" panose="05020102010507070707" pitchFamily="18" charset="2"/>
              </a:rPr>
              <a:t></a:t>
            </a:r>
            <a:r>
              <a:rPr lang="en-US" sz="2290" dirty="0" smtClean="0">
                <a:latin typeface="Arial" panose="020B0604020202020204" pitchFamily="34" charset="0"/>
                <a:cs typeface="Arial" panose="020B0604020202020204" pitchFamily="34" charset="0"/>
                <a:sym typeface="Wingdings 2" panose="05020102010507070707" pitchFamily="18" charset="2"/>
              </a:rPr>
              <a:t> </a:t>
            </a:r>
            <a:r>
              <a:rPr lang="en-US" sz="2290" dirty="0" smtClean="0">
                <a:latin typeface="Book Antiqua" panose="02040602050305030304" pitchFamily="18" charset="0"/>
                <a:cs typeface="Arial" panose="020B0604020202020204" pitchFamily="34" charset="0"/>
                <a:sym typeface="Wingdings 2" panose="05020102010507070707" pitchFamily="18" charset="2"/>
              </a:rPr>
              <a:t> Utilitarianism (teleological)</a:t>
            </a:r>
          </a:p>
          <a:p>
            <a:pPr>
              <a:lnSpc>
                <a:spcPts val="4800"/>
              </a:lnSpc>
            </a:pPr>
            <a:endParaRPr lang="en-US" sz="2290" dirty="0">
              <a:latin typeface="Wingdings 2" panose="05020102010507070707" pitchFamily="18" charset="2"/>
            </a:endParaRPr>
          </a:p>
        </p:txBody>
      </p:sp>
      <p:sp>
        <p:nvSpPr>
          <p:cNvPr id="6" name="TextBox 5"/>
          <p:cNvSpPr txBox="1"/>
          <p:nvPr/>
        </p:nvSpPr>
        <p:spPr>
          <a:xfrm>
            <a:off x="850900" y="3975100"/>
            <a:ext cx="2047035" cy="692497"/>
          </a:xfrm>
          <a:prstGeom prst="rect">
            <a:avLst/>
          </a:prstGeom>
          <a:noFill/>
        </p:spPr>
        <p:txBody>
          <a:bodyPr vert="horz" wrap="none" lIns="0" tIns="0" rIns="0" bIns="0" rtlCol="0">
            <a:spAutoFit/>
          </a:bodyPr>
          <a:lstStyle/>
          <a:p>
            <a:pPr>
              <a:lnSpc>
                <a:spcPts val="2700"/>
              </a:lnSpc>
            </a:pPr>
            <a:r>
              <a:rPr lang="en-US" sz="2290" dirty="0" smtClean="0">
                <a:latin typeface="Wingdings 2" panose="05020102010507070707" pitchFamily="18" charset="2"/>
              </a:rPr>
              <a:t></a:t>
            </a:r>
            <a:r>
              <a:rPr lang="en-US" sz="2290" dirty="0" smtClean="0">
                <a:latin typeface="Wingdings 2" panose="05020102010507070707" pitchFamily="18" charset="2"/>
                <a:sym typeface="Wingdings 2" panose="05020102010507070707" pitchFamily="18" charset="2"/>
              </a:rPr>
              <a:t></a:t>
            </a:r>
            <a:r>
              <a:rPr lang="en-US" sz="2290" dirty="0" smtClean="0">
                <a:latin typeface="Arial" panose="020B0604020202020204" pitchFamily="34" charset="0"/>
                <a:cs typeface="Arial" panose="020B0604020202020204" pitchFamily="34" charset="0"/>
                <a:sym typeface="Wingdings 2" panose="05020102010507070707" pitchFamily="18" charset="2"/>
              </a:rPr>
              <a:t> </a:t>
            </a:r>
            <a:r>
              <a:rPr lang="en-US" sz="2290" dirty="0" smtClean="0">
                <a:latin typeface="Book Antiqua" panose="02040602050305030304" pitchFamily="18" charset="0"/>
                <a:cs typeface="Arial" panose="020B0604020202020204" pitchFamily="34" charset="0"/>
                <a:sym typeface="Wingdings 2" panose="05020102010507070707" pitchFamily="18" charset="2"/>
              </a:rPr>
              <a:t> Deontology </a:t>
            </a:r>
          </a:p>
          <a:p>
            <a:pPr>
              <a:lnSpc>
                <a:spcPts val="2700"/>
              </a:lnSpc>
            </a:pPr>
            <a:endParaRPr lang="en-US" sz="2290" dirty="0">
              <a:solidFill>
                <a:srgbClr val="FFFFFF"/>
              </a:solidFill>
              <a:latin typeface="Wingdings 2" panose="05020102010507070707" pitchFamily="18" charset="2"/>
            </a:endParaRPr>
          </a:p>
        </p:txBody>
      </p:sp>
      <p:sp>
        <p:nvSpPr>
          <p:cNvPr id="7" name="TextBox 6"/>
          <p:cNvSpPr txBox="1"/>
          <p:nvPr/>
        </p:nvSpPr>
        <p:spPr>
          <a:xfrm>
            <a:off x="850899" y="4584700"/>
            <a:ext cx="7133041" cy="1785617"/>
          </a:xfrm>
          <a:prstGeom prst="rect">
            <a:avLst/>
          </a:prstGeom>
          <a:noFill/>
        </p:spPr>
        <p:txBody>
          <a:bodyPr vert="horz" wrap="square" lIns="0" tIns="0" rIns="0" bIns="0" rtlCol="0">
            <a:spAutoFit/>
          </a:bodyPr>
          <a:lstStyle/>
          <a:p>
            <a:pPr>
              <a:lnSpc>
                <a:spcPts val="2800"/>
              </a:lnSpc>
            </a:pPr>
            <a:r>
              <a:rPr lang="en-US" sz="2290" dirty="0" smtClean="0">
                <a:latin typeface="Book Antiqua" panose="02040602050305030304" pitchFamily="18" charset="0"/>
              </a:rPr>
              <a:t>The difference between these three approaches to </a:t>
            </a:r>
            <a:br>
              <a:rPr lang="en-US" sz="2290" dirty="0" smtClean="0">
                <a:latin typeface="Book Antiqua" panose="02040602050305030304" pitchFamily="18" charset="0"/>
              </a:rPr>
            </a:br>
            <a:r>
              <a:rPr lang="en-US" sz="2290" dirty="0" smtClean="0">
                <a:latin typeface="Book Antiqua" panose="02040602050305030304" pitchFamily="18" charset="0"/>
              </a:rPr>
              <a:t>morality tends to lie more in the way moral dilemmas are approached, rather than in the moral conclusions reached. </a:t>
            </a:r>
          </a:p>
          <a:p>
            <a:pPr>
              <a:lnSpc>
                <a:spcPts val="2800"/>
              </a:lnSpc>
            </a:pPr>
            <a:endParaRPr lang="en-US" sz="2290" dirty="0">
              <a:solidFill>
                <a:srgbClr val="FFFFFF"/>
              </a:solidFill>
              <a:latin typeface="Book Antiqua" panose="02040602050305030304" pitchFamily="18" charset="0"/>
            </a:endParaRPr>
          </a:p>
        </p:txBody>
      </p:sp>
    </p:spTree>
    <p:extLst>
      <p:ext uri="{BB962C8B-B14F-4D97-AF65-F5344CB8AC3E}">
        <p14:creationId xmlns:p14="http://schemas.microsoft.com/office/powerpoint/2010/main" val="2942022997"/>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09" y="278969"/>
            <a:ext cx="8827116" cy="6137329"/>
          </a:xfrm>
          <a:prstGeom prst="rect">
            <a:avLst/>
          </a:prstGeom>
        </p:spPr>
      </p:pic>
    </p:spTree>
    <p:extLst>
      <p:ext uri="{BB962C8B-B14F-4D97-AF65-F5344CB8AC3E}">
        <p14:creationId xmlns:p14="http://schemas.microsoft.com/office/powerpoint/2010/main" val="4260298541"/>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6035" y="203200"/>
            <a:ext cx="8065827" cy="1654299"/>
          </a:xfrm>
          <a:prstGeom prst="rect">
            <a:avLst/>
          </a:prstGeom>
          <a:noFill/>
        </p:spPr>
        <p:txBody>
          <a:bodyPr vert="horz" wrap="square" lIns="0" tIns="0" rIns="0" bIns="0" rtlCol="0">
            <a:spAutoFit/>
          </a:bodyPr>
          <a:lstStyle/>
          <a:p>
            <a:pPr>
              <a:lnSpc>
                <a:spcPts val="4300"/>
              </a:lnSpc>
            </a:pPr>
            <a:r>
              <a:rPr lang="en-US" sz="3600" dirty="0" smtClean="0">
                <a:solidFill>
                  <a:srgbClr val="09213B"/>
                </a:solidFill>
                <a:latin typeface="Book Antiqua" panose="02040602050305030304" pitchFamily="18" charset="0"/>
              </a:rPr>
              <a:t>Virtue Theory (ethics of Character) </a:t>
            </a:r>
          </a:p>
          <a:p>
            <a:pPr>
              <a:lnSpc>
                <a:spcPts val="4300"/>
              </a:lnSpc>
            </a:pPr>
            <a:r>
              <a:rPr lang="en-US" sz="4810" dirty="0" smtClean="0">
                <a:solidFill>
                  <a:srgbClr val="09213B"/>
                </a:solidFill>
                <a:latin typeface="Book Antiqua" panose="02040602050305030304" pitchFamily="18" charset="0"/>
              </a:rPr>
              <a:t> </a:t>
            </a:r>
          </a:p>
          <a:p>
            <a:pPr>
              <a:lnSpc>
                <a:spcPts val="4300"/>
              </a:lnSpc>
            </a:pPr>
            <a:endParaRPr lang="en-US" dirty="0"/>
          </a:p>
        </p:txBody>
      </p:sp>
      <p:sp>
        <p:nvSpPr>
          <p:cNvPr id="5" name="TextBox 4"/>
          <p:cNvSpPr txBox="1"/>
          <p:nvPr/>
        </p:nvSpPr>
        <p:spPr>
          <a:xfrm>
            <a:off x="286603" y="1241946"/>
            <a:ext cx="8679976" cy="8604920"/>
          </a:xfrm>
          <a:prstGeom prst="rect">
            <a:avLst/>
          </a:prstGeom>
          <a:noFill/>
        </p:spPr>
        <p:txBody>
          <a:bodyPr vert="horz" wrap="square" lIns="0" tIns="0" rIns="0" bIns="0" rtlCol="0">
            <a:spAutoFit/>
          </a:bodyPr>
          <a:lstStyle/>
          <a:p>
            <a:pPr marL="342900" indent="-342900">
              <a:lnSpc>
                <a:spcPts val="2600"/>
              </a:lnSpc>
              <a:buFont typeface="Arial" panose="020B0604020202020204" pitchFamily="34" charset="0"/>
              <a:buChar char="•"/>
              <a:tabLst>
                <a:tab pos="342900" algn="l"/>
              </a:tabLst>
            </a:pPr>
            <a:r>
              <a:rPr lang="en-US" sz="2210" b="1" dirty="0" smtClean="0">
                <a:latin typeface="Book Antiqua" panose="02040602050305030304" pitchFamily="18" charset="0"/>
                <a:cs typeface="Arial" panose="020B0604020202020204" pitchFamily="34" charset="0"/>
                <a:sym typeface="Wingdings 2" panose="05020102010507070707" pitchFamily="18" charset="2"/>
              </a:rPr>
              <a:t>Virtue ethics</a:t>
            </a:r>
            <a:r>
              <a:rPr lang="en-US" sz="2210" dirty="0" smtClean="0">
                <a:latin typeface="Book Antiqua" panose="02040602050305030304" pitchFamily="18" charset="0"/>
                <a:cs typeface="Arial" panose="020B0604020202020204" pitchFamily="34" charset="0"/>
                <a:sym typeface="Wingdings 2" panose="05020102010507070707" pitchFamily="18" charset="2"/>
              </a:rPr>
              <a:t> emphasizes the role of one's character and the virtues that one’s character embodies for determining or evaluating ethical behavior.</a:t>
            </a:r>
          </a:p>
          <a:p>
            <a:pPr>
              <a:lnSpc>
                <a:spcPts val="2600"/>
              </a:lnSpc>
              <a:tabLst>
                <a:tab pos="342900" algn="l"/>
              </a:tabLst>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marL="342900" indent="-342900">
              <a:lnSpc>
                <a:spcPts val="2600"/>
              </a:lnSpc>
              <a:buFont typeface="Arial" panose="020B0604020202020204" pitchFamily="34" charset="0"/>
              <a:buChar char="•"/>
              <a:tabLst>
                <a:tab pos="342900" algn="l"/>
              </a:tabLst>
            </a:pPr>
            <a:r>
              <a:rPr lang="en-US" sz="2210" dirty="0" smtClean="0">
                <a:latin typeface="Book Antiqua" panose="02040602050305030304" pitchFamily="18" charset="0"/>
                <a:cs typeface="Arial" panose="020B0604020202020204" pitchFamily="34" charset="0"/>
                <a:sym typeface="Wingdings 2" panose="05020102010507070707" pitchFamily="18" charset="2"/>
              </a:rPr>
              <a:t>The roots of this theory lie in the works of Plato and Aristotle. </a:t>
            </a:r>
          </a:p>
          <a:p>
            <a:pPr>
              <a:lnSpc>
                <a:spcPts val="2600"/>
              </a:lnSpc>
              <a:tabLst>
                <a:tab pos="342900" algn="l"/>
              </a:tabLst>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marL="342900" indent="-342900">
              <a:lnSpc>
                <a:spcPts val="2600"/>
              </a:lnSpc>
              <a:buFont typeface="Arial" panose="020B0604020202020204" pitchFamily="34" charset="0"/>
              <a:buChar char="•"/>
              <a:tabLst>
                <a:tab pos="342900" algn="l"/>
              </a:tabLst>
            </a:pPr>
            <a:r>
              <a:rPr lang="en-US" sz="2210" dirty="0" smtClean="0">
                <a:latin typeface="Book Antiqua" panose="02040602050305030304" pitchFamily="18" charset="0"/>
                <a:cs typeface="Arial" panose="020B0604020202020204" pitchFamily="34" charset="0"/>
                <a:sym typeface="Wingdings 2" panose="05020102010507070707" pitchFamily="18" charset="2"/>
              </a:rPr>
              <a:t>Virtue ethics place emphasizes </a:t>
            </a:r>
            <a:r>
              <a:rPr lang="en-US" sz="2210" b="1" dirty="0" smtClean="0">
                <a:latin typeface="Book Antiqua" panose="02040602050305030304" pitchFamily="18" charset="0"/>
                <a:cs typeface="Arial" panose="020B0604020202020204" pitchFamily="34" charset="0"/>
                <a:sym typeface="Wingdings 2" panose="05020102010507070707" pitchFamily="18" charset="2"/>
              </a:rPr>
              <a:t>being</a:t>
            </a:r>
            <a:r>
              <a:rPr lang="en-US" sz="2210" dirty="0" smtClean="0">
                <a:latin typeface="Book Antiqua" panose="02040602050305030304" pitchFamily="18" charset="0"/>
                <a:cs typeface="Arial" panose="020B0604020202020204" pitchFamily="34" charset="0"/>
                <a:sym typeface="Wingdings 2" panose="05020102010507070707" pitchFamily="18" charset="2"/>
              </a:rPr>
              <a:t> rather than </a:t>
            </a:r>
            <a:r>
              <a:rPr lang="en-US" sz="2210" b="1" dirty="0" smtClean="0">
                <a:latin typeface="Book Antiqua" panose="02040602050305030304" pitchFamily="18" charset="0"/>
                <a:cs typeface="Arial" panose="020B0604020202020204" pitchFamily="34" charset="0"/>
                <a:sym typeface="Wingdings 2" panose="05020102010507070707" pitchFamily="18" charset="2"/>
              </a:rPr>
              <a:t>doing</a:t>
            </a:r>
            <a:r>
              <a:rPr lang="en-US" sz="2210" dirty="0" smtClean="0">
                <a:latin typeface="Book Antiqua" panose="02040602050305030304" pitchFamily="18" charset="0"/>
                <a:cs typeface="Arial" panose="020B0604020202020204" pitchFamily="34" charset="0"/>
                <a:sym typeface="Wingdings 2" panose="05020102010507070707" pitchFamily="18" charset="2"/>
              </a:rPr>
              <a:t>. </a:t>
            </a:r>
            <a:r>
              <a:rPr lang="en-US" sz="2210" dirty="0">
                <a:latin typeface="Book Antiqua" panose="02040602050305030304" pitchFamily="18" charset="0"/>
                <a:cs typeface="Arial" panose="020B0604020202020204" pitchFamily="34" charset="0"/>
                <a:sym typeface="Wingdings 2" panose="05020102010507070707" pitchFamily="18" charset="2"/>
              </a:rPr>
              <a:t>I</a:t>
            </a:r>
            <a:r>
              <a:rPr lang="en-US" sz="2210" dirty="0" smtClean="0">
                <a:latin typeface="Book Antiqua" panose="02040602050305030304" pitchFamily="18" charset="0"/>
                <a:cs typeface="Arial" panose="020B0604020202020204" pitchFamily="34" charset="0"/>
                <a:sym typeface="Wingdings 2" panose="05020102010507070707" pitchFamily="18" charset="2"/>
              </a:rPr>
              <a:t>n virtue ethics, morality stems from the identity and/or character of the individual, rather than being a reflection of the actions (or consequences) of the individual. </a:t>
            </a:r>
          </a:p>
          <a:p>
            <a:pPr>
              <a:lnSpc>
                <a:spcPts val="2600"/>
              </a:lnSpc>
              <a:tabLst>
                <a:tab pos="342900" algn="l"/>
              </a:tabLst>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marL="342900" indent="-342900">
              <a:lnSpc>
                <a:spcPts val="2600"/>
              </a:lnSpc>
              <a:buFont typeface="Arial" panose="020B0604020202020204" pitchFamily="34" charset="0"/>
              <a:buChar char="•"/>
              <a:tabLst>
                <a:tab pos="342900" algn="l"/>
              </a:tabLst>
            </a:pPr>
            <a:r>
              <a:rPr lang="en-US" sz="2210" dirty="0" smtClean="0">
                <a:latin typeface="Book Antiqua" panose="02040602050305030304" pitchFamily="18" charset="0"/>
                <a:cs typeface="Arial" panose="020B0604020202020204" pitchFamily="34" charset="0"/>
                <a:sym typeface="Wingdings 2" panose="05020102010507070707" pitchFamily="18" charset="2"/>
              </a:rPr>
              <a:t>A virtue ethics philosopher will identify virtues</a:t>
            </a:r>
            <a:r>
              <a:rPr lang="en-US" sz="2210" b="1" dirty="0" smtClean="0">
                <a:latin typeface="Book Antiqua" panose="02040602050305030304" pitchFamily="18" charset="0"/>
                <a:cs typeface="Arial" panose="020B0604020202020204" pitchFamily="34" charset="0"/>
                <a:sym typeface="Wingdings 2" panose="05020102010507070707" pitchFamily="18" charset="2"/>
              </a:rPr>
              <a:t>, </a:t>
            </a:r>
            <a:r>
              <a:rPr lang="en-US" sz="2210" dirty="0" smtClean="0">
                <a:latin typeface="Book Antiqua" panose="02040602050305030304" pitchFamily="18" charset="0"/>
              </a:rPr>
              <a:t>desirable characteristics, that the moral or virtuous person embodies. Possessing these virtue in virtues, ethics, is what makes one moral, and one's actions are a mere reflection of one's inner morality.</a:t>
            </a:r>
          </a:p>
          <a:p>
            <a:pPr marL="342900" indent="-342900">
              <a:lnSpc>
                <a:spcPts val="2600"/>
              </a:lnSpc>
              <a:buFont typeface="Arial" panose="020B0604020202020204" pitchFamily="34" charset="0"/>
              <a:buChar char="•"/>
              <a:tabLst>
                <a:tab pos="342900" algn="l"/>
              </a:tabLst>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a:lnSpc>
                <a:spcPts val="2500"/>
              </a:lnSpc>
            </a:pPr>
            <a:endParaRPr lang="en-US" sz="2210" dirty="0" smtClean="0">
              <a:solidFill>
                <a:srgbClr val="FFFFFF"/>
              </a:solidFill>
              <a:latin typeface="Wingdings 2" panose="05020102010507070707" pitchFamily="18" charset="2"/>
            </a:endParaRPr>
          </a:p>
          <a:p>
            <a:pPr marL="342900" indent="-342900">
              <a:lnSpc>
                <a:spcPts val="2600"/>
              </a:lnSpc>
              <a:buFont typeface="Arial" panose="020B0604020202020204" pitchFamily="34" charset="0"/>
              <a:buChar char="•"/>
              <a:tabLst>
                <a:tab pos="342900" algn="l"/>
              </a:tabLst>
            </a:pPr>
            <a:endParaRPr lang="en-US" sz="2210" dirty="0" smtClean="0">
              <a:latin typeface="Book Antiqua" panose="02040602050305030304" pitchFamily="18" charset="0"/>
            </a:endParaRPr>
          </a:p>
          <a:p>
            <a:pPr>
              <a:lnSpc>
                <a:spcPts val="2500"/>
              </a:lnSpc>
            </a:pPr>
            <a:endParaRPr lang="en-US" sz="2210" dirty="0" smtClean="0">
              <a:latin typeface="Book Antiqua" panose="02040602050305030304" pitchFamily="18" charset="0"/>
            </a:endParaRPr>
          </a:p>
          <a:p>
            <a:pPr>
              <a:lnSpc>
                <a:spcPts val="2500"/>
              </a:lnSpc>
            </a:pPr>
            <a:endParaRPr lang="en-US" sz="2400" dirty="0" smtClean="0"/>
          </a:p>
          <a:p>
            <a:pPr>
              <a:lnSpc>
                <a:spcPts val="2500"/>
              </a:lnSpc>
            </a:pPr>
            <a:endParaRPr lang="en-US" sz="2210" dirty="0" smtClean="0">
              <a:latin typeface="Book Antiqua" panose="02040602050305030304" pitchFamily="18" charset="0"/>
            </a:endParaRPr>
          </a:p>
          <a:p>
            <a:pPr>
              <a:lnSpc>
                <a:spcPts val="2500"/>
              </a:lnSpc>
            </a:pPr>
            <a:endParaRPr lang="en-US" sz="2400" dirty="0" smtClean="0"/>
          </a:p>
          <a:p>
            <a:pPr>
              <a:lnSpc>
                <a:spcPts val="2600"/>
              </a:lnSpc>
              <a:tabLst>
                <a:tab pos="342900" algn="l"/>
              </a:tabLst>
            </a:pPr>
            <a:endParaRPr lang="en-US" sz="2210" b="1" dirty="0" smtClean="0">
              <a:latin typeface="Book Antiqua" panose="02040602050305030304" pitchFamily="18" charset="0"/>
              <a:cs typeface="Arial" panose="020B0604020202020204" pitchFamily="34" charset="0"/>
              <a:sym typeface="Wingdings 2" panose="05020102010507070707" pitchFamily="18" charset="2"/>
            </a:endParaRPr>
          </a:p>
          <a:p>
            <a:pPr>
              <a:lnSpc>
                <a:spcPts val="2600"/>
              </a:lnSpc>
              <a:tabLst>
                <a:tab pos="342900" algn="l"/>
              </a:tabLst>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marL="0" marR="0" lvl="0" defTabSz="914400" eaLnBrk="1" fontAlgn="auto" latinLnBrk="0" hangingPunct="1">
              <a:lnSpc>
                <a:spcPts val="2600"/>
              </a:lnSpc>
              <a:spcBef>
                <a:spcPts val="0"/>
              </a:spcBef>
              <a:spcAft>
                <a:spcPts val="0"/>
              </a:spcAft>
              <a:buClrTx/>
              <a:buSzTx/>
              <a:buNone/>
              <a:tabLst>
                <a:tab pos="342900" algn="l"/>
              </a:tabLst>
              <a:defRPr/>
            </a:pPr>
            <a:endParaRPr lang="en-US" sz="2210" dirty="0" smtClean="0">
              <a:latin typeface="Book Antiqua" panose="02040602050305030304" pitchFamily="18" charset="0"/>
              <a:cs typeface="Arial" panose="020B0604020202020204" pitchFamily="34" charset="0"/>
              <a:sym typeface="Wingdings 2" panose="05020102010507070707" pitchFamily="18" charset="2"/>
            </a:endParaRPr>
          </a:p>
          <a:p>
            <a:pPr marL="0" marR="0" lvl="0" defTabSz="914400" eaLnBrk="1" fontAlgn="auto" latinLnBrk="0" hangingPunct="1">
              <a:lnSpc>
                <a:spcPts val="2600"/>
              </a:lnSpc>
              <a:spcBef>
                <a:spcPts val="0"/>
              </a:spcBef>
              <a:spcAft>
                <a:spcPts val="0"/>
              </a:spcAft>
              <a:buClrTx/>
              <a:buSzTx/>
              <a:buNone/>
              <a:tabLst>
                <a:tab pos="342900" algn="l"/>
              </a:tabLst>
              <a:defRPr/>
            </a:pPr>
            <a:endParaRPr lang="en-US" sz="2210" dirty="0">
              <a:solidFill>
                <a:srgbClr val="FFFFFF"/>
              </a:solidFill>
              <a:latin typeface="Book Antiqua" panose="02040602050305030304" pitchFamily="18" charset="0"/>
            </a:endParaRPr>
          </a:p>
        </p:txBody>
      </p:sp>
    </p:spTree>
    <p:extLst>
      <p:ext uri="{BB962C8B-B14F-4D97-AF65-F5344CB8AC3E}">
        <p14:creationId xmlns:p14="http://schemas.microsoft.com/office/powerpoint/2010/main" val="3599684121"/>
      </p:ext>
    </p:extLst>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1856</TotalTime>
  <Words>1084</Words>
  <Application>Microsoft Office PowerPoint</Application>
  <PresentationFormat>On-screen Show (4:3)</PresentationFormat>
  <Paragraphs>140</Paragraphs>
  <Slides>27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Arial Unicode MS</vt:lpstr>
      <vt:lpstr>ＭＳ Ｐゴシック</vt:lpstr>
      <vt:lpstr>Aharoni</vt:lpstr>
      <vt:lpstr>Andalus</vt:lpstr>
      <vt:lpstr>Arial</vt:lpstr>
      <vt:lpstr>Arial Bold</vt:lpstr>
      <vt:lpstr>Book Antiqua</vt:lpstr>
      <vt:lpstr>Brush Script MT</vt:lpstr>
      <vt:lpstr>Calibri</vt:lpstr>
      <vt:lpstr>Calibri Light</vt:lpstr>
      <vt:lpstr>Verdana</vt:lpstr>
      <vt:lpstr>Wingdings</vt:lpstr>
      <vt:lpstr>Wingdings 2</vt:lpstr>
      <vt:lpstr>Retrospect</vt:lpstr>
      <vt:lpstr>PowerPoint Presentation</vt:lpstr>
      <vt:lpstr>PowerPoint Presentation</vt:lpstr>
      <vt:lpstr>PowerPoint Presentation</vt:lpstr>
      <vt:lpstr>PowerPoint Presentation</vt:lpstr>
      <vt:lpstr>Normative vs. descriptive Ethics</vt:lpstr>
      <vt:lpstr>Three types of normative ethics</vt:lpstr>
      <vt:lpstr>PowerPoint Presentation</vt:lpstr>
      <vt:lpstr>PowerPoint Presentation</vt:lpstr>
      <vt:lpstr>PowerPoint Presentation</vt:lpstr>
      <vt:lpstr>PowerPoint Presentation</vt:lpstr>
      <vt:lpstr>PowerPoint Presentation</vt:lpstr>
      <vt:lpstr>PowerPoint Presentation</vt:lpstr>
      <vt:lpstr>UTILITARIANISM</vt:lpstr>
      <vt:lpstr>PowerPoint Presentation</vt:lpstr>
      <vt:lpstr>COMPONENTS/QUALITIES</vt:lpstr>
      <vt:lpstr>“Whistleblowing”</vt:lpstr>
      <vt:lpstr>“Whistleblowing”</vt:lpstr>
      <vt:lpstr> DIMENSIONS OF ETHICS ( 3 “R’s” of Ethics)</vt:lpstr>
      <vt:lpstr>CODES OF ETHICS</vt:lpstr>
      <vt:lpstr>CODES OF ETHICS</vt:lpstr>
      <vt:lpstr>POSITIVE ROLES OF CODES OF ETHICS</vt:lpstr>
      <vt:lpstr>PROTECTING THE STATUS QUO</vt:lpstr>
      <vt:lpstr>LIMITATIONS OF CODES OF ETHICS</vt:lpstr>
      <vt:lpstr>COMPUTER ETHICS</vt:lpstr>
      <vt:lpstr>COMPUTER ETHICS</vt:lpstr>
      <vt:lpstr>COMPUTER ETHICS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SETHU</dc:creator>
  <cp:lastModifiedBy>su</cp:lastModifiedBy>
  <cp:revision>169</cp:revision>
  <dcterms:created xsi:type="dcterms:W3CDTF">2006-08-16T00:00:00Z</dcterms:created>
  <dcterms:modified xsi:type="dcterms:W3CDTF">2017-02-06T05:26:12Z</dcterms:modified>
</cp:coreProperties>
</file>