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msword" Extension="doc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msword" PartName="/ppt/embeddings/Microsoft_Office_Word_97_-_2003_Document3.doc"/>
  <Override ContentType="application/msword" PartName="/ppt/embeddings/Microsoft_Office_Word_97_-_2003_Document2.doc"/>
  <Override ContentType="application/msword" PartName="/ppt/embeddings/Microsoft_Office_Word_97_-_2003_Document1.doc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1" r:id="rId5"/>
    <p:sldMasterId id="2147483653" r:id="rId6"/>
    <p:sldMasterId id="2147483655" r:id="rId7"/>
    <p:sldMasterId id="2147483657" r:id="rId8"/>
    <p:sldMasterId id="2147483658" r:id="rId9"/>
    <p:sldMasterId id="2147483660" r:id="rId10"/>
    <p:sldMasterId id="2147483662" r:id="rId11"/>
    <p:sldMasterId id="2147483664" r:id="rId12"/>
    <p:sldMasterId id="2147483666" r:id="rId13"/>
    <p:sldMasterId id="2147483668" r:id="rId14"/>
    <p:sldMasterId id="2147483670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</p:sldIdLst>
  <p:sldSz cy="6858000" cx="9144000"/>
  <p:notesSz cx="7315200" cy="9601200"/>
  <p:embeddedFontLst>
    <p:embeddedFont>
      <p:font typeface="Garamond"/>
      <p:regular r:id="rId56"/>
      <p:bold r:id="rId57"/>
      <p:italic r:id="rId58"/>
      <p:boldItalic r:id="rId59"/>
    </p:embeddedFont>
    <p:embeddedFont>
      <p:font typeface="Tahoma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736">
          <p15:clr>
            <a:srgbClr val="000000"/>
          </p15:clr>
        </p15:guide>
      </p15:sldGuideLst>
    </p:ext>
    <p:ext uri="{2D200454-40CA-4A62-9FC3-DE9A4176ACB9}">
      <p15:notesGuideLst>
        <p15:guide id="1" orient="horz" pos="3025">
          <p15:clr>
            <a:srgbClr val="000000"/>
          </p15:clr>
        </p15:guide>
        <p15:guide id="2" pos="2305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62" roundtripDataSignature="AMtx7mgUKE0te8e17S4XUfCDNI57pJpd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73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5" orient="horz"/>
        <p:guide pos="230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4.xml"/><Relationship Id="rId42" Type="http://schemas.openxmlformats.org/officeDocument/2006/relationships/slide" Target="slides/slide26.xml"/><Relationship Id="rId41" Type="http://schemas.openxmlformats.org/officeDocument/2006/relationships/slide" Target="slides/slide25.xml"/><Relationship Id="rId44" Type="http://schemas.openxmlformats.org/officeDocument/2006/relationships/slide" Target="slides/slide28.xml"/><Relationship Id="rId43" Type="http://schemas.openxmlformats.org/officeDocument/2006/relationships/slide" Target="slides/slide27.xml"/><Relationship Id="rId46" Type="http://schemas.openxmlformats.org/officeDocument/2006/relationships/slide" Target="slides/slide30.xml"/><Relationship Id="rId45" Type="http://schemas.openxmlformats.org/officeDocument/2006/relationships/slide" Target="slides/slide29.xml"/><Relationship Id="rId1" Type="http://schemas.openxmlformats.org/officeDocument/2006/relationships/theme" Target="theme/theme8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2.xml"/><Relationship Id="rId47" Type="http://schemas.openxmlformats.org/officeDocument/2006/relationships/slide" Target="slides/slide31.xml"/><Relationship Id="rId49" Type="http://schemas.openxmlformats.org/officeDocument/2006/relationships/slide" Target="slides/slide33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33" Type="http://schemas.openxmlformats.org/officeDocument/2006/relationships/slide" Target="slides/slide17.xml"/><Relationship Id="rId32" Type="http://schemas.openxmlformats.org/officeDocument/2006/relationships/slide" Target="slides/slide16.xml"/><Relationship Id="rId35" Type="http://schemas.openxmlformats.org/officeDocument/2006/relationships/slide" Target="slides/slide19.xml"/><Relationship Id="rId34" Type="http://schemas.openxmlformats.org/officeDocument/2006/relationships/slide" Target="slides/slide18.xml"/><Relationship Id="rId37" Type="http://schemas.openxmlformats.org/officeDocument/2006/relationships/slide" Target="slides/slide21.xml"/><Relationship Id="rId36" Type="http://schemas.openxmlformats.org/officeDocument/2006/relationships/slide" Target="slides/slide20.xml"/><Relationship Id="rId39" Type="http://schemas.openxmlformats.org/officeDocument/2006/relationships/slide" Target="slides/slide23.xml"/><Relationship Id="rId38" Type="http://schemas.openxmlformats.org/officeDocument/2006/relationships/slide" Target="slides/slide22.xml"/><Relationship Id="rId62" Type="http://customschemas.google.com/relationships/presentationmetadata" Target="metadata"/><Relationship Id="rId61" Type="http://schemas.openxmlformats.org/officeDocument/2006/relationships/font" Target="fonts/Tahoma-bold.fntdata"/><Relationship Id="rId20" Type="http://schemas.openxmlformats.org/officeDocument/2006/relationships/slide" Target="slides/slide4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60" Type="http://schemas.openxmlformats.org/officeDocument/2006/relationships/font" Target="fonts/Tahoma-regular.fntdata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29" Type="http://schemas.openxmlformats.org/officeDocument/2006/relationships/slide" Target="slides/slide13.xml"/><Relationship Id="rId51" Type="http://schemas.openxmlformats.org/officeDocument/2006/relationships/slide" Target="slides/slide35.xml"/><Relationship Id="rId50" Type="http://schemas.openxmlformats.org/officeDocument/2006/relationships/slide" Target="slides/slide34.xml"/><Relationship Id="rId53" Type="http://schemas.openxmlformats.org/officeDocument/2006/relationships/slide" Target="slides/slide37.xml"/><Relationship Id="rId52" Type="http://schemas.openxmlformats.org/officeDocument/2006/relationships/slide" Target="slides/slide36.xml"/><Relationship Id="rId11" Type="http://schemas.openxmlformats.org/officeDocument/2006/relationships/slideMaster" Target="slideMasters/slideMaster8.xml"/><Relationship Id="rId55" Type="http://schemas.openxmlformats.org/officeDocument/2006/relationships/slide" Target="slides/slide39.xml"/><Relationship Id="rId10" Type="http://schemas.openxmlformats.org/officeDocument/2006/relationships/slideMaster" Target="slideMasters/slideMaster7.xml"/><Relationship Id="rId54" Type="http://schemas.openxmlformats.org/officeDocument/2006/relationships/slide" Target="slides/slide38.xml"/><Relationship Id="rId13" Type="http://schemas.openxmlformats.org/officeDocument/2006/relationships/slideMaster" Target="slideMasters/slideMaster10.xml"/><Relationship Id="rId57" Type="http://schemas.openxmlformats.org/officeDocument/2006/relationships/font" Target="fonts/Garamond-bold.fntdata"/><Relationship Id="rId12" Type="http://schemas.openxmlformats.org/officeDocument/2006/relationships/slideMaster" Target="slideMasters/slideMaster9.xml"/><Relationship Id="rId56" Type="http://schemas.openxmlformats.org/officeDocument/2006/relationships/font" Target="fonts/Garamond-regular.fntdata"/><Relationship Id="rId15" Type="http://schemas.openxmlformats.org/officeDocument/2006/relationships/slideMaster" Target="slideMasters/slideMaster12.xml"/><Relationship Id="rId59" Type="http://schemas.openxmlformats.org/officeDocument/2006/relationships/font" Target="fonts/Garamond-boldItalic.fntdata"/><Relationship Id="rId14" Type="http://schemas.openxmlformats.org/officeDocument/2006/relationships/slideMaster" Target="slideMasters/slideMaster11.xml"/><Relationship Id="rId58" Type="http://schemas.openxmlformats.org/officeDocument/2006/relationships/font" Target="fonts/Garamond-italic.fntdata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6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33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3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50200" lIns="100425" spcFirstLastPara="1" rIns="100425" wrap="square" tIns="50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/>
          <p:nvPr>
            <p:ph idx="2" type="sldImg"/>
          </p:nvPr>
        </p:nvSpPr>
        <p:spPr>
          <a:xfrm>
            <a:off x="1262062" y="723900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974725" y="4560887"/>
            <a:ext cx="5365750" cy="43164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7500" lIns="95000" spcFirstLastPara="1" rIns="95000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/>
          <p:nvPr>
            <p:ph idx="2" type="sldImg"/>
          </p:nvPr>
        </p:nvSpPr>
        <p:spPr>
          <a:xfrm>
            <a:off x="1260475" y="722312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5" name="Google Shape;295;p15:notes"/>
          <p:cNvSpPr txBox="1"/>
          <p:nvPr>
            <p:ph idx="1" type="body"/>
          </p:nvPr>
        </p:nvSpPr>
        <p:spPr>
          <a:xfrm>
            <a:off x="974725" y="4559300"/>
            <a:ext cx="5365750" cy="43195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6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8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/>
          <p:nvPr>
            <p:ph idx="2" type="sldImg"/>
          </p:nvPr>
        </p:nvSpPr>
        <p:spPr>
          <a:xfrm>
            <a:off x="1260475" y="722312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20:notes"/>
          <p:cNvSpPr txBox="1"/>
          <p:nvPr>
            <p:ph idx="1" type="body"/>
          </p:nvPr>
        </p:nvSpPr>
        <p:spPr>
          <a:xfrm>
            <a:off x="974725" y="4559300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:notes"/>
          <p:cNvSpPr/>
          <p:nvPr>
            <p:ph idx="2" type="sldImg"/>
          </p:nvPr>
        </p:nvSpPr>
        <p:spPr>
          <a:xfrm>
            <a:off x="1262062" y="722312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p21:notes"/>
          <p:cNvSpPr txBox="1"/>
          <p:nvPr>
            <p:ph idx="1" type="body"/>
          </p:nvPr>
        </p:nvSpPr>
        <p:spPr>
          <a:xfrm>
            <a:off x="974725" y="4559300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3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:notes"/>
          <p:cNvSpPr/>
          <p:nvPr>
            <p:ph idx="2" type="sldImg"/>
          </p:nvPr>
        </p:nvSpPr>
        <p:spPr>
          <a:xfrm>
            <a:off x="1262062" y="722312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p24:notes"/>
          <p:cNvSpPr txBox="1"/>
          <p:nvPr>
            <p:ph idx="1" type="body"/>
          </p:nvPr>
        </p:nvSpPr>
        <p:spPr>
          <a:xfrm>
            <a:off x="974725" y="4559300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5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6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7:notes"/>
          <p:cNvSpPr/>
          <p:nvPr>
            <p:ph idx="2" type="sldImg"/>
          </p:nvPr>
        </p:nvSpPr>
        <p:spPr>
          <a:xfrm>
            <a:off x="1260475" y="722312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27:notes"/>
          <p:cNvSpPr txBox="1"/>
          <p:nvPr>
            <p:ph idx="1" type="body"/>
          </p:nvPr>
        </p:nvSpPr>
        <p:spPr>
          <a:xfrm>
            <a:off x="974725" y="4559300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:notes"/>
          <p:cNvSpPr/>
          <p:nvPr>
            <p:ph idx="2" type="sldImg"/>
          </p:nvPr>
        </p:nvSpPr>
        <p:spPr>
          <a:xfrm>
            <a:off x="1262062" y="722312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p28:notes"/>
          <p:cNvSpPr txBox="1"/>
          <p:nvPr>
            <p:ph idx="1" type="body"/>
          </p:nvPr>
        </p:nvSpPr>
        <p:spPr>
          <a:xfrm>
            <a:off x="974725" y="4559300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9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9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/>
          <p:nvPr>
            <p:ph idx="2" type="sldImg"/>
          </p:nvPr>
        </p:nvSpPr>
        <p:spPr>
          <a:xfrm>
            <a:off x="1260475" y="722312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974725" y="4559300"/>
            <a:ext cx="5365750" cy="43195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0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1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1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2:notes"/>
          <p:cNvSpPr/>
          <p:nvPr>
            <p:ph idx="2" type="sldImg"/>
          </p:nvPr>
        </p:nvSpPr>
        <p:spPr>
          <a:xfrm>
            <a:off x="1262062" y="722312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3" name="Google Shape;573;p32:notes"/>
          <p:cNvSpPr txBox="1"/>
          <p:nvPr>
            <p:ph idx="1" type="body"/>
          </p:nvPr>
        </p:nvSpPr>
        <p:spPr>
          <a:xfrm>
            <a:off x="974725" y="4559300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3:notes"/>
          <p:cNvSpPr/>
          <p:nvPr>
            <p:ph idx="2" type="sldImg"/>
          </p:nvPr>
        </p:nvSpPr>
        <p:spPr>
          <a:xfrm>
            <a:off x="1262062" y="722312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1" name="Google Shape;581;p33:notes"/>
          <p:cNvSpPr txBox="1"/>
          <p:nvPr>
            <p:ph idx="1" type="body"/>
          </p:nvPr>
        </p:nvSpPr>
        <p:spPr>
          <a:xfrm>
            <a:off x="974725" y="4559300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4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4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5:notes"/>
          <p:cNvSpPr/>
          <p:nvPr>
            <p:ph idx="2" type="sldImg"/>
          </p:nvPr>
        </p:nvSpPr>
        <p:spPr>
          <a:xfrm>
            <a:off x="1262062" y="722312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35:notes"/>
          <p:cNvSpPr txBox="1"/>
          <p:nvPr>
            <p:ph idx="1" type="body"/>
          </p:nvPr>
        </p:nvSpPr>
        <p:spPr>
          <a:xfrm>
            <a:off x="974725" y="4559300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6:notes"/>
          <p:cNvSpPr/>
          <p:nvPr>
            <p:ph idx="2" type="sldImg"/>
          </p:nvPr>
        </p:nvSpPr>
        <p:spPr>
          <a:xfrm>
            <a:off x="1260475" y="722312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2" name="Google Shape;612;p36:notes"/>
          <p:cNvSpPr txBox="1"/>
          <p:nvPr>
            <p:ph idx="1" type="body"/>
          </p:nvPr>
        </p:nvSpPr>
        <p:spPr>
          <a:xfrm>
            <a:off x="974725" y="4559300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7:notes"/>
          <p:cNvSpPr/>
          <p:nvPr>
            <p:ph idx="2" type="sldImg"/>
          </p:nvPr>
        </p:nvSpPr>
        <p:spPr>
          <a:xfrm>
            <a:off x="1260475" y="722312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22" name="Google Shape;622;p37:notes"/>
          <p:cNvSpPr txBox="1"/>
          <p:nvPr>
            <p:ph idx="1" type="body"/>
          </p:nvPr>
        </p:nvSpPr>
        <p:spPr>
          <a:xfrm>
            <a:off x="974725" y="4559300"/>
            <a:ext cx="5365750" cy="43195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8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8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15876d3610_0_0:notes"/>
          <p:cNvSpPr txBox="1"/>
          <p:nvPr>
            <p:ph idx="1" type="body"/>
          </p:nvPr>
        </p:nvSpPr>
        <p:spPr>
          <a:xfrm>
            <a:off x="973137" y="4560887"/>
            <a:ext cx="5367300" cy="43164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115876d3610_0_0:notes"/>
          <p:cNvSpPr/>
          <p:nvPr>
            <p:ph idx="2" type="sldImg"/>
          </p:nvPr>
        </p:nvSpPr>
        <p:spPr>
          <a:xfrm>
            <a:off x="1270000" y="728662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/>
          <p:nvPr>
            <p:ph idx="2" type="sldImg"/>
          </p:nvPr>
        </p:nvSpPr>
        <p:spPr>
          <a:xfrm>
            <a:off x="1260475" y="722312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974725" y="4559300"/>
            <a:ext cx="5365750" cy="43195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7500" lIns="95025" spcFirstLastPara="1" rIns="9502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973137" y="4560887"/>
            <a:ext cx="5367337" cy="4316412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1270000" y="728662"/>
            <a:ext cx="4779962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57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5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9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5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1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61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6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6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6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OBJECT 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_m4720fhkob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_m4720fhkob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0_m4720fhkob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_m4720fhkob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_m4720fhkob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4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1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9" name="Google Shape;89;p51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0" name="Google Shape;90;p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5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3" name="Google Shape;103;p53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5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5" name="Google Shape;105;p5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5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5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7" name="Google Shape;117;p55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5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8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4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7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10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5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3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5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5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5" name="Google Shape;125;p5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6" name="Google Shape;126;p5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5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5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8" name="Google Shape;138;p5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9" name="Google Shape;139;p5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6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6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0" name="Google Shape;150;p6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1" name="Google Shape;151;p6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7" name="Google Shape;27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8" name="Google Shape;28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9" name="Google Shape;39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4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0" name="Google Shape;50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1" name="Google Shape;51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4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4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0" name="Google Shape;60;p4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1" name="Google Shape;61;p4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47"/>
          <p:cNvGrpSpPr/>
          <p:nvPr/>
        </p:nvGrpSpPr>
        <p:grpSpPr>
          <a:xfrm>
            <a:off x="304800" y="838200"/>
            <a:ext cx="8319082" cy="114300"/>
            <a:chOff x="264" y="788"/>
            <a:chExt cx="5100" cy="93"/>
          </a:xfrm>
        </p:grpSpPr>
        <p:sp>
          <p:nvSpPr>
            <p:cNvPr id="63" name="Google Shape;63;p47"/>
            <p:cNvSpPr txBox="1"/>
            <p:nvPr/>
          </p:nvSpPr>
          <p:spPr>
            <a:xfrm>
              <a:off x="264" y="788"/>
              <a:ext cx="5100" cy="0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64" name="Google Shape;64;p47"/>
            <p:cNvSpPr txBox="1"/>
            <p:nvPr/>
          </p:nvSpPr>
          <p:spPr>
            <a:xfrm>
              <a:off x="264" y="881"/>
              <a:ext cx="5100" cy="0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48"/>
          <p:cNvGrpSpPr/>
          <p:nvPr/>
        </p:nvGrpSpPr>
        <p:grpSpPr>
          <a:xfrm>
            <a:off x="304800" y="838200"/>
            <a:ext cx="8319082" cy="114300"/>
            <a:chOff x="264" y="788"/>
            <a:chExt cx="5100" cy="93"/>
          </a:xfrm>
        </p:grpSpPr>
        <p:sp>
          <p:nvSpPr>
            <p:cNvPr id="67" name="Google Shape;67;p48"/>
            <p:cNvSpPr txBox="1"/>
            <p:nvPr/>
          </p:nvSpPr>
          <p:spPr>
            <a:xfrm>
              <a:off x="264" y="788"/>
              <a:ext cx="5100" cy="0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68" name="Google Shape;68;p48"/>
            <p:cNvSpPr txBox="1"/>
            <p:nvPr/>
          </p:nvSpPr>
          <p:spPr>
            <a:xfrm>
              <a:off x="264" y="881"/>
              <a:ext cx="5100" cy="0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69" name="Google Shape;69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4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4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2" name="Google Shape;72;p4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3" name="Google Shape;73;p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5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5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4" name="Google Shape;84;p5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5" name="Google Shape;85;p5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5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5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7" name="Google Shape;97;p5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8" name="Google Shape;98;p5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5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5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2" name="Google Shape;112;p5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3" name="Google Shape;113;p5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  <a:defRPr b="0" i="0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10" Type="http://schemas.openxmlformats.org/officeDocument/2006/relationships/image" Target="../media/image5.png"/><Relationship Id="rId9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0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1.doc"/><Relationship Id="rId9" Type="http://schemas.openxmlformats.org/officeDocument/2006/relationships/image" Target="../media/image33.png"/><Relationship Id="rId5" Type="http://schemas.openxmlformats.org/officeDocument/2006/relationships/oleObject" Target="../embeddings/Microsoft_Office_Word_97_-_2003_Document1.doc"/><Relationship Id="rId6" Type="http://schemas.openxmlformats.org/officeDocument/2006/relationships/image" Target="../media/image11.png"/><Relationship Id="rId7" Type="http://schemas.openxmlformats.org/officeDocument/2006/relationships/oleObject" Target="../embeddings/Microsoft_Office_Word_97_-_2003_Document2.doc"/><Relationship Id="rId8" Type="http://schemas.openxmlformats.org/officeDocument/2006/relationships/oleObject" Target="../embeddings/Microsoft_Office_Word_97_-_2003_Document2.doc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11" Type="http://schemas.openxmlformats.org/officeDocument/2006/relationships/image" Target="../media/image17.png"/><Relationship Id="rId10" Type="http://schemas.openxmlformats.org/officeDocument/2006/relationships/image" Target="../media/image18.png"/><Relationship Id="rId9" Type="http://schemas.openxmlformats.org/officeDocument/2006/relationships/image" Target="../media/image29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Relationship Id="rId7" Type="http://schemas.openxmlformats.org/officeDocument/2006/relationships/image" Target="../media/image20.png"/><Relationship Id="rId8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37.png"/><Relationship Id="rId13" Type="http://schemas.openxmlformats.org/officeDocument/2006/relationships/image" Target="../media/image35.pn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3.doc"/><Relationship Id="rId5" Type="http://schemas.openxmlformats.org/officeDocument/2006/relationships/oleObject" Target="../embeddings/Microsoft_Office_Word_97_-_2003_Document3.doc"/><Relationship Id="rId6" Type="http://schemas.openxmlformats.org/officeDocument/2006/relationships/image" Target="../media/image36.png"/><Relationship Id="rId7" Type="http://schemas.openxmlformats.org/officeDocument/2006/relationships/image" Target="../media/image3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nycopendata.socrata.com/" TargetMode="External"/><Relationship Id="rId4" Type="http://schemas.openxmlformats.org/officeDocument/2006/relationships/hyperlink" Target="http://www.kdnuggets.com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63" name="Google Shape;163;p1"/>
          <p:cNvSpPr txBox="1"/>
          <p:nvPr/>
        </p:nvSpPr>
        <p:spPr>
          <a:xfrm>
            <a:off x="304800" y="1066800"/>
            <a:ext cx="81534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aramond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CSE450</a:t>
            </a:r>
            <a:b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1676400" y="3886200"/>
            <a:ext cx="57150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Data Mining</a:t>
            </a:r>
            <a:endParaRPr/>
          </a:p>
        </p:txBody>
      </p:sp>
      <p:pic>
        <p:nvPicPr>
          <p:cNvPr descr="Image result for daffodil international university logo" id="165" name="Google Shape;1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685800"/>
            <a:ext cx="3286125" cy="8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Mine Data?</a:t>
            </a:r>
            <a:endParaRPr/>
          </a:p>
        </p:txBody>
      </p:sp>
      <p:sp>
        <p:nvSpPr>
          <p:cNvPr id="241" name="Google Shape;241;p1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info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data is not evident</a:t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162" lvl="0" marL="284162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Analysts may take weeks to discover useful information</a:t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162" lvl="0" marL="284162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 of the data is never analyzed at all</a:t>
            </a:r>
            <a:endParaRPr/>
          </a:p>
          <a:p>
            <a:pPr indent="-284162" lvl="1" marL="68421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just too much data to analyze without “assistance”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243" name="Google Shape;243;p1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 Need</a:t>
            </a:r>
            <a:endParaRPr/>
          </a:p>
        </p:txBody>
      </p:sp>
      <p:sp>
        <p:nvSpPr>
          <p:cNvPr id="249" name="Google Shape;249;p11"/>
          <p:cNvSpPr txBox="1"/>
          <p:nvPr>
            <p:ph idx="1" type="body"/>
          </p:nvPr>
        </p:nvSpPr>
        <p:spPr>
          <a:xfrm>
            <a:off x="457200" y="1371600"/>
            <a:ext cx="6477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collected at enormous speeds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sensors on satellite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telescopes scanning the skies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microarrays generating gene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data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 simulations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techniques infeasible</a:t>
            </a:r>
            <a:endParaRPr/>
          </a:p>
        </p:txBody>
      </p:sp>
      <p:sp>
        <p:nvSpPr>
          <p:cNvPr id="250" name="Google Shape;250;p1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graphicFrame>
        <p:nvGraphicFramePr>
          <p:cNvPr id="251" name="Google Shape;251;p11"/>
          <p:cNvGraphicFramePr/>
          <p:nvPr/>
        </p:nvGraphicFramePr>
        <p:xfrm>
          <a:off x="7010400" y="1066800"/>
          <a:ext cx="1905000" cy="1481137"/>
        </p:xfrm>
        <a:graphic>
          <a:graphicData uri="http://schemas.openxmlformats.org/presentationml/2006/ole">
            <mc:AlternateContent>
              <mc:Choice Requires="v">
                <p:oleObj r:id="rId4" imgH="1481137" imgW="1905000" spid="_x0000_s1">
                  <p:embed/>
                </p:oleObj>
              </mc:Choice>
              <mc:Fallback>
                <p:oleObj r:id="rId5" imgH="1481137" imgW="1905000">
                  <p:embed/>
                  <p:pic>
                    <p:nvPicPr>
                      <p:cNvPr id="251" name="Google Shape;251;p1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010400" y="1066800"/>
                        <a:ext cx="1905000" cy="148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" name="Google Shape;252;p11"/>
          <p:cNvGraphicFramePr/>
          <p:nvPr/>
        </p:nvGraphicFramePr>
        <p:xfrm>
          <a:off x="6934200" y="2747962"/>
          <a:ext cx="2057400" cy="1100137"/>
        </p:xfrm>
        <a:graphic>
          <a:graphicData uri="http://schemas.openxmlformats.org/presentationml/2006/ole">
            <mc:AlternateContent>
              <mc:Choice Requires="v">
                <p:oleObj r:id="rId7" imgH="1100137" imgW="2057400" spid="_x0000_s2">
                  <p:embed/>
                </p:oleObj>
              </mc:Choice>
              <mc:Fallback>
                <p:oleObj r:id="rId8" imgH="1100137" imgW="2057400">
                  <p:embed/>
                  <p:pic>
                    <p:nvPicPr>
                      <p:cNvPr id="252" name="Google Shape;252;p11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934200" y="2747962"/>
                        <a:ext cx="205740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3" name="Google Shape;253;p11"/>
          <p:cNvGrpSpPr/>
          <p:nvPr/>
        </p:nvGrpSpPr>
        <p:grpSpPr>
          <a:xfrm>
            <a:off x="6781800" y="4495800"/>
            <a:ext cx="2208212" cy="1439862"/>
            <a:chOff x="4240" y="3165"/>
            <a:chExt cx="1487" cy="1099"/>
          </a:xfrm>
        </p:grpSpPr>
        <p:sp>
          <p:nvSpPr>
            <p:cNvPr id="254" name="Google Shape;254;p11"/>
            <p:cNvSpPr txBox="1"/>
            <p:nvPr/>
          </p:nvSpPr>
          <p:spPr>
            <a:xfrm>
              <a:off x="4240" y="3165"/>
              <a:ext cx="1487" cy="10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55" name="Google Shape;255;p11"/>
            <p:cNvSpPr txBox="1"/>
            <p:nvPr/>
          </p:nvSpPr>
          <p:spPr>
            <a:xfrm>
              <a:off x="4240" y="3165"/>
              <a:ext cx="1487" cy="1098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id="256" name="Google Shape;256;p1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240" y="3165"/>
              <a:ext cx="1487" cy="10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7" name="Google Shape;257;p11"/>
            <p:cNvCxnSpPr/>
            <p:nvPr/>
          </p:nvCxnSpPr>
          <p:spPr>
            <a:xfrm>
              <a:off x="4240" y="4263"/>
              <a:ext cx="1487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58" name="Google Shape;258;p11"/>
            <p:cNvSpPr/>
            <p:nvPr/>
          </p:nvSpPr>
          <p:spPr>
            <a:xfrm>
              <a:off x="4240" y="3165"/>
              <a:ext cx="1487" cy="1098"/>
            </a:xfrm>
            <a:custGeom>
              <a:rect b="b" l="l" r="r" t="t"/>
              <a:pathLst>
                <a:path extrusionOk="0" h="586" w="744">
                  <a:moveTo>
                    <a:pt x="0" y="0"/>
                  </a:moveTo>
                  <a:lnTo>
                    <a:pt x="744" y="0"/>
                  </a:lnTo>
                  <a:lnTo>
                    <a:pt x="744" y="5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4240" y="3165"/>
              <a:ext cx="1487" cy="1098"/>
            </a:xfrm>
            <a:custGeom>
              <a:rect b="b" l="l" r="r" t="t"/>
              <a:pathLst>
                <a:path extrusionOk="0" h="586" w="744">
                  <a:moveTo>
                    <a:pt x="0" y="0"/>
                  </a:moveTo>
                  <a:lnTo>
                    <a:pt x="0" y="586"/>
                  </a:lnTo>
                  <a:lnTo>
                    <a:pt x="744" y="5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4240" y="3165"/>
              <a:ext cx="1487" cy="1098"/>
            </a:xfrm>
            <a:custGeom>
              <a:rect b="b" l="l" r="r" t="t"/>
              <a:pathLst>
                <a:path extrusionOk="0" h="586" w="744">
                  <a:moveTo>
                    <a:pt x="0" y="0"/>
                  </a:moveTo>
                  <a:lnTo>
                    <a:pt x="0" y="586"/>
                  </a:lnTo>
                  <a:lnTo>
                    <a:pt x="744" y="5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4240" y="3165"/>
              <a:ext cx="1487" cy="1098"/>
            </a:xfrm>
            <a:custGeom>
              <a:rect b="b" l="l" r="r" t="t"/>
              <a:pathLst>
                <a:path extrusionOk="0" h="586" w="744">
                  <a:moveTo>
                    <a:pt x="0" y="0"/>
                  </a:moveTo>
                  <a:lnTo>
                    <a:pt x="744" y="0"/>
                  </a:lnTo>
                  <a:lnTo>
                    <a:pt x="744" y="58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262" name="Google Shape;262;p11"/>
            <p:cNvCxnSpPr/>
            <p:nvPr/>
          </p:nvCxnSpPr>
          <p:spPr>
            <a:xfrm>
              <a:off x="4240" y="3165"/>
              <a:ext cx="1" cy="109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63" name="Google Shape;263;p1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/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Big is the Data?</a:t>
            </a:r>
            <a:endParaRPr/>
          </a:p>
        </p:txBody>
      </p:sp>
      <p:sp>
        <p:nvSpPr>
          <p:cNvPr id="269" name="Google Shape;269;p12"/>
          <p:cNvSpPr txBox="1"/>
          <p:nvPr>
            <p:ph idx="1" type="body"/>
          </p:nvPr>
        </p:nvSpPr>
        <p:spPr>
          <a:xfrm>
            <a:off x="457200" y="11430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Large Data Sets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AT&amp;T’s 26TB call detail database (2003)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Ebay 6PB, IRS 150TB data warehouse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Yahoo has a 2PB DB to analyze behavior of ½ billion web visitors/month (24 billion events/day)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Wal-Mart has a 583 TB database (2006)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Indexed web contains about 20 Billion pages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Sites like Facebook, Flicker &amp; Twitter contain 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data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is estimated (in 2011) to have 900,000 servers to handle its data!</a:t>
            </a:r>
            <a:endParaRPr/>
          </a:p>
        </p:txBody>
      </p:sp>
      <p:sp>
        <p:nvSpPr>
          <p:cNvPr id="270" name="Google Shape;270;p1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271" name="Google Shape;271;p1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/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Data is Being Created?</a:t>
            </a:r>
            <a:endParaRPr/>
          </a:p>
        </p:txBody>
      </p:sp>
      <p:sp>
        <p:nvSpPr>
          <p:cNvPr id="277" name="Google Shape;277;p13"/>
          <p:cNvSpPr txBox="1"/>
          <p:nvPr>
            <p:ph idx="1" type="body"/>
          </p:nvPr>
        </p:nvSpPr>
        <p:spPr>
          <a:xfrm>
            <a:off x="228600" y="1219200"/>
            <a:ext cx="8686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Exabytes </a:t>
            </a: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created (2002, UC Berkeley)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Humans created/copied 161/281 Exabytes in 06/07 (IDC)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Exabyte = 10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stacks of books stretching from Earth to Sun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million times the books ever written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all data stored at once (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temporary data)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2012 2.8 ZB (2800EB) of data will be created/copied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 for 2020: 40 ZB, or  (57X number of grains of sand on Earth)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descr="http://www.informationarchitected.com/wp-content/uploads/2010/01/homer_simpson_doh_02.gif" id="279" name="Google Shape;2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5562600"/>
            <a:ext cx="140652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/>
          <p:nvPr/>
        </p:nvSpPr>
        <p:spPr>
          <a:xfrm>
            <a:off x="2667000" y="4800600"/>
            <a:ext cx="3124200" cy="1066800"/>
          </a:xfrm>
          <a:prstGeom prst="cloudCallout">
            <a:avLst>
              <a:gd fmla="val 6300" name="adj1"/>
              <a:gd fmla="val 243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3200400" y="4953000"/>
            <a:ext cx="2133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OK, we get the point already.! Head hurts.</a:t>
            </a:r>
            <a:endParaRPr/>
          </a:p>
        </p:txBody>
      </p:sp>
      <p:sp>
        <p:nvSpPr>
          <p:cNvPr id="282" name="Google Shape;282;p1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Data Mining? Why Now?</a:t>
            </a:r>
            <a:endParaRPr/>
          </a:p>
        </p:txBody>
      </p:sp>
      <p:sp>
        <p:nvSpPr>
          <p:cNvPr id="288" name="Google Shape;288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289" name="Google Shape;289;p14"/>
          <p:cNvSpPr txBox="1"/>
          <p:nvPr>
            <p:ph idx="1" type="body"/>
          </p:nvPr>
        </p:nvSpPr>
        <p:spPr>
          <a:xfrm>
            <a:off x="381000" y="1295400"/>
            <a:ext cx="3886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According to BabyCenter.com, today one in three children born in the United States already have an online presence (usually in the form of a sonogram) before they are born. That number grows to 92% by the time they are two. In 2012 the average digital birth of children occurs at approximately six months, with a third of all children’s photos and information posted online within weeks of their birth. What will it mean to live in a world where our every moment, from birth to death, is digitally chronicled and preserved in vast cloud based databases, forever?</a:t>
            </a:r>
            <a:endParaRPr/>
          </a:p>
        </p:txBody>
      </p:sp>
      <p:pic>
        <p:nvPicPr>
          <p:cNvPr id="290" name="Google Shape;2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457325"/>
            <a:ext cx="4429125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4"/>
          <p:cNvSpPr txBox="1"/>
          <p:nvPr/>
        </p:nvSpPr>
        <p:spPr>
          <a:xfrm>
            <a:off x="384175" y="5791200"/>
            <a:ext cx="861695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1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During the first day of a baby’s life, the amount of data generated by humanity is equivalent to 70 times the information contained in the library of congress.</a:t>
            </a:r>
            <a:endParaRPr/>
          </a:p>
        </p:txBody>
      </p:sp>
      <p:sp>
        <p:nvSpPr>
          <p:cNvPr id="292" name="Google Shape;292;p1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/>
          <p:nvPr>
            <p:ph type="title"/>
          </p:nvPr>
        </p:nvSpPr>
        <p:spPr>
          <a:xfrm>
            <a:off x="304800" y="2286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Origins of Data Mining   </a:t>
            </a:r>
            <a:endParaRPr/>
          </a:p>
        </p:txBody>
      </p:sp>
      <p:sp>
        <p:nvSpPr>
          <p:cNvPr id="298" name="Google Shape;298;p15"/>
          <p:cNvSpPr txBox="1"/>
          <p:nvPr>
            <p:ph idx="1" type="body"/>
          </p:nvPr>
        </p:nvSpPr>
        <p:spPr>
          <a:xfrm>
            <a:off x="152400" y="10668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Draws ideas from machine learning/AI, pattern recognition, statistics, and database systems*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techniques</a:t>
            </a:r>
            <a:b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be unsuitable due to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Enormity of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dimensionality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Heterogeneous &amp; distributed data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databases currently have limited impact;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data mining is rarely done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database but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rather on “flat files”</a:t>
            </a:r>
            <a:endParaRPr/>
          </a:p>
        </p:txBody>
      </p:sp>
      <p:sp>
        <p:nvSpPr>
          <p:cNvPr id="299" name="Google Shape;299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300" name="Google Shape;300;p15"/>
          <p:cNvSpPr/>
          <p:nvPr/>
        </p:nvSpPr>
        <p:spPr>
          <a:xfrm>
            <a:off x="5854700" y="3962400"/>
            <a:ext cx="2057400" cy="21081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01" name="Google Shape;301;p15"/>
          <p:cNvSpPr/>
          <p:nvPr/>
        </p:nvSpPr>
        <p:spPr>
          <a:xfrm>
            <a:off x="5321300" y="2362200"/>
            <a:ext cx="1905000" cy="2031900"/>
          </a:xfrm>
          <a:prstGeom prst="ellipse">
            <a:avLst/>
          </a:prstGeom>
          <a:solidFill>
            <a:srgbClr val="CC33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6845300" y="2082800"/>
            <a:ext cx="2209800" cy="2413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7010400" y="2743200"/>
            <a:ext cx="2133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Artificial Intelligence 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 Recognition</a:t>
            </a:r>
            <a:endParaRPr/>
          </a:p>
        </p:txBody>
      </p:sp>
      <p:sp>
        <p:nvSpPr>
          <p:cNvPr id="304" name="Google Shape;304;p15"/>
          <p:cNvSpPr txBox="1"/>
          <p:nvPr/>
        </p:nvSpPr>
        <p:spPr>
          <a:xfrm>
            <a:off x="5549900" y="2879725"/>
            <a:ext cx="1371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/>
          </a:p>
        </p:txBody>
      </p:sp>
      <p:sp>
        <p:nvSpPr>
          <p:cNvPr id="305" name="Google Shape;305;p15"/>
          <p:cNvSpPr/>
          <p:nvPr/>
        </p:nvSpPr>
        <p:spPr>
          <a:xfrm>
            <a:off x="6159500" y="3505200"/>
            <a:ext cx="1504800" cy="1542900"/>
          </a:xfrm>
          <a:prstGeom prst="ellipse">
            <a:avLst/>
          </a:prstGeom>
          <a:solidFill>
            <a:srgbClr val="66C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Mining</a:t>
            </a:r>
            <a:endParaRPr/>
          </a:p>
        </p:txBody>
      </p:sp>
      <p:sp>
        <p:nvSpPr>
          <p:cNvPr id="306" name="Google Shape;306;p15"/>
          <p:cNvSpPr txBox="1"/>
          <p:nvPr/>
        </p:nvSpPr>
        <p:spPr>
          <a:xfrm>
            <a:off x="6311900" y="5105400"/>
            <a:ext cx="1447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systems</a:t>
            </a:r>
            <a:endParaRPr/>
          </a:p>
        </p:txBody>
      </p:sp>
      <p:sp>
        <p:nvSpPr>
          <p:cNvPr id="307" name="Google Shape;307;p1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title"/>
          </p:nvPr>
        </p:nvSpPr>
        <p:spPr>
          <a:xfrm>
            <a:off x="152400" y="76200"/>
            <a:ext cx="87630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Statistics vs. Data Mining</a:t>
            </a:r>
            <a:endParaRPr/>
          </a:p>
        </p:txBody>
      </p:sp>
      <p:sp>
        <p:nvSpPr>
          <p:cNvPr id="313" name="Google Shape;313;p16"/>
          <p:cNvSpPr txBox="1"/>
          <p:nvPr>
            <p:ph idx="1" type="body"/>
          </p:nvPr>
        </p:nvSpPr>
        <p:spPr>
          <a:xfrm>
            <a:off x="457200" y="12954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b="0" i="0" lang="en-US" sz="3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 has shown that students with statistics backgrounds are often confused by data mining if the differences aren’t highlighted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b="0" i="0" lang="en-US" sz="3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compared to Data Mining</a:t>
            </a: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Statistics is more theory-based</a:t>
            </a:r>
            <a:endParaRPr/>
          </a:p>
          <a:p>
            <a:pPr indent="-228600" lvl="3" marL="16002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 methods are often based on heuristic algorithms</a:t>
            </a:r>
            <a:endParaRPr/>
          </a:p>
          <a:p>
            <a:pPr indent="-228600" lvl="3" marL="16002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Statistics is based firmly on mathematics (e.g., probability)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Statistics is more focused on testing hypotheses vs. finding interesting relationships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Statistics makes more assumptions about the data</a:t>
            </a:r>
            <a:endParaRPr/>
          </a:p>
        </p:txBody>
      </p:sp>
      <p:sp>
        <p:nvSpPr>
          <p:cNvPr id="314" name="Google Shape;314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315" name="Google Shape;315;p1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/>
          <p:nvPr>
            <p:ph type="title"/>
          </p:nvPr>
        </p:nvSpPr>
        <p:spPr>
          <a:xfrm>
            <a:off x="457200" y="76200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Process of Data Mining</a:t>
            </a:r>
            <a:endParaRPr/>
          </a:p>
        </p:txBody>
      </p:sp>
      <p:sp>
        <p:nvSpPr>
          <p:cNvPr id="321" name="Google Shape;321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id="322" name="Google Shape;322;p17"/>
          <p:cNvPicPr preferRelativeResize="0"/>
          <p:nvPr/>
        </p:nvPicPr>
        <p:blipFill rotWithShape="1">
          <a:blip r:embed="rId3">
            <a:alphaModFix/>
          </a:blip>
          <a:srcRect b="2115" l="5332" r="0" t="0"/>
          <a:stretch/>
        </p:blipFill>
        <p:spPr>
          <a:xfrm>
            <a:off x="1371600" y="2743200"/>
            <a:ext cx="68580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7"/>
          <p:cNvSpPr txBox="1"/>
          <p:nvPr/>
        </p:nvSpPr>
        <p:spPr>
          <a:xfrm>
            <a:off x="838200" y="990600"/>
            <a:ext cx="822960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 is a </a:t>
            </a:r>
            <a:r>
              <a:rPr b="0" i="1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sometimes referred to as a knowledge discovery process. In this process there is a data mining step that applies data mining algorithms to extract knowledge. About 80% of our class will focus on the data mining step but in the real world 80% of the time is spent on the other steps (e.g., prepping data)</a:t>
            </a:r>
            <a:endParaRPr/>
          </a:p>
        </p:txBody>
      </p:sp>
      <p:sp>
        <p:nvSpPr>
          <p:cNvPr id="324" name="Google Shape;324;p1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/>
          <p:nvPr>
            <p:ph type="title"/>
          </p:nvPr>
        </p:nvSpPr>
        <p:spPr>
          <a:xfrm>
            <a:off x="990600" y="32766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 TASKS</a:t>
            </a:r>
            <a:endParaRPr/>
          </a:p>
        </p:txBody>
      </p:sp>
      <p:sp>
        <p:nvSpPr>
          <p:cNvPr id="330" name="Google Shape;330;p18"/>
          <p:cNvSpPr txBox="1"/>
          <p:nvPr>
            <p:ph idx="1" type="body"/>
          </p:nvPr>
        </p:nvSpPr>
        <p:spPr>
          <a:xfrm>
            <a:off x="838200" y="1676400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None/>
            </a:pPr>
            <a:r>
              <a:rPr b="0" i="0" lang="en-US" sz="24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Second Part of Introduction:</a:t>
            </a:r>
            <a:endParaRPr/>
          </a:p>
        </p:txBody>
      </p:sp>
      <p:sp>
        <p:nvSpPr>
          <p:cNvPr id="331" name="Google Shape;331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332" name="Google Shape;332;p1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 txBox="1"/>
          <p:nvPr>
            <p:ph type="title"/>
          </p:nvPr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Top-Level Data Mining Tasks</a:t>
            </a:r>
            <a:endParaRPr/>
          </a:p>
        </p:txBody>
      </p:sp>
      <p:sp>
        <p:nvSpPr>
          <p:cNvPr id="338" name="Google Shape;338;p19"/>
          <p:cNvSpPr txBox="1"/>
          <p:nvPr>
            <p:ph idx="1" type="body"/>
          </p:nvPr>
        </p:nvSpPr>
        <p:spPr>
          <a:xfrm>
            <a:off x="503237" y="1733550"/>
            <a:ext cx="8091487" cy="364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highest level, data mining tasks can be divided into: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Tasks (supervised learning)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some variables to predict unknown or future values of other variables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Tasks (unsupervised learning)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human-interpretable patterns that describe the data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340" name="Google Shape;340;p1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sharetv.org/images/the_simpsons/cast/large/edna_krabappel.jpg" id="171" name="Google Shape;1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600" y="914400"/>
            <a:ext cx="162877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"/>
          <p:cNvSpPr txBox="1"/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Start By Seeing What You Know</a:t>
            </a:r>
            <a:endParaRPr/>
          </a:p>
        </p:txBody>
      </p:sp>
      <p:sp>
        <p:nvSpPr>
          <p:cNvPr id="173" name="Google Shape;173;p2"/>
          <p:cNvSpPr txBox="1"/>
          <p:nvPr>
            <p:ph idx="1" type="body"/>
          </p:nvPr>
        </p:nvSpPr>
        <p:spPr>
          <a:xfrm>
            <a:off x="495300" y="2300025"/>
            <a:ext cx="8229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 Qu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know what Data Mining is?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know of any examples of Data Mining?</a:t>
            </a:r>
            <a:endParaRPr/>
          </a:p>
        </p:txBody>
      </p:sp>
      <p:sp>
        <p:nvSpPr>
          <p:cNvPr id="174" name="Google Shape;174;p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descr="C:\Documents and Settings\Gary Weiss\Local Settings\Temporary Internet Files\Content.IE5\563XZACZ\MP900439390[1].jpg" id="175" name="Google Shape;17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4038600"/>
            <a:ext cx="3429000" cy="22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Data Mining Tasks</a:t>
            </a:r>
            <a:endParaRPr/>
          </a:p>
        </p:txBody>
      </p:sp>
      <p:sp>
        <p:nvSpPr>
          <p:cNvPr id="346" name="Google Shape;346;p20"/>
          <p:cNvSpPr txBox="1"/>
          <p:nvPr>
            <p:ph idx="1" type="body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the major data mining tasks studied in this course: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Tasks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Tasks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 Rule Discovery</a:t>
            </a:r>
            <a:endParaRPr/>
          </a:p>
        </p:txBody>
      </p:sp>
      <p:sp>
        <p:nvSpPr>
          <p:cNvPr id="347" name="Google Shape;347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348" name="Google Shape;348;p2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"/>
          <p:cNvSpPr txBox="1"/>
          <p:nvPr>
            <p:ph type="title"/>
          </p:nvPr>
        </p:nvSpPr>
        <p:spPr>
          <a:xfrm>
            <a:off x="457200" y="76200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Definition</a:t>
            </a:r>
            <a:endParaRPr/>
          </a:p>
        </p:txBody>
      </p:sp>
      <p:sp>
        <p:nvSpPr>
          <p:cNvPr id="354" name="Google Shape;354;p21"/>
          <p:cNvSpPr txBox="1"/>
          <p:nvPr>
            <p:ph idx="1" type="body"/>
          </p:nvPr>
        </p:nvSpPr>
        <p:spPr>
          <a:xfrm>
            <a:off x="728662" y="1371600"/>
            <a:ext cx="784066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collection of records (</a:t>
            </a:r>
            <a:r>
              <a:rPr b="1" i="1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training set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record contains a set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one of the attributes is 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is to be predicted.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</a:t>
            </a:r>
            <a:r>
              <a:rPr b="1" i="1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for class attribute as a function of the values of other attributes.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maps record to a class value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</a:t>
            </a: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previously unseen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records should be assigned a class as accurately as possible.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test set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determine accuracy of the model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think of classification tasks?</a:t>
            </a:r>
            <a:endParaRPr/>
          </a:p>
        </p:txBody>
      </p:sp>
      <p:sp>
        <p:nvSpPr>
          <p:cNvPr id="355" name="Google Shape;355;p2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356" name="Google Shape;356;p2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"/>
          <p:cNvSpPr txBox="1"/>
          <p:nvPr>
            <p:ph type="title"/>
          </p:nvPr>
        </p:nvSpPr>
        <p:spPr>
          <a:xfrm>
            <a:off x="457200" y="304800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Example</a:t>
            </a:r>
            <a:endParaRPr/>
          </a:p>
        </p:txBody>
      </p:sp>
      <p:graphicFrame>
        <p:nvGraphicFramePr>
          <p:cNvPr id="362" name="Google Shape;362;p22"/>
          <p:cNvGraphicFramePr/>
          <p:nvPr/>
        </p:nvGraphicFramePr>
        <p:xfrm>
          <a:off x="228600" y="2057400"/>
          <a:ext cx="3565525" cy="3687762"/>
        </p:xfrm>
        <a:graphic>
          <a:graphicData uri="http://schemas.openxmlformats.org/presentationml/2006/ole">
            <mc:AlternateContent>
              <mc:Choice Requires="v">
                <p:oleObj r:id="rId4" imgH="3687762" imgW="3565525" progId="Word.Document.8" spid="_x0000_s1">
                  <p:embed/>
                </p:oleObj>
              </mc:Choice>
              <mc:Fallback>
                <p:oleObj r:id="rId5" imgH="3687762" imgW="3565525" progId="Word.Document.8">
                  <p:embed/>
                  <p:pic>
                    <p:nvPicPr>
                      <p:cNvPr id="362" name="Google Shape;362;p2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8600" y="2057400"/>
                        <a:ext cx="3565525" cy="368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" name="Google Shape;363;p22"/>
          <p:cNvSpPr txBox="1"/>
          <p:nvPr/>
        </p:nvSpPr>
        <p:spPr>
          <a:xfrm rot="-2460000">
            <a:off x="838200" y="1433512"/>
            <a:ext cx="1257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endParaRPr/>
          </a:p>
        </p:txBody>
      </p:sp>
      <p:sp>
        <p:nvSpPr>
          <p:cNvPr id="364" name="Google Shape;364;p22"/>
          <p:cNvSpPr txBox="1"/>
          <p:nvPr/>
        </p:nvSpPr>
        <p:spPr>
          <a:xfrm rot="-2460000">
            <a:off x="1600200" y="1433512"/>
            <a:ext cx="1257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endParaRPr/>
          </a:p>
        </p:txBody>
      </p:sp>
      <p:sp>
        <p:nvSpPr>
          <p:cNvPr id="365" name="Google Shape;365;p22"/>
          <p:cNvSpPr txBox="1"/>
          <p:nvPr/>
        </p:nvSpPr>
        <p:spPr>
          <a:xfrm rot="-2460000">
            <a:off x="2362200" y="1433512"/>
            <a:ext cx="12779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continuous</a:t>
            </a:r>
            <a:endParaRPr/>
          </a:p>
        </p:txBody>
      </p:sp>
      <p:sp>
        <p:nvSpPr>
          <p:cNvPr id="366" name="Google Shape;366;p22"/>
          <p:cNvSpPr txBox="1"/>
          <p:nvPr/>
        </p:nvSpPr>
        <p:spPr>
          <a:xfrm rot="-2460000">
            <a:off x="3124200" y="1662112"/>
            <a:ext cx="692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/>
          </a:p>
        </p:txBody>
      </p:sp>
      <p:graphicFrame>
        <p:nvGraphicFramePr>
          <p:cNvPr id="367" name="Google Shape;367;p22"/>
          <p:cNvGraphicFramePr/>
          <p:nvPr/>
        </p:nvGraphicFramePr>
        <p:xfrm>
          <a:off x="4267200" y="2043112"/>
          <a:ext cx="2994025" cy="2646362"/>
        </p:xfrm>
        <a:graphic>
          <a:graphicData uri="http://schemas.openxmlformats.org/presentationml/2006/ole">
            <mc:AlternateContent>
              <mc:Choice Requires="v">
                <p:oleObj r:id="rId7" imgH="2646362" imgW="2994025" progId="Word.Document.8" spid="_x0000_s2">
                  <p:embed/>
                </p:oleObj>
              </mc:Choice>
              <mc:Fallback>
                <p:oleObj r:id="rId8" imgH="2646362" imgW="2994025" progId="Word.Document.8">
                  <p:embed/>
                  <p:pic>
                    <p:nvPicPr>
                      <p:cNvPr id="367" name="Google Shape;367;p22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267200" y="2043112"/>
                        <a:ext cx="2994025" cy="264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" name="Google Shape;368;p22"/>
          <p:cNvGrpSpPr/>
          <p:nvPr/>
        </p:nvGrpSpPr>
        <p:grpSpPr>
          <a:xfrm>
            <a:off x="7696200" y="3948112"/>
            <a:ext cx="990600" cy="685800"/>
            <a:chOff x="4944" y="2736"/>
            <a:chExt cx="624" cy="432"/>
          </a:xfrm>
        </p:grpSpPr>
        <p:sp>
          <p:nvSpPr>
            <p:cNvPr id="369" name="Google Shape;369;p22"/>
            <p:cNvSpPr/>
            <p:nvPr/>
          </p:nvSpPr>
          <p:spPr>
            <a:xfrm>
              <a:off x="4944" y="2736"/>
              <a:ext cx="624" cy="432"/>
            </a:xfrm>
            <a:prstGeom prst="can">
              <a:avLst>
                <a:gd fmla="val 25000" name="adj"/>
              </a:avLst>
            </a:prstGeom>
            <a:solidFill>
              <a:srgbClr val="CCCCFF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370" name="Google Shape;370;p22"/>
            <p:cNvSpPr txBox="1"/>
            <p:nvPr/>
          </p:nvSpPr>
          <p:spPr>
            <a:xfrm>
              <a:off x="5086" y="2856"/>
              <a:ext cx="345" cy="29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/>
            </a:p>
            <a:p>
              <a:pPr indent="-342900" lvl="0" marL="342900" marR="0" rtl="0" algn="ctr">
                <a:lnSpc>
                  <a:spcPct val="80000"/>
                </a:lnSpc>
                <a:spcBef>
                  <a:spcPts val="28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Set</a:t>
              </a:r>
              <a:endParaRPr/>
            </a:p>
          </p:txBody>
        </p:sp>
      </p:grpSp>
      <p:sp>
        <p:nvSpPr>
          <p:cNvPr id="371" name="Google Shape;371;p22"/>
          <p:cNvSpPr/>
          <p:nvPr/>
        </p:nvSpPr>
        <p:spPr>
          <a:xfrm>
            <a:off x="3886200" y="5091112"/>
            <a:ext cx="990600" cy="685800"/>
          </a:xfrm>
          <a:prstGeom prst="can">
            <a:avLst>
              <a:gd fmla="val 5412" name="adj"/>
            </a:avLst>
          </a:prstGeom>
          <a:solidFill>
            <a:schemeClr val="accent2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72" name="Google Shape;372;p22"/>
          <p:cNvSpPr txBox="1"/>
          <p:nvPr/>
        </p:nvSpPr>
        <p:spPr>
          <a:xfrm>
            <a:off x="3886200" y="5238750"/>
            <a:ext cx="10429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Training </a:t>
            </a:r>
            <a:endParaRPr/>
          </a:p>
          <a:p>
            <a:pPr indent="-342900" lvl="0" marL="342900" marR="0" rtl="0" algn="ctr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/>
          </a:p>
        </p:txBody>
      </p:sp>
      <p:grpSp>
        <p:nvGrpSpPr>
          <p:cNvPr id="373" name="Google Shape;373;p22"/>
          <p:cNvGrpSpPr/>
          <p:nvPr/>
        </p:nvGrpSpPr>
        <p:grpSpPr>
          <a:xfrm>
            <a:off x="7637462" y="5086350"/>
            <a:ext cx="1125537" cy="690562"/>
            <a:chOff x="3360" y="2880"/>
            <a:chExt cx="672" cy="415"/>
          </a:xfrm>
        </p:grpSpPr>
        <p:sp>
          <p:nvSpPr>
            <p:cNvPr id="374" name="Google Shape;374;p22"/>
            <p:cNvSpPr/>
            <p:nvPr/>
          </p:nvSpPr>
          <p:spPr>
            <a:xfrm>
              <a:off x="3360" y="2880"/>
              <a:ext cx="672" cy="415"/>
            </a:xfrm>
            <a:prstGeom prst="flowChartMultidocument">
              <a:avLst/>
            </a:prstGeom>
            <a:solidFill>
              <a:srgbClr val="00E0CB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375" name="Google Shape;375;p22"/>
            <p:cNvSpPr txBox="1"/>
            <p:nvPr/>
          </p:nvSpPr>
          <p:spPr>
            <a:xfrm>
              <a:off x="3392" y="2978"/>
              <a:ext cx="547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/>
            </a:p>
          </p:txBody>
        </p:sp>
      </p:grpSp>
      <p:sp>
        <p:nvSpPr>
          <p:cNvPr id="376" name="Google Shape;376;p22"/>
          <p:cNvSpPr/>
          <p:nvPr/>
        </p:nvSpPr>
        <p:spPr>
          <a:xfrm>
            <a:off x="5486400" y="4938712"/>
            <a:ext cx="1447800" cy="995362"/>
          </a:xfrm>
          <a:prstGeom prst="bevel">
            <a:avLst>
              <a:gd fmla="val 12500" name="adj"/>
            </a:avLst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77" name="Google Shape;377;p22"/>
          <p:cNvSpPr txBox="1"/>
          <p:nvPr/>
        </p:nvSpPr>
        <p:spPr>
          <a:xfrm>
            <a:off x="5562600" y="5014912"/>
            <a:ext cx="13255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Classifier</a:t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4987925" y="5349875"/>
            <a:ext cx="484187" cy="1412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127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7010400" y="5314950"/>
            <a:ext cx="484187" cy="1412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127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80" name="Google Shape;380;p22"/>
          <p:cNvSpPr/>
          <p:nvPr/>
        </p:nvSpPr>
        <p:spPr>
          <a:xfrm rot="5400000">
            <a:off x="8073231" y="4790281"/>
            <a:ext cx="312737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127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381" name="Google Shape;381;p22"/>
          <p:cNvCxnSpPr/>
          <p:nvPr/>
        </p:nvCxnSpPr>
        <p:spPr>
          <a:xfrm>
            <a:off x="3657600" y="4481512"/>
            <a:ext cx="304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2" name="Google Shape;382;p22"/>
          <p:cNvCxnSpPr/>
          <p:nvPr/>
        </p:nvCxnSpPr>
        <p:spPr>
          <a:xfrm>
            <a:off x="7315200" y="3414712"/>
            <a:ext cx="304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3" name="Google Shape;383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384" name="Google Shape;384;p2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3"/>
          <p:cNvSpPr txBox="1"/>
          <p:nvPr>
            <p:ph type="title"/>
          </p:nvPr>
        </p:nvSpPr>
        <p:spPr>
          <a:xfrm>
            <a:off x="457200" y="76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Application 1</a:t>
            </a:r>
            <a:endParaRPr/>
          </a:p>
        </p:txBody>
      </p:sp>
      <p:sp>
        <p:nvSpPr>
          <p:cNvPr id="390" name="Google Shape;390;p23"/>
          <p:cNvSpPr txBox="1"/>
          <p:nvPr>
            <p:ph idx="1" type="body"/>
          </p:nvPr>
        </p:nvSpPr>
        <p:spPr>
          <a:xfrm>
            <a:off x="533400" y="1295400"/>
            <a:ext cx="8091487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Marketing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Reduce cost of mailing by </a:t>
            </a:r>
            <a:r>
              <a:rPr b="1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targeting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set of consumers likely to buy a new cell-phone product.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data for a similar product introduced before.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know which customers decided to buy and which decided otherwise. This </a:t>
            </a:r>
            <a:r>
              <a:rPr b="1" i="1" lang="en-US" sz="22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{buy, don’t buy}</a:t>
            </a:r>
            <a:r>
              <a:rPr b="1" i="0" lang="en-US" sz="22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forms the </a:t>
            </a:r>
            <a:r>
              <a:rPr b="1" i="1" lang="en-US" sz="22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class attribute</a:t>
            </a:r>
            <a:endParaRPr b="1" i="0" sz="2200" u="none" cap="none" strike="noStrike">
              <a:solidFill>
                <a:srgbClr val="37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various demographic, lifestyle, and company-interaction related information about all such customers.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business, where they stay, how much they earn, etc.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this info as input attributes to learn a classifier model</a:t>
            </a:r>
            <a:endParaRPr/>
          </a:p>
        </p:txBody>
      </p:sp>
      <p:sp>
        <p:nvSpPr>
          <p:cNvPr id="391" name="Google Shape;391;p2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392" name="Google Shape;392;p2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"/>
          <p:cNvSpPr txBox="1"/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Application 2</a:t>
            </a:r>
            <a:endParaRPr/>
          </a:p>
        </p:txBody>
      </p:sp>
      <p:sp>
        <p:nvSpPr>
          <p:cNvPr id="398" name="Google Shape;398;p24"/>
          <p:cNvSpPr txBox="1"/>
          <p:nvPr>
            <p:ph idx="1" type="body"/>
          </p:nvPr>
        </p:nvSpPr>
        <p:spPr>
          <a:xfrm>
            <a:off x="457200" y="10668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Fraud Detection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Predict fraudulent cases in credit card transactions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credit card transactions and info on account-holders as attributes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and what does customer buy, how often pays on time, etc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past transactions as fraud or fair transactions. This forms the class attribute.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a model for the class of the transactions.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this model to detect fraud by observing credit card transactions on an account.</a:t>
            </a:r>
            <a:endParaRPr/>
          </a:p>
        </p:txBody>
      </p:sp>
      <p:sp>
        <p:nvSpPr>
          <p:cNvPr id="399" name="Google Shape;399;p2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400" name="Google Shape;400;p2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"/>
          <p:cNvSpPr txBox="1"/>
          <p:nvPr>
            <p:ph type="title"/>
          </p:nvPr>
        </p:nvSpPr>
        <p:spPr>
          <a:xfrm>
            <a:off x="457200" y="76200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Application 3</a:t>
            </a:r>
            <a:endParaRPr/>
          </a:p>
        </p:txBody>
      </p:sp>
      <p:sp>
        <p:nvSpPr>
          <p:cNvPr id="406" name="Google Shape;406;p25"/>
          <p:cNvSpPr txBox="1"/>
          <p:nvPr>
            <p:ph idx="1" type="body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Sky Survey Cataloging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To predict class (star or galaxy) of sky objects, especially visually faint ones, based on the telescopic survey images (from Palomar Observatory).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3000 images with 23,040 x 23,040 pixels per image.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 the image.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image attributes (features) - 40 of them per object.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the class based on these features.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 Story: Could find 16 new high red-shift quasars, some of the farthest objects that are difficult to find!</a:t>
            </a:r>
            <a:endParaRPr/>
          </a:p>
        </p:txBody>
      </p:sp>
      <p:sp>
        <p:nvSpPr>
          <p:cNvPr id="407" name="Google Shape;407;p2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408" name="Google Shape;408;p25"/>
          <p:cNvSpPr txBox="1"/>
          <p:nvPr/>
        </p:nvSpPr>
        <p:spPr>
          <a:xfrm>
            <a:off x="3810000" y="6096000"/>
            <a:ext cx="51355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[Fayyad, et.al.] Advances in Knowledge Discovery and Data Mining, 1996</a:t>
            </a:r>
            <a:endParaRPr/>
          </a:p>
        </p:txBody>
      </p:sp>
      <p:sp>
        <p:nvSpPr>
          <p:cNvPr id="409" name="Google Shape;409;p2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/>
          <p:nvPr>
            <p:ph type="title"/>
          </p:nvPr>
        </p:nvSpPr>
        <p:spPr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Classifying Galaxies</a:t>
            </a:r>
            <a:endParaRPr/>
          </a:p>
        </p:txBody>
      </p:sp>
      <p:sp>
        <p:nvSpPr>
          <p:cNvPr id="415" name="Google Shape;415;p2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descr="early" id="416" name="Google Shape;41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057400"/>
            <a:ext cx="2590800" cy="20145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mediate" id="417" name="Google Shape;41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3124200"/>
            <a:ext cx="25908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" id="418" name="Google Shape;41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2200" y="4098925"/>
            <a:ext cx="2643187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6"/>
          <p:cNvSpPr txBox="1"/>
          <p:nvPr/>
        </p:nvSpPr>
        <p:spPr>
          <a:xfrm>
            <a:off x="1447800" y="1524000"/>
            <a:ext cx="742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</a:t>
            </a:r>
            <a:endParaRPr/>
          </a:p>
        </p:txBody>
      </p:sp>
      <p:sp>
        <p:nvSpPr>
          <p:cNvPr id="420" name="Google Shape;420;p26"/>
          <p:cNvSpPr txBox="1"/>
          <p:nvPr/>
        </p:nvSpPr>
        <p:spPr>
          <a:xfrm>
            <a:off x="3886200" y="2743200"/>
            <a:ext cx="1543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Intermediate</a:t>
            </a:r>
            <a:endParaRPr/>
          </a:p>
        </p:txBody>
      </p:sp>
      <p:sp>
        <p:nvSpPr>
          <p:cNvPr id="421" name="Google Shape;421;p26"/>
          <p:cNvSpPr txBox="1"/>
          <p:nvPr/>
        </p:nvSpPr>
        <p:spPr>
          <a:xfrm>
            <a:off x="7162800" y="3657600"/>
            <a:ext cx="654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</a:t>
            </a:r>
            <a:endParaRPr/>
          </a:p>
        </p:txBody>
      </p:sp>
      <p:sp>
        <p:nvSpPr>
          <p:cNvPr id="422" name="Google Shape;422;p26"/>
          <p:cNvSpPr txBox="1"/>
          <p:nvPr/>
        </p:nvSpPr>
        <p:spPr>
          <a:xfrm>
            <a:off x="381000" y="5029200"/>
            <a:ext cx="3986212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Size: </a:t>
            </a:r>
            <a:endParaRPr/>
          </a:p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•"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72 million stars, 20 million galaxies</a:t>
            </a:r>
            <a:endParaRPr/>
          </a:p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•"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 Catalog: 9 GB</a:t>
            </a:r>
            <a:endParaRPr/>
          </a:p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•"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 Database: 150 GB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23" name="Google Shape;423;p26"/>
          <p:cNvSpPr txBox="1"/>
          <p:nvPr/>
        </p:nvSpPr>
        <p:spPr>
          <a:xfrm>
            <a:off x="3581400" y="1676400"/>
            <a:ext cx="2516187" cy="611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Class: </a:t>
            </a:r>
            <a:endParaRPr/>
          </a:p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•"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Stages of Formation</a:t>
            </a:r>
            <a:endParaRPr/>
          </a:p>
        </p:txBody>
      </p:sp>
      <p:sp>
        <p:nvSpPr>
          <p:cNvPr id="424" name="Google Shape;424;p26"/>
          <p:cNvSpPr txBox="1"/>
          <p:nvPr/>
        </p:nvSpPr>
        <p:spPr>
          <a:xfrm>
            <a:off x="6253162" y="1671637"/>
            <a:ext cx="2890837" cy="11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Attributes:</a:t>
            </a:r>
            <a:endParaRPr/>
          </a:p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•"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 features, </a:t>
            </a:r>
            <a:endParaRPr/>
          </a:p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•"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Characteristics of light waves received, etc.</a:t>
            </a:r>
            <a:endParaRPr/>
          </a:p>
        </p:txBody>
      </p:sp>
      <p:sp>
        <p:nvSpPr>
          <p:cNvPr id="425" name="Google Shape;425;p26"/>
          <p:cNvSpPr txBox="1"/>
          <p:nvPr/>
        </p:nvSpPr>
        <p:spPr>
          <a:xfrm>
            <a:off x="6248400" y="914400"/>
            <a:ext cx="27447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Courtesy: http://aps.umn.edu</a:t>
            </a:r>
            <a:endParaRPr/>
          </a:p>
        </p:txBody>
      </p:sp>
      <p:sp>
        <p:nvSpPr>
          <p:cNvPr id="426" name="Google Shape;426;p2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"/>
          <p:cNvSpPr txBox="1"/>
          <p:nvPr>
            <p:ph type="title"/>
          </p:nvPr>
        </p:nvSpPr>
        <p:spPr>
          <a:xfrm>
            <a:off x="457200" y="76200"/>
            <a:ext cx="82296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/>
          </a:p>
        </p:txBody>
      </p:sp>
      <p:sp>
        <p:nvSpPr>
          <p:cNvPr id="432" name="Google Shape;432;p27"/>
          <p:cNvSpPr txBox="1"/>
          <p:nvPr>
            <p:ph idx="1" type="body"/>
          </p:nvPr>
        </p:nvSpPr>
        <p:spPr>
          <a:xfrm>
            <a:off x="457200" y="1219200"/>
            <a:ext cx="8142287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a value of a given continuous (numerical) variable based on the values of other variables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Greatly studied in statistics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 sales amounts of new product based on advertising expenditure.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 wind velocities as a function of temperature, humidity, air pressure, etc.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series prediction of stock market indices</a:t>
            </a:r>
            <a:endParaRPr/>
          </a:p>
        </p:txBody>
      </p:sp>
      <p:sp>
        <p:nvSpPr>
          <p:cNvPr id="433" name="Google Shape;433;p2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434" name="Google Shape;434;p2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"/>
          <p:cNvSpPr txBox="1"/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/>
          </a:p>
        </p:txBody>
      </p:sp>
      <p:sp>
        <p:nvSpPr>
          <p:cNvPr id="440" name="Google Shape;440;p28"/>
          <p:cNvSpPr txBox="1"/>
          <p:nvPr>
            <p:ph idx="1" type="body"/>
          </p:nvPr>
        </p:nvSpPr>
        <p:spPr>
          <a:xfrm>
            <a:off x="228600" y="10366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set of data points find clusters so that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points in same cluster are similar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points in different clusters are dissimilar</a:t>
            </a:r>
            <a:endParaRPr/>
          </a:p>
        </p:txBody>
      </p:sp>
      <p:sp>
        <p:nvSpPr>
          <p:cNvPr id="441" name="Google Shape;441;p2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grpSp>
        <p:nvGrpSpPr>
          <p:cNvPr id="442" name="Google Shape;442;p28"/>
          <p:cNvGrpSpPr/>
          <p:nvPr/>
        </p:nvGrpSpPr>
        <p:grpSpPr>
          <a:xfrm>
            <a:off x="685800" y="3733800"/>
            <a:ext cx="3048000" cy="2678112"/>
            <a:chOff x="2160" y="2544"/>
            <a:chExt cx="1920" cy="1687"/>
          </a:xfrm>
        </p:grpSpPr>
        <p:cxnSp>
          <p:nvCxnSpPr>
            <p:cNvPr id="443" name="Google Shape;443;p28"/>
            <p:cNvCxnSpPr/>
            <p:nvPr/>
          </p:nvCxnSpPr>
          <p:spPr>
            <a:xfrm>
              <a:off x="2736" y="2544"/>
              <a:ext cx="0" cy="11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4" name="Google Shape;444;p28"/>
            <p:cNvCxnSpPr/>
            <p:nvPr/>
          </p:nvCxnSpPr>
          <p:spPr>
            <a:xfrm>
              <a:off x="2736" y="3696"/>
              <a:ext cx="134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5" name="Google Shape;445;p28"/>
            <p:cNvSpPr/>
            <p:nvPr/>
          </p:nvSpPr>
          <p:spPr>
            <a:xfrm>
              <a:off x="2226" y="3696"/>
              <a:ext cx="510" cy="535"/>
            </a:xfrm>
            <a:custGeom>
              <a:rect b="b" l="l" r="r" t="t"/>
              <a:pathLst>
                <a:path extrusionOk="0" h="535" w="510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3264" y="2880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3408" y="2880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3360" y="2736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3360" y="3024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3600" y="2880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3504" y="2784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3168" y="2736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3504" y="2976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3168" y="2976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2160" y="3264"/>
              <a:ext cx="96" cy="96"/>
            </a:xfrm>
            <a:prstGeom prst="octagon">
              <a:avLst>
                <a:gd fmla="val 29289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2304" y="3312"/>
              <a:ext cx="96" cy="96"/>
            </a:xfrm>
            <a:prstGeom prst="octagon">
              <a:avLst>
                <a:gd fmla="val 29289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2304" y="3456"/>
              <a:ext cx="96" cy="96"/>
            </a:xfrm>
            <a:prstGeom prst="octagon">
              <a:avLst>
                <a:gd fmla="val 29289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2448" y="3312"/>
              <a:ext cx="96" cy="96"/>
            </a:xfrm>
            <a:prstGeom prst="octagon">
              <a:avLst>
                <a:gd fmla="val 29289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2352" y="3168"/>
              <a:ext cx="96" cy="96"/>
            </a:xfrm>
            <a:prstGeom prst="octagon">
              <a:avLst>
                <a:gd fmla="val 29289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2448" y="3456"/>
              <a:ext cx="96" cy="96"/>
            </a:xfrm>
            <a:prstGeom prst="octagon">
              <a:avLst>
                <a:gd fmla="val 29289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2160" y="3408"/>
              <a:ext cx="96" cy="96"/>
            </a:xfrm>
            <a:prstGeom prst="octagon">
              <a:avLst>
                <a:gd fmla="val 29289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3504" y="3552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3792" y="3600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3648" y="3696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3504" y="3792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3696" y="3792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67" name="Google Shape;467;p28"/>
            <p:cNvSpPr/>
            <p:nvPr/>
          </p:nvSpPr>
          <p:spPr>
            <a:xfrm flipH="1" rot="10800000">
              <a:off x="3504" y="3648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3696" y="3504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descr="data:image/jpeg;base64,/9j/4AAQSkZJRgABAQAAAQABAAD/2wCEAAkGBhQSEBUUEhQUFRUUFBcUFBcUFhQXFhQUFBUVFRQUFxQXHCYfFxwkGRYWHy8gJCcpLC0uGB4xNTAqNSYrLCkBCQoKDgwOGg8PGiklHyUxLiwvNC0sLSwsLDIuKSwxLC8uLCwsLCwsKiwpLCwuLTQsLCwpLCwsLCwsLCwsKSwsLP/AABEIAK4BIgMBIgACEQEDEQH/xAAbAAABBQEBAAAAAAAAAAAAAAADAAIEBQYBB//EAEYQAAIBAgQDBQUFAwgKAwAAAAECAwARBAUSIRMxQQYiUWFxIzJSgZEUQmKCoZKx0QcVM1NjcnOiFiRDg5OjweHw8URUs//EABsBAAEFAQEAAAAAAAAAAAAAAAQBAgMFBgAH/8QANBEAAQMCAwQIBgMAAwAAAAAAAQACAwQRBSExEhNBUSJhcYGRodHwBhQyUrHBFeHxI0Ji/9oADAMBAAIRAxEAPwDlKlSrWry9KlXVW5sOtWcWQufeKr+pprnhuqljhfJ9AuqsCuspHPb1rT4TLki3G5tzO/08KksFPMA+ovQ5qBfIKwbhpLek6xWOqjzxvbL4iI38w7jSPqjfWtrmOTblo7W+H99qyPaDDgKJORRgrHpw2azBvIGxv0+tSF4c24UcEboJwH9gUfD+6KJUbDSW2NSanabhFvFilSpUqVNUyKVnKkDVIu3MB5IiGuneI1lW0soJv7wHO1S4pQyhlNwRcH/3yqpVrbjnzHrU2CaxvsVkkY8rFJH1SFedips5BFrWsRuDUJGw7qP5/tMqI98zaH1DzGfmPx2KXau2pUqkVQrbDdnmIu7afLman4TJEQ3J1eF7WHn51QrjZBydvqaImaSj7xPrvQ7mSHirGKemZboG/itVcVzWKzRzqXxH0FCGaS3vrP6VD8s5GnE4+APvvWp4lMLVnRnUviPoKcueyfhPyrvl3Lv5GM81f1W5rn8UAILBpNrRKRrNzYEqLlV6liLAX51Gw2NmxMwgQhBp1zSKO9HDe3dJ2Ejm6r4WZvu1qsDg44U0QoI18F5sfid/edj1ZiSazuLYzHh7t3bady5K/wAOoTWM3t7N/KxM/aZgAftUAdjpWJISbk7gF5pE22946B+6puG7SSqWXEYcoY1V5GicSKEcEiQLsxTusCRqsVPTetbKoYEMNQPMNuD6g7Vjs47JtHNxcHaNeGQ0dyI3bWrKgXlGCC+6gC9rg3NVdH8SxTSBkrdm/G9x77EfPhT2sJj6R5aefqtCswIBG4IuCNwQdwQfCoeOyxJd76T4gc/Wsf2ex7fZo9LMBZgBfkA7BVNtrhQB8qsmzGQ/fatvHCbBzSsdPWR3dHI3Q28E7F5Y8e5F18Ry/wC1RKe0pPMk+pplGNvbNU7y0nojJKlSpUqYlSpUq5clSokEDObKLmrnA5EBvJufAHb50x8jWaqeGnfKeiPRUVKtZ/N0fwL9KVQfMjkjf41/3BZOlSpUUqtKiJiGHJiPQmmohJsBcnwqfFkcp6Aep/6U1zmjVSxxyO+gHuUL7S3xN9TXTiWPNm+pqe/Z6QfCfQ/xqDPhWQ2ZSPWkDmO0snPjmYOkCEziHxP1phF9juDsQeRHhau0rU+yguVmMZhDC5GkhC/syAStmOyXHukG4sbdLVJgkuKuMbhBJGUJtexBG5VlIZTbruBtWcGpHZWtdG0nTex7qsCL7jZuX6moh0DbgrqCXfssfqHu6n0q4rXrtTrkqNhSt9L3AJHeU2ZGHuyL4kXOxuCCQedBpUjmhwsUrXFpuFa4GYvGrG1yN7crglSR5XBo1RMFITI/4ljkPTvsZFdvmEUnzJ6k1NtUbCS3NVVUwRyuA01HYcx+U21K1OtStT0Om2pU61K1cuTbULEzaELWJt0FrkkgKN9hckCj2p2EwiS4nDQy2McuIVJAeTKFeQIfJmRVI6gkdajlfsMLuQRFLGJZmRniQrns7iIMNFIXlRnkk1TPGJGhQINCRifToIUA3NwLs1aITLp1ahptq1XGnSdwdXK3nWgweMJlli4MkaRCMJIdIjlDLciPSbjTaxuBWe7P9moJJcRIyBo0xLpDE1jFGyBVmkWL3QzShz5dLamv5tXYMaqXemTM63H4XqdPMIWCNrchouYfGJJfhuj256GVreukm1cxo9m1WOZZLhMRrSPhLPEQpeHQJsO7C6EldxzB0tsw2IIrPwY4y4aNmsGcDWByDLs9vLUD8qo67CzRua4OuCexHQT73IhZDFRhcVOq2A9lIAOQLxgNt03S/wA67QoZuK8k3SV7p/hIojiPzVdf56NavWsMY9lHE1+uyF5Ti0jH1srmaX/3zXKVK1Kj1WpUqVKuXJUrUeHAu3uqT522+tW2H7Ni3fbfwX+JqN0rW6lExU0sv0hUsM5U3U2NSBm0nxfoKuD2cj8W+o/hUPFdnWAuh1eR2NR72NxzRJpamMZeRUf+e5Pw/SlUIxkdDSqXds5Ib5ib7im1Iw+XSPuqkjx5D9a1D5dG3NF+lv3VJVABYUM6qyyCso8Lz6bsupRMvy1Yl23bqf8AzpUwCleuaxQZJcblW7GNjGy1OtQ8RhldSrC4P6eYp4enKaTMJ5AcLFZKbJpAxAUkA8x1qG8ZBsRY+BreBaa+EQm5UEja5FzRTas8QqmTCWn6HeKwlqqM/wAENPFFwyldZHWMN3tS9bAk35jevUZMAjDvIp+VcOWREadC29BSuqmuFrLosMkieHNcPXqXkWFfp8xUih5tlpwuJkjI0jiO8e1g8TuWVl6GwbSQORHpXMRiAi6vpuBe+w3oqOQFm0VJLEQ/ZA1RaVWeXdkppZGR+KzKqm2D4bhC25Ess2lA2mzBQb2a/hU/LuxSyOkIhk+0jU04xLyx6It1RtURCsC1rKlwe/cixNVEmOQgjdsc6/EDLTmbZKxZg8pHTcG+Z8lTYST2kY8OKAfVUOj1JXVb8DGrWn9puwE+BUTo0TwiRDIkSNGUbiHQwVmYEXYRk3FgQTfvGnCLxqwpJxM0utbqVHi1K6GRovfL9oVKjCGuiGi7hVG7KBStUjg1HSYN/RpLL5xRSuvydV0n61HJNHENp7gB1myljppZTZjSewXSqLjVLaETWZDJG6iIXkASRGaRfh0jfUdvrapTTWOlklRrEqskboX0i5CahZj5A3q37O4ULCJLhnxAWR2XcabeziUnmqDbzYsbb7VtdXxsgvGQ7ayFjl15q6wnCpZKm8gLdixz16tU3I8Rh5I1aSV1xYUcdmnkjxAmt7S4DCy6r2W2i1rC1X2S5scI8gYyTwyvxS6BZJIpCAH1RxKC6NYNdFJBLXFjeqzGZVFLYyxo9uRZQf31HPZvDW/oIh5qoUj0ZbEfI1iWb5kheJDbkcx+QvQTG0i1lpMT2mw44jYKPXPKQXfgvGmpRZZJ5WUCyje27G1gK8vznGyjgpGZCs0Lwwp7pMN4g88nwu6mRt/cDL1vWtfFS4Urd3kgYhDxCWeBmOlGEh3ZCxAOq5Fwb2uBQ5/hDxFYxhGeREjdXkaSVZCwmUhjpUCNddgNiF3venRyvnrI2TtGzcWtne+XHu7BfgVBO0xU73xnMA+QQcslLQozBQSNtIIXTc6LA8hp01Jq2wHZWQoo2RQAADubAWG3pUs9kj/WD9k/xr0MTxtFiV5maGeQlzWZFZ61K1W8/ZqVeVm9Dv8AQ1Biy6Rm0hDq6gi1vW9SCRhFwUO+nlYbOaVFtV1kOWBvaMLgGyg8rjqadguzjaxxANPPYjfyrQRQBRZQAPAUNPOLbLSrShoHbW3KNOBTdNK1PK00igbq8smWpEU61ctSpLIZhHgPoKVEtSpbpuyOSgR5mh2Dj5/96MuMUmwdb+FxWPpCjjTDmqEYo/i0LaXpIwPIg+hrHBz4muq5HIkem1N+W61J/KD7fP8ApbQLTwtYw4tzzdvqaeMwk+NvqaT5V3NPGKs+0rYPIF94geppoxifGv7QrGPIW5kn13rojrvlBxKb/LG/RZ5rWTZ3Ev3rnwXeoP8ApOb7Jt033qkVKII6eKeMa5qN1fUPOVh2f2q7t1izMIpdNli1owvewlMdmt1syKD5N5VQZVOI8TDIQjaJUFpTaP2jBNRO+krq1BrG1jtWsx2AEsTRk2DC1xzBuCG+RAPyrGRKxfSdIOt0YkMUGjXrJABJFkY2tfkPOh6mOPcvjfk0g36ss+tWVDPK9zXauBHVf3mvaOyKyLl0ceGECzRzFMQsmrSrcUtPbRY6ip1LfYgr0qT2lx/DxeFMaGSUCYsqsingMgB1FiAFMwh/Z2BtWYybBR/ZYneRldIUR5kkmgLIgspdgUa1uj8rketxhsDHCGKi2qxdmZmZyBYF5HJZtvE7V57LjojZstYdoZf+cvPuW3FKSbk5Kl7U5syRTo0CKcbZ5Xjmkk4SQ8JZZHSRVAAjI3jFr7kdah6b7+O/13qemPwWHkZkYPM4seGz4iUi99GxbQt+ndWq/BwWLsIxErvqSIEERrpUEbd1SxBYquwvtWj+H6+acOa+M2+61h2a/hZvHqaPouDhccOPau8Ou6KPoruitTdZjdqE2EE00MB92RmaUeMMSl3X0ZuGh8nNXmcYyMMsbYloG2CqnCUG/uj2iMOlgo+lV+UOpx4F7lMLLf8ADxJcPa58SFO3O3qKJmHaeItLBOmhVX2hmMQVlPgpe7gi+4HMEc9q85+I5HzVwjGYaBy49t7reYHC2OlDtCSVV5i082uEKZpMPJHKst1jTTcEarnuuV4iFR032BApmEiDDXEZIizNqCkDvqxVw8feQsGBBNjfxNVWXY/ERQsg06p2XShZmxIKxRx30BbDuKhu7AJe7X92rrDr9ngBkN2uWbSCxaWWQsQi82Jd7AcztVzgMbg17HgGPXTjbPq8NEFjbgHMdG4iTTLW3+qR2Y14qTh/a2B1TJtHBcmMo8ZHs9w0bOL8tUL28K0WW9lVZ5xiMRO3Bl02DpCrRtHHIhJiVT98g78waxWFwxDIr4Uy4cxGaIkQSywprt3RGzMYyWNluXGk2BAsJaz5cDf/AFfV4FNUl/Dhspe/lamSyRskc0NGXJWcIe6NpLjpx1Qs4jw4wjLh7Fo0xkeIdCWDgNImHDvfvyFxGy7kgX5Ai9l2ZyFPteImKKCsgUH8Rhhd7DpdmLG1rk02dTIFeUfZ8NGQ6ia0bTOu6dxvcjU2axsWIXYAbnyLMJUnZyn+q4meNEdlZX4rQBFYBjfhloVS5UXLggkVDR1Qkqrt0AIuNLkjjpdJVw3hsTxB8L+S1hWm6aIf08aiDHxltIljLE2CiRCxPgFBvV8qmyKVpumn2rl6cmphFNK0/VTGNKmlNIphNONMIpwTCVwtXL0iKYVpyZdPtXaHqNKusuusRXbV0ilVysSlSpV0UqRKnBadDCWNgCas1yGa19H6imOka3UqaKnklzaCVXqlEWOjPhWQ2YEHzrqrTC5ENitkQmBKeEp4WnBaYSp2sTQlU2c9mRITJEdMtw3vFVcjqbA6HsBZx4C96vgtB1O7lIQLjZ3a+lDa+kAWLvYg2uAARc7gEWpnihjL5jZqPpIZXyAQjNA7H4ZnSWHFqJCkobTIyyi3DUoCOWx1WFtvCryfs3hgrFMLhywVit4Yz3gDpFreNqxa9m8bg3JhLtfSWeG1tFtDaoGJ1SfevZjve+1ql8fMpbxkTrdgF7iRK8IILNJKBeOQgEbFTy7ouSPL6uMTTOlhkaGHO17W7v8AF6RHEWRhriCQNf8Ac/ypHZvERPDeF9Vzqk2CtxGAvdAAFG1gAALLYcqtglVuCyNsOpdmsyo7JB7wXDBlMiJJzZ1IDAXIGoL97VVwB4b+HmPGvRMOrY6mL/jtllYadVuqyw2I0Zp5jmSDnc8efmhaKDjZxFE8jbhEZyPHSL2HmeXzqZoqv7QqPsz6vdDRFv7gmj1/5b0c95a0lBRx7Tw08SrzJssMEKo9jIbyTH4ppLGT5DZB5Io6UHOcsMgDKUVl3DNGrkDqV1bA+e/oat5T3j6n99DcXBHiD+6vFZKl75zKTmSvSWMDWBo0XnUZeOeUgSrAJQk86iJ37qIzseJe4Vnkkay9bC1q0GZZccNjo01zYghFbDh4gEfFS60j9pDGF0pGsjtc7BgRuKnYbJ9GHkV7EySySPblaVyLfJNI+VS/5PHfFLHPLcjDQjCxausygLipvPdVjB/DJ8VbfC8QdUMdFfJthlxVRUUkbH7y2ZuVGhyr7FiWR2LDER8VZGsO/GWbER+CLqkMwUbe0k+G9SsvyyTHq0muSLD6SICjMjzuRYTkggiEfdX7/M93SDrM1ySHEoEnjWRVYOAwuNS3sfPYkEciCQbg1NAtT/4yI1JqHZk8DoDz96Jd87Y2Asz2SynCtBFiFw8SysvfYjW6yKSsqiRyW2dWHPpVdnURxUj4KBgXuryyghhhQkivG5A5ylk7qG3usTsN6XO8VDx5IYppo4tU000kkjDDJaS04iiVhxGMzEXe8YIfZiNNHy/s1htGpI5V1Ad5mmikIW+khVKcPmSAFXny3parEYaQdK57B7CWOFz9Fqk7GYf3pw2JbmWxLcQfKLaJPRVFecR5bhJi8+IKwiZnWMKyQqsccjLEiAAWNhq7u+pifC2mwjYwFoWxBES2Ky6Q2IdST3CW7gIt/SaWJuNgQSTZZkcOH/oYwrdXJLSG+5vI12tck2FhvyqsxDFonRgRPN9ctdOfDzU8NOWk3AQvsU6i8WKduoGIRJVPh3lCOPXUfnVZJn84cxSgRSAarLurpe2uNyO8LkAggEEi43BOnrO9swBHC/3kxEVvHTI4hkX0KyfoPCocFxudtSyKY7TXG2eovxuhsSw9r4HOj6LgL5dSjHMZb++31p4zyUfeB9QKAVobLXqOw08AvOjJK3Rx8Ud8+m8R9BXV7RydQp+X8DXcFkrynYaV8WBt8vGpU3ZJh7rg+oIphMANjZSNbXOG2wm3b6qL/pI/wr+v8aa3aKToFH1NQsZg2ibSwsf0I8RUepRFGcwEK6rqGktc43Vh/PsviPpXarrV2nbpnJRfNTfeVyugVwVLy3EqkgZl1Afp508mwuFExoc4AmyGmDc8kY/I1a4Ds07i7nSPDrVvDnkRHvAeRo388xfGKAfPKcg2yvoaClHSc+/eF3LcoWG9tyepqwFQEzeM/fFGGYR/Gv1oJwe43ddXMbomN2WEWRsThFkWzf8Aqq1uzK9GN/MVK/naIfe+l6ImbRn7w+dKN6zS6R4p5D0rX7VRT5RIh90keI3qNorWrmUfxr9aqM3njcjRz6kcqnjme42cEFNSxsG0x3cqLHzMqhUtxJDojvuAbEs5HwooLHxsB1q9ynLlhiCjoObHfqzMx8SSWJ8SaqMph4mJkc8orQr9EllPzLRr/u6k9pryqcKhsZI2aUjojaljjv4u4N/wow+8KxGMPkxOuFHEei3X9nu0Wlw6NlFSb9+rs/QKVhM4Ey6oI5JFJIDABEIBsGDyEAg89rnyqQI8SfuQJ/ekkc/5YwP1pdm8fxYFbqyq/pqALD5NcfKrWgRhtO05tv2n0sinVUh0KpcTlOIkABlgUghlIhkYqw2uCZgCCCQQRYgkGq7L8O0a8GS2uEKp030shvwpFvvYqLb7gqw6XOrqixrhsW1vuQRK3qzzOAfy7/mrQYRaKTdsFgVWV95I9pxzCbpoeKwiyIyOLq6lGHkwIP6GpOmu6a091SBqrMu7QGPTDiiFlHdV2OlcQBsHRjsWI95L6gb7EWNXP20eDfsmo02GV1Kuqsp5qwDKfUHY1UYzIMHEhdoQqi20fEGokgKqxow1MxIAUDckVjar4Xje8vifYHgVo4MYIaGyNuepWGdZ8kMLs5C6UZhrIW+kE2AJuSbdK13ZPLuBgcPH1WJSx8ZGGuRvm7MfnWc7N/ydxbTYmCJWO6QBVKRDpxWH9NJ43JUclG2o7kLapqHDmUQIa69+qyJlnM1riy7SpUqsVCvF8TNFhsXhkxY0nDfaVJcEKxMnFw8w6OpGthzs9hs1q1+XzyuNciCNW3RDcygHfVL0UkfcFyOpvtWl7R5GuKw0kLHTxEKhuek81a3WzAG3lXnucfzgSqsghYOqli8H2eR2YAXdm4uluQRUD78/HN4lhr5CN2L3vqdLm+Q6726gEdBMB9WX7WopVjP5wlM7RcfDoeUZjR5FlddpUu7jvobXQb95TuDRljxDi4xUZBv3kgU+WxaVhzBHLpQMfw1VvFxbxSS4rTROLXE+BWpkxKrzPLw/82rI43H/AGuVdG8MT6y43WSRL6EQ/eVW7xYbEhQL2NdfI1b+neWfykYCP/gxhUPzBqbosLDa2wt0HhWlwn4bFLIJpnXI0A0VFiGNCWMxQgi+RJ/SEALi/Lrbwq4w2Mww+5Y/iF6qWFDIrXuYH6rMxymI3AHeFoW7QRef0pj9oIh1Y/Ks6wobrTBTMT3YjMOSuMZm+HkHfRj4G249Des7Ja5te19r87edEcUI0VHGGDJVNVUOmN3AdwXKVKlUqESpUq7XLkSMUVRQ05UZaYUTGE9aKBTFFEFRFGNT1p4FMFEFMKIanKKKKYBTxTCpgEDKpuFipEblN7ZD4kKiSr6gqjejnwNS80i4UolAskmmObyf3YZD5G4jPnw/Oo2OwQlS1yrKQyOOaOL2YA8+ZBHIgkHnRsuzUSXw+JVRIVIZDuksZFmZCffQg+q3sbbE4nEYJcPrfn4hdp+r9+vatXRSsrKb5Z/1DT9eCj5ZMYJ3j+6SZ4+gKO3t0/LIdXpKPCtcjggEcjuKw+Lyd5FKyOBDDJeORinFlW1gjNJ3AO8UZmvrHMDcm07IYx94CkoSFdIMqorxsCtomMZKPdW1AgDYciCGpk08E8hdCbjXTS/v9KRkMkbAJNRktLWRwZ9uZD/8h8Qh9cPM6xD/AISt+xWmzLHLDDJK99MaM5tzIUXsL9Ty+dZTEyypE2rDzgx4hp4iirKCrSGRkbgsxB0ySpytax62pscxhljePuF+yxB8LgpTFvI3N6vNXoWnaapcLlJxRM02uM8sMAdL4dRuJLcuI2xYHa3cO17yYsfOPZnDu8q7MylY8Ow6SLI5vYjfSAzKbg8gTeRYxSyPezaA2eeQPYq5+HzMa02vfyVlppdn8CMRjGkYXjwZCoOhxLpqd/PRG6qPOR+oFo2CxjFnSZVV49DHQxZSkikqwZlU81cHbmtXvYKC2XwufenBxL/3sQxm39A4HyoqSZr4wWG4KWnhLZDtDMLQCu0qVCKxSpUqVcuSrLdskWWSDDsLq3FlkHiiRGIentJ0IPivlWprHYuXiY6d+kSx4Zf7wHHlP/NiH5KBxGbc0z3jW1h35KWFu08BVz9l8OVI0c1iUkM4YiAjR3r3B2FyN261CxXY5dQeF+GwlLjuhljR1ZZI44xZVBLat77gXuABWipVhI6+pjO02Q+PZ6DwVo+njeLOaPf+rE4qbEYUe1QyxqsxDqQX0xMGSSVzpRLo1rWuSvnYTsPikkF42VwCQSpBFxzFxVvn2JRIXMgBQKzOCAQUUEsLHnflaqTLcOUjGu2trvJblxH7zAeQ90eSivQvh7Eqisa4SjIcffvxWTxmihp7OZkTwRiKGRRTTGrVhZlyE1CajNQjTwoHoLCguKO9BepQgpEOlSpU5QLldrldFcuRoxRkoCGjqaYUVGUVaIKEpogqIotqKtPFDBogNMKIaiLRAaEtEBphUwKItDxWCSVdMi3ANwbkMrDkysLFW8wQaeKDmOM4ULyAXKr3R8Tnuxr83Kj51G+1jfRTsvcbOqhYKOeR3jSdzHGTGh0IWeS3tBJcaZEW+nktzqv7tzf5PlX2SOR5ZQdrsbaY4oo9bBVuSbKGbdidgANgKd2ay3gwqL3IFi3xG93f8zlm+dWk0IdSrAMrAqwPJlYWI+YNqxDhGHksaAL8AtSHvLQHG6zOeZyMTA0MMcpEmgGR04UYUSKzG0hDt3QeSnnV5GbgHyBrPZIwHcY8ThSNBr5iQRkBXv1NiA34lcdKu8dj0hTXIdKDm1iQuxN2sNhtz9KzOISPlkEdtL6K4gY1jLjipFKoK5Xj5YmKrDGWJMfFd1l0atSB1RCqNp7p3bzsbill+BmxUkpaRsIsJMMkdo3kL2WQuS10VdLDSQCWBJNtgHswWrcQLWv1/lIaqMIWPw0glMiJxA0QikQMEfuPIysmruttIwsWU8rE1zsp2+iiUYee6pCqRxzlSqFBdFWZTvC4KMhJ7hKHccqrc3xj4PhxjEI8MsBOHxGlTpWPSJZJCpIkZEKldIAbWS1gpNVeGyxldJblNUWjgtc8OAXMKH+03LsTzMrjoK2eEQVO73M9rNyaRy929hUtZJGx+8ZqdV7JFMGAZSCCLgg3BB5EEc6fXkmGhaE3w0kmHJNyIiOGT4tCwMZ9dIPnVxh+2mNT31w84/PA5+Y4ik/JatX0sjdM1AyrjdrkvQ6VYuL+Uiw9pg8SD/Zth5B8vaA/pTj/ACo4cc4MYP8AcX/cxqExPHAqcSsP/YeK0WdZnwIwQpd3YRxICAXka9hc7KAAWJ6KrHe1qzGG7M42CBbSYeZ1Gp00SxtK53kbjtI13Zrm7Jbf7otauz3+UuAmCRYcV7CdZDqhABR1eCS12vcLKWG25UDrRsVm7tFipIMJiA+Mi7r8aNjcQlIm4TSARbEbLfz3oCsbBshlTYA8zb0U8TiTePPsRcBmUmIQSYfDTSIR7zcKIX6qOI4L2NxcXW42JqRhcaHZkKvHIltccgAdb30tsSGU2NmUkGx3uCBd4KYvl6HBGMEwKIOIGMalVACuF37pFiOYItVJ2hl/13DbgyJBMZivLQeGOu9jKBa/wt4GqKtwanip3PYTcZ5nVGRVL3PAKou0kmuSOLo8gLD+zgtI/wAi/CX81EaocTa8TK55RhYV/vECaU/V4x+SpRNa3AKXcUTebs/TyssrjM+8qSODcvXzTWobGntQ2NXwVEU1qE1EY0JjTwh3lDegyURzQSamagZCm0q7XKcoUqQrgrtclRENFU1HoqvTSFIx1lIWiqaArU/528/DzqMo1jk7F4jhxs9r2HdHxMTZFv5sQPnXcdhpcMEOr7QWB1IAiSXVSzvGRZWTY7NY7qNTE2pZDkMGIwp1xgzAPDK73d1lUFS6lybXuHFrbMKk4Hsvd+LNaJwAqjDtoFwCDIWUKbsWPdG1rXudxhqn4gG+vtFgYbFtgS7zsLWW1p8HDYrEBxdmDoBy687oF5lWKV+Hw5WVAqamZOIuqJjJsGuQFsF2LLuamijYufDJH9ndS6RqgkXQ7iOMDUkjkA2UFR3r8x5GqbCSQtMWwtxCselrM5V5Wa+ysxA0oByt/SC/KicGxeaqO7mY65uQ61hZQ4lh0cLd5GQALC3WrYGoWYHVLBH01mZv7sABT/mvEfy1KDVGwC68XIfgEUA9WvNJ+jRfSrrEH7uBx55eKrqJu3KOrNa/Dx6UUeAFQ8/glfDusJ7xtcBtDNHqHERH5I5S4DHlfmOYsKVZBaNZTKsXHeyrp4YCGMroaGw7qmM+7sNuh6E86sM7w8kkBERF9mAI9/SQ4TVqGjUQBffnyqB2ixSR41WkdEBwulS7KoJE7FlBYi5AKm3nVJm3aImRZEl1QxgajE8uhXDXbWYLm/D3UN3T3r32FUctI5s4MfDPPPr/ACrhkgfHcr0PB59hmkbEnGaF4QjeCWSNFhZWLFnjazJJvpNzyAqoTMppJp54DHHDMI0UzRO7OsSsDII9aAKxcgajuFBtYigYjHLrRvs0kgKBuII0Ypf3UtfWTzvpFht41GzXNYHCLNh5pLuAivA3ec8gBJZSbAnfoL0c/GKiXZZEyxPLpeA9UMKdjblxy8FUz4psRJh+KsKYSPiQoYAVhk4UgOgLvpErxxEC5FonUFi1TZZSzFjzJvQsXmLYqBVWMRQSgHvEGVo1YFQqL3YgSosbsbcgNiHmtphBqHQ7VQ3ZPDs6+Sz+IFm8tGbqBjo5VbiQkNt34nJ0uByKt/s2+oPUdaHh+0UJ2c8Fvhlstz+F/df5GrOs7nMu7BFDMSEVeYeRyEQEebEVauyzQIzysrqHFh3YLuE2Zr7ayAdA8SFIJPS6+O0ig4TL1gjWFPdjGm4FtTXJd7D4mLH5gUalbe2aRwANgmYdVfFwI+kL35bN/tHiC8OIDqbvxLeEXrVzgck4LARzS8JdhC2h1AtYKrsusAdBqPIDlVJiYFdSHAZeZDC423B8iPGqaXN8RHtBNL3mCRI5WVS7GyC8gZgOps2wB8Ky2N4RU1j95E8Wtax9lXFBXRQN2HA9oW6bKgGZo5JoS5u/BkKq7dWZCCur8VrnqTUfFYdMPDI43ZrGR5XYs9trvIQxsBewA25Ab1S4TPJC7pLjYYrcQRu0KIrsirpIMjWK6xMht1jA5mm47EPIhaHETyp9lEjsQipHMFdgilEUFw/C2F9tYPMCstJh9ZGy08g2WnTaPgFdxzxPILG69SZkE+qNr2LCVy5F7M0pEwZdQBA0SJsQCLWPKp7GouWxBYlIJOsCRmY3ZmcAlmPU/wDQAdKOWr1CnjLImtdqABkvPamQPlc5uhJKTGhsa6zUNmogBBuckxoTGus1CZqkAQr3JsnKhV1jTTUoQbjcrl67SpVyRcpUqVcuXacpptK9cuUhTQ8c7BO5q95QxQAuEJ77Ip2ZgOQ/Q8i1XoqvUUjNppF7X5aoqGbZcHEXtwOhWoyF4DAv2YqYxfkSTqO7a797Xfc6t786JgcoGMfEh3dQmmKOMlgmvhiQTsiMC4u62XUAdF+fLLZH2giwwmMokDPM7m0UpARQEQ61QqRoQG9+tWuFzgSYx0DSQPYLG6MLzIAW3DAq1rsQdO2/euSK8mFP8jWvdMxzmi9iRmc9c9fZXq8coqYGlhAJAyBva40VzFiI8FJPhmjkxCOiTtZNe8gdZRI8jWI9kCA7FrNpFwotl0zFHkxMqgxo05kCsLELJFEyuQPjvxLc7uQd70bP8ySPDPpSUl5VEjzRSNsXCtK7yKVPdAC32F12sLVmOzGIbFSyAyMyOC8xJDkBQiImu5MepSQVN2HDaxF9tJhFc+aY2bZuYGWffwsq7E6Mmm276EX996v5cTMnfeO0RZbMbgopZwSy7kWVVe7BR3rb9J/ZZdXe/rJ5pPkshjX/ACRLVFiZh7VwTJHApEYezBp1UKtiRdtNlQE3IJbqCTr+z+B4elOfCjVL+JUBSfmQT86krHVDYg2oIJJJFuA/aBphAXl0IIAAGfNXlKlSqqR6VYDO8S8+MxEcCs66Fgm4YUyDRHNcoZGVASz8KxuRoZrbb7LOswMEDyKLuLLGD1lchIx6aiL+QNZnsfhhG+IS9ysq3J5tqggOs+ZbUfUmmzkxUzp9kGxAz0ve/wClJB0pgy9jYn34qRk2dgQosisxXRFrhSWSNpCikRe7qWXoUI2I59Krc/LTSoyGSLWpw8LFCHkJnVMWI1Pusif1igGxItoJqvzfLpxjJzCshJlWZVUShSzKntVMbqFlBD7nx3IBFczHKcVFBJI3Ciup2ElpZGZgwBa0hZmkCkgSd42vehoW08UgqIbhx0uRYXHidUeWPkaWPIsrdo2icQPp7kacJlGlXhUBAdNzpZSNLC/VSNmFn1L7SG4w0liG42ncWOmaJyykdO8iG34aiVssFrHVdI2R+oyPcszXwiGYgaHNBxUulCfp6mqfKEDY2EH/AGay4kj/AA10IT+eS/qtTs1b3VHU/wDaonZyMCdZv/sLiYVP4Y9BhA9RBK35qsZTlZDRfVf3oVdV2lSqZRKFmk1kt8X7hUPI8NrmaQ+7FeNPOVh7VvyrZB5mSp2Y4bUu3Mb/AMapPtpjgni1abq8sTEgd1mH2hAx5MCxYX+MdFNRvNsyu2S7IccvH34XVpl+dyI8rwGNonkICsZNOqO6ySKQbAs+q9hY6QeZJLsy7QYiRCrMiBrLaJS0jFjYKHkNhcnnp233HOoWAi0wRAjSdJYr8PEkeQDb8LLTcXMEKOdlVyWPgDFIoJt01MteezsjlqXSFouTden01DFFTN42A1v4p+R5gYwsEqlTcrE2oMGXfQhbnqA2F+YUb32q6LVl8zm4kLGJXYqpcMqMFTSNQcuwC7WDbEnbYGtET41s8JqnVEZD9W2C87+JaGGknDoTk+5tyN8+7PuTmahs1NZqGz1dgLIveulqCzUmNNqQBCOddKuUqVKmpUqVKuXLldrlIVyVdpUqVckXa7XK5XJEX3gVO4IIPmCLGq8rIJYEOIkPDK2sEUKT7KIhQp1Oe971xYPsLipUkulSx5KCxtzsBc2rmHwZ4mHL2vMwnNr91UA4aA+V1+r+NAVcEMtttoJHMc9fFXOGzTR7Ww4gcbceXhmVocTlCyi2Id5gOQfSFBII1BI1UXsTYm5HSq7N5XL/AGeO0SBFd2WwYqxYaY1Hu+6bt06Am1tBVbn8Y4Jkt3oiHU9balEi+jLfbxCnpUEcMUDdmNoA5AWVlJJJKek4k8L5qt4K6oIlAC8RWKjkI4BxbftrGPzVtcpislz943rH5PHrxErf1YSFfV7SyH5+yH5TW7jSwAHQWrO4rJt1BA0GStsNZs04J1Ofj/SdSpUqrFYrOdqZrzQR9FD4hvUexiv82lP5BVFPmwwmIWU3KyjhuFBLAxhmWTSBcgKzK1t9052qbnOJDY+UC/cgw6G/jqnfbys4+d6yeMxRlmduiFoUHgEb2jerOPoq+dXk0cQw3YeL7X59hDYfDJU4rstNg0Z9lv2StjL29woXuyFz0RFdjfwtbb52qjw/akPNxpopmZbiGJUBWLprLFgGcj73IA2HUmNhYRpBO5o9Y9lJDHcAHPrW+GHt4uPvxRMyzqadlkZBHHCTIIrh3fulXYkbArGzlVF7kHflViJlIuGUgi4IIsQeRB8KrEYggjYjceoqA32aAsJIIypHGS0UbFVdnDIdVuTq1t/dIHTfU4JUNjBpwABqP2s1j+GhgbOzsP6T87ziNGYmRLohIGpbkhSwAF786sosuIwkUaECSJImjY8lmjAIJ8iwIPkzVjcX2jhldoYYypltECVRAOIQl7Le/PlXoBetIwiQlYmqLodngdfDRCweNEqagNO5DKecbqbPGfMHb6HrR6pM5doA2JityHGRr6ZFBChxYi0gBtfqNjyFpjYicGxiiJ/xnA+nBp17ZFSMcJG7TVPrP5xg1MsSsoKtJrsf7NWcj5mykeDGrMxYg82iiB+ENK3yLaVH7JrL9pMyTDSx6Q8kw1EvK17ppIZdvd6EBQBcUPVl25cG62R1EGCoYX6XF1fsxJJO5O5Pj51HzCTTFIfCNz/lNRDmMgNuGl/8Vrf/AJU9MDJM4L8MBLSBAZGD8Ng+ljdQAbWJ0k1lWYRVk5sy7R6rcy/EeHBvRkBJ0Fj6LXdpU4eWyKea4dkPqIin77VnMpnJhAY3KFoyep4bFQT6gA/Ogdq+23Hi4KxlX1qXu2pSFcNpDAAm7Beg2vTMkJMWo2Gt2ewN7b6bXsL+7f50b8NUVTTOeJm2vflzH9rEfEVTTS0jSx13BwtrpY3/AErIyUwmuE0q2qwBJKVcpUq5clXKV6VIuSpUqVKlX//Z" id="469" name="Google Shape;469;p28"/>
          <p:cNvSpPr txBox="1"/>
          <p:nvPr/>
        </p:nvSpPr>
        <p:spPr>
          <a:xfrm>
            <a:off x="63500" y="-801687"/>
            <a:ext cx="2762250" cy="1657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descr="data:image/jpeg;base64,/9j/4AAQSkZJRgABAQAAAQABAAD/2wCEAAkGBhQSEBUUEhQUFRUUFBcUFBcUFhQXFhQUFBUVFRQUFxQXHCYfFxwkGRYWHy8gJCcpLC0uGB4xNTAqNSYrLCkBCQoKDgwOGg8PGiklHyUxLiwvNC0sLSwsLDIuKSwxLC8uLCwsLCwsKiwpLCwuLTQsLCwpLCwsLCwsLCwsKSwsLP/AABEIAK4BIgMBIgACEQEDEQH/xAAbAAABBQEBAAAAAAAAAAAAAAADAAIEBQYBB//EAEYQAAIBAgQDBQUFAwgKAwAAAAECAwARBAUSIRMxQQYiUWFxIzJSgZEUQmKCoZKx0QcVM1NjcnOiFiRDg5OjweHw8URUs//EABsBAAEFAQEAAAAAAAAAAAAAAAQBAgMFBgAH/8QANBEAAQMCAwQIBgMAAwAAAAAAAQACAwQRBSExEhNBUSJhcYGRodHwBhQyUrHBFeHxI0Ji/9oADAMBAAIRAxEAPwDlKlSrWry9KlXVW5sOtWcWQufeKr+pprnhuqljhfJ9AuqsCuspHPb1rT4TLki3G5tzO/08KksFPMA+ovQ5qBfIKwbhpLek6xWOqjzxvbL4iI38w7jSPqjfWtrmOTblo7W+H99qyPaDDgKJORRgrHpw2azBvIGxv0+tSF4c24UcEboJwH9gUfD+6KJUbDSW2NSanabhFvFilSpUqVNUyKVnKkDVIu3MB5IiGuneI1lW0soJv7wHO1S4pQyhlNwRcH/3yqpVrbjnzHrU2CaxvsVkkY8rFJH1SFedips5BFrWsRuDUJGw7qP5/tMqI98zaH1DzGfmPx2KXau2pUqkVQrbDdnmIu7afLman4TJEQ3J1eF7WHn51QrjZBydvqaImaSj7xPrvQ7mSHirGKemZboG/itVcVzWKzRzqXxH0FCGaS3vrP6VD8s5GnE4+APvvWp4lMLVnRnUviPoKcueyfhPyrvl3Lv5GM81f1W5rn8UAILBpNrRKRrNzYEqLlV6liLAX51Gw2NmxMwgQhBp1zSKO9HDe3dJ2Ejm6r4WZvu1qsDg44U0QoI18F5sfid/edj1ZiSazuLYzHh7t3bady5K/wAOoTWM3t7N/KxM/aZgAftUAdjpWJISbk7gF5pE22946B+6puG7SSqWXEYcoY1V5GicSKEcEiQLsxTusCRqsVPTetbKoYEMNQPMNuD6g7Vjs47JtHNxcHaNeGQ0dyI3bWrKgXlGCC+6gC9rg3NVdH8SxTSBkrdm/G9x77EfPhT2sJj6R5aefqtCswIBG4IuCNwQdwQfCoeOyxJd76T4gc/Wsf2ex7fZo9LMBZgBfkA7BVNtrhQB8qsmzGQ/fatvHCbBzSsdPWR3dHI3Q28E7F5Y8e5F18Ry/wC1RKe0pPMk+pplGNvbNU7y0nojJKlSpUqYlSpUq5clSokEDObKLmrnA5EBvJufAHb50x8jWaqeGnfKeiPRUVKtZ/N0fwL9KVQfMjkjf41/3BZOlSpUUqtKiJiGHJiPQmmohJsBcnwqfFkcp6Aep/6U1zmjVSxxyO+gHuUL7S3xN9TXTiWPNm+pqe/Z6QfCfQ/xqDPhWQ2ZSPWkDmO0snPjmYOkCEziHxP1phF9juDsQeRHhau0rU+yguVmMZhDC5GkhC/syAStmOyXHukG4sbdLVJgkuKuMbhBJGUJtexBG5VlIZTbruBtWcGpHZWtdG0nTex7qsCL7jZuX6moh0DbgrqCXfssfqHu6n0q4rXrtTrkqNhSt9L3AJHeU2ZGHuyL4kXOxuCCQedBpUjmhwsUrXFpuFa4GYvGrG1yN7crglSR5XBo1RMFITI/4ljkPTvsZFdvmEUnzJ6k1NtUbCS3NVVUwRyuA01HYcx+U21K1OtStT0Om2pU61K1cuTbULEzaELWJt0FrkkgKN9hckCj2p2EwiS4nDQy2McuIVJAeTKFeQIfJmRVI6gkdajlfsMLuQRFLGJZmRniQrns7iIMNFIXlRnkk1TPGJGhQINCRifToIUA3NwLs1aITLp1ahptq1XGnSdwdXK3nWgweMJlli4MkaRCMJIdIjlDLciPSbjTaxuBWe7P9moJJcRIyBo0xLpDE1jFGyBVmkWL3QzShz5dLamv5tXYMaqXemTM63H4XqdPMIWCNrchouYfGJJfhuj256GVreukm1cxo9m1WOZZLhMRrSPhLPEQpeHQJsO7C6EldxzB0tsw2IIrPwY4y4aNmsGcDWByDLs9vLUD8qo67CzRua4OuCexHQT73IhZDFRhcVOq2A9lIAOQLxgNt03S/wA67QoZuK8k3SV7p/hIojiPzVdf56NavWsMY9lHE1+uyF5Ti0jH1srmaX/3zXKVK1Kj1WpUqVKuXJUrUeHAu3uqT522+tW2H7Ni3fbfwX+JqN0rW6lExU0sv0hUsM5U3U2NSBm0nxfoKuD2cj8W+o/hUPFdnWAuh1eR2NR72NxzRJpamMZeRUf+e5Pw/SlUIxkdDSqXds5Ib5ib7im1Iw+XSPuqkjx5D9a1D5dG3NF+lv3VJVABYUM6qyyCso8Lz6bsupRMvy1Yl23bqf8AzpUwCleuaxQZJcblW7GNjGy1OtQ8RhldSrC4P6eYp4enKaTMJ5AcLFZKbJpAxAUkA8x1qG8ZBsRY+BreBaa+EQm5UEja5FzRTas8QqmTCWn6HeKwlqqM/wAENPFFwyldZHWMN3tS9bAk35jevUZMAjDvIp+VcOWREadC29BSuqmuFrLosMkieHNcPXqXkWFfp8xUih5tlpwuJkjI0jiO8e1g8TuWVl6GwbSQORHpXMRiAi6vpuBe+w3oqOQFm0VJLEQ/ZA1RaVWeXdkppZGR+KzKqm2D4bhC25Ess2lA2mzBQb2a/hU/LuxSyOkIhk+0jU04xLyx6It1RtURCsC1rKlwe/cixNVEmOQgjdsc6/EDLTmbZKxZg8pHTcG+Z8lTYST2kY8OKAfVUOj1JXVb8DGrWn9puwE+BUTo0TwiRDIkSNGUbiHQwVmYEXYRk3FgQTfvGnCLxqwpJxM0utbqVHi1K6GRovfL9oVKjCGuiGi7hVG7KBStUjg1HSYN/RpLL5xRSuvydV0n61HJNHENp7gB1myljppZTZjSewXSqLjVLaETWZDJG6iIXkASRGaRfh0jfUdvrapTTWOlklRrEqskboX0i5CahZj5A3q37O4ULCJLhnxAWR2XcabeziUnmqDbzYsbb7VtdXxsgvGQ7ayFjl15q6wnCpZKm8gLdixz16tU3I8Rh5I1aSV1xYUcdmnkjxAmt7S4DCy6r2W2i1rC1X2S5scI8gYyTwyvxS6BZJIpCAH1RxKC6NYNdFJBLXFjeqzGZVFLYyxo9uRZQf31HPZvDW/oIh5qoUj0ZbEfI1iWb5kheJDbkcx+QvQTG0i1lpMT2mw44jYKPXPKQXfgvGmpRZZJ5WUCyje27G1gK8vznGyjgpGZCs0Lwwp7pMN4g88nwu6mRt/cDL1vWtfFS4Urd3kgYhDxCWeBmOlGEh3ZCxAOq5Fwb2uBQ5/hDxFYxhGeREjdXkaSVZCwmUhjpUCNddgNiF3venRyvnrI2TtGzcWtne+XHu7BfgVBO0xU73xnMA+QQcslLQozBQSNtIIXTc6LA8hp01Jq2wHZWQoo2RQAADubAWG3pUs9kj/WD9k/xr0MTxtFiV5maGeQlzWZFZ61K1W8/ZqVeVm9Dv8AQ1Biy6Rm0hDq6gi1vW9SCRhFwUO+nlYbOaVFtV1kOWBvaMLgGyg8rjqadguzjaxxANPPYjfyrQRQBRZQAPAUNPOLbLSrShoHbW3KNOBTdNK1PK00igbq8smWpEU61ctSpLIZhHgPoKVEtSpbpuyOSgR5mh2Dj5/96MuMUmwdb+FxWPpCjjTDmqEYo/i0LaXpIwPIg+hrHBz4muq5HIkem1N+W61J/KD7fP8ApbQLTwtYw4tzzdvqaeMwk+NvqaT5V3NPGKs+0rYPIF94geppoxifGv7QrGPIW5kn13rojrvlBxKb/LG/RZ5rWTZ3Ev3rnwXeoP8ApOb7Jt033qkVKII6eKeMa5qN1fUPOVh2f2q7t1izMIpdNli1owvewlMdmt1syKD5N5VQZVOI8TDIQjaJUFpTaP2jBNRO+krq1BrG1jtWsx2AEsTRk2DC1xzBuCG+RAPyrGRKxfSdIOt0YkMUGjXrJABJFkY2tfkPOh6mOPcvjfk0g36ss+tWVDPK9zXauBHVf3mvaOyKyLl0ceGECzRzFMQsmrSrcUtPbRY6ip1LfYgr0qT2lx/DxeFMaGSUCYsqsingMgB1FiAFMwh/Z2BtWYybBR/ZYneRldIUR5kkmgLIgspdgUa1uj8rketxhsDHCGKi2qxdmZmZyBYF5HJZtvE7V57LjojZstYdoZf+cvPuW3FKSbk5Kl7U5syRTo0CKcbZ5Xjmkk4SQ8JZZHSRVAAjI3jFr7kdah6b7+O/13qemPwWHkZkYPM4seGz4iUi99GxbQt+ndWq/BwWLsIxErvqSIEERrpUEbd1SxBYquwvtWj+H6+acOa+M2+61h2a/hZvHqaPouDhccOPau8Ou6KPoruitTdZjdqE2EE00MB92RmaUeMMSl3X0ZuGh8nNXmcYyMMsbYloG2CqnCUG/uj2iMOlgo+lV+UOpx4F7lMLLf8ADxJcPa58SFO3O3qKJmHaeItLBOmhVX2hmMQVlPgpe7gi+4HMEc9q85+I5HzVwjGYaBy49t7reYHC2OlDtCSVV5i082uEKZpMPJHKst1jTTcEarnuuV4iFR032BApmEiDDXEZIizNqCkDvqxVw8feQsGBBNjfxNVWXY/ERQsg06p2XShZmxIKxRx30BbDuKhu7AJe7X92rrDr9ngBkN2uWbSCxaWWQsQi82Jd7AcztVzgMbg17HgGPXTjbPq8NEFjbgHMdG4iTTLW3+qR2Y14qTh/a2B1TJtHBcmMo8ZHs9w0bOL8tUL28K0WW9lVZ5xiMRO3Bl02DpCrRtHHIhJiVT98g78waxWFwxDIr4Uy4cxGaIkQSywprt3RGzMYyWNluXGk2BAsJaz5cDf/AFfV4FNUl/Dhspe/lamSyRskc0NGXJWcIe6NpLjpx1Qs4jw4wjLh7Fo0xkeIdCWDgNImHDvfvyFxGy7kgX5Ai9l2ZyFPteImKKCsgUH8Rhhd7DpdmLG1rk02dTIFeUfZ8NGQ6ia0bTOu6dxvcjU2axsWIXYAbnyLMJUnZyn+q4meNEdlZX4rQBFYBjfhloVS5UXLggkVDR1Qkqrt0AIuNLkjjpdJVw3hsTxB8L+S1hWm6aIf08aiDHxltIljLE2CiRCxPgFBvV8qmyKVpumn2rl6cmphFNK0/VTGNKmlNIphNONMIpwTCVwtXL0iKYVpyZdPtXaHqNKusuusRXbV0ilVysSlSpV0UqRKnBadDCWNgCas1yGa19H6imOka3UqaKnklzaCVXqlEWOjPhWQ2YEHzrqrTC5ENitkQmBKeEp4WnBaYSp2sTQlU2c9mRITJEdMtw3vFVcjqbA6HsBZx4C96vgtB1O7lIQLjZ3a+lDa+kAWLvYg2uAARc7gEWpnihjL5jZqPpIZXyAQjNA7H4ZnSWHFqJCkobTIyyi3DUoCOWx1WFtvCryfs3hgrFMLhywVit4Yz3gDpFreNqxa9m8bg3JhLtfSWeG1tFtDaoGJ1SfevZjve+1ql8fMpbxkTrdgF7iRK8IILNJKBeOQgEbFTy7ouSPL6uMTTOlhkaGHO17W7v8AF6RHEWRhriCQNf8Ac/ypHZvERPDeF9Vzqk2CtxGAvdAAFG1gAALLYcqtglVuCyNsOpdmsyo7JB7wXDBlMiJJzZ1IDAXIGoL97VVwB4b+HmPGvRMOrY6mL/jtllYadVuqyw2I0Zp5jmSDnc8efmhaKDjZxFE8jbhEZyPHSL2HmeXzqZoqv7QqPsz6vdDRFv7gmj1/5b0c95a0lBRx7Tw08SrzJssMEKo9jIbyTH4ppLGT5DZB5Io6UHOcsMgDKUVl3DNGrkDqV1bA+e/oat5T3j6n99DcXBHiD+6vFZKl75zKTmSvSWMDWBo0XnUZeOeUgSrAJQk86iJ37qIzseJe4Vnkkay9bC1q0GZZccNjo01zYghFbDh4gEfFS60j9pDGF0pGsjtc7BgRuKnYbJ9GHkV7EySySPblaVyLfJNI+VS/5PHfFLHPLcjDQjCxausygLipvPdVjB/DJ8VbfC8QdUMdFfJthlxVRUUkbH7y2ZuVGhyr7FiWR2LDER8VZGsO/GWbER+CLqkMwUbe0k+G9SsvyyTHq0muSLD6SICjMjzuRYTkggiEfdX7/M93SDrM1ySHEoEnjWRVYOAwuNS3sfPYkEciCQbg1NAtT/4yI1JqHZk8DoDz96Jd87Y2Asz2SynCtBFiFw8SysvfYjW6yKSsqiRyW2dWHPpVdnURxUj4KBgXuryyghhhQkivG5A5ylk7qG3usTsN6XO8VDx5IYppo4tU000kkjDDJaS04iiVhxGMzEXe8YIfZiNNHy/s1htGpI5V1Ad5mmikIW+khVKcPmSAFXny3parEYaQdK57B7CWOFz9Fqk7GYf3pw2JbmWxLcQfKLaJPRVFecR5bhJi8+IKwiZnWMKyQqsccjLEiAAWNhq7u+pifC2mwjYwFoWxBES2Ky6Q2IdST3CW7gIt/SaWJuNgQSTZZkcOH/oYwrdXJLSG+5vI12tck2FhvyqsxDFonRgRPN9ctdOfDzU8NOWk3AQvsU6i8WKduoGIRJVPh3lCOPXUfnVZJn84cxSgRSAarLurpe2uNyO8LkAggEEi43BOnrO9swBHC/3kxEVvHTI4hkX0KyfoPCocFxudtSyKY7TXG2eovxuhsSw9r4HOj6LgL5dSjHMZb++31p4zyUfeB9QKAVobLXqOw08AvOjJK3Rx8Ud8+m8R9BXV7RydQp+X8DXcFkrynYaV8WBt8vGpU3ZJh7rg+oIphMANjZSNbXOG2wm3b6qL/pI/wr+v8aa3aKToFH1NQsZg2ibSwsf0I8RUepRFGcwEK6rqGktc43Vh/PsviPpXarrV2nbpnJRfNTfeVyugVwVLy3EqkgZl1Afp508mwuFExoc4AmyGmDc8kY/I1a4Ds07i7nSPDrVvDnkRHvAeRo388xfGKAfPKcg2yvoaClHSc+/eF3LcoWG9tyepqwFQEzeM/fFGGYR/Gv1oJwe43ddXMbomN2WEWRsThFkWzf8Aqq1uzK9GN/MVK/naIfe+l6ImbRn7w+dKN6zS6R4p5D0rX7VRT5RIh90keI3qNorWrmUfxr9aqM3njcjRz6kcqnjme42cEFNSxsG0x3cqLHzMqhUtxJDojvuAbEs5HwooLHxsB1q9ynLlhiCjoObHfqzMx8SSWJ8SaqMph4mJkc8orQr9EllPzLRr/u6k9pryqcKhsZI2aUjojaljjv4u4N/wow+8KxGMPkxOuFHEei3X9nu0Wlw6NlFSb9+rs/QKVhM4Ey6oI5JFJIDABEIBsGDyEAg89rnyqQI8SfuQJ/ekkc/5YwP1pdm8fxYFbqyq/pqALD5NcfKrWgRhtO05tv2n0sinVUh0KpcTlOIkABlgUghlIhkYqw2uCZgCCCQQRYgkGq7L8O0a8GS2uEKp030shvwpFvvYqLb7gqw6XOrqixrhsW1vuQRK3qzzOAfy7/mrQYRaKTdsFgVWV95I9pxzCbpoeKwiyIyOLq6lGHkwIP6GpOmu6a091SBqrMu7QGPTDiiFlHdV2OlcQBsHRjsWI95L6gb7EWNXP20eDfsmo02GV1Kuqsp5qwDKfUHY1UYzIMHEhdoQqi20fEGokgKqxow1MxIAUDckVjar4Xje8vifYHgVo4MYIaGyNuepWGdZ8kMLs5C6UZhrIW+kE2AJuSbdK13ZPLuBgcPH1WJSx8ZGGuRvm7MfnWc7N/ydxbTYmCJWO6QBVKRDpxWH9NJ43JUclG2o7kLapqHDmUQIa69+qyJlnM1riy7SpUqsVCvF8TNFhsXhkxY0nDfaVJcEKxMnFw8w6OpGthzs9hs1q1+XzyuNciCNW3RDcygHfVL0UkfcFyOpvtWl7R5GuKw0kLHTxEKhuek81a3WzAG3lXnucfzgSqsghYOqli8H2eR2YAXdm4uluQRUD78/HN4lhr5CN2L3vqdLm+Q6726gEdBMB9WX7WopVjP5wlM7RcfDoeUZjR5FlddpUu7jvobXQb95TuDRljxDi4xUZBv3kgU+WxaVhzBHLpQMfw1VvFxbxSS4rTROLXE+BWpkxKrzPLw/82rI43H/AGuVdG8MT6y43WSRL6EQ/eVW7xYbEhQL2NdfI1b+neWfykYCP/gxhUPzBqbosLDa2wt0HhWlwn4bFLIJpnXI0A0VFiGNCWMxQgi+RJ/SEALi/Lrbwq4w2Mww+5Y/iF6qWFDIrXuYH6rMxymI3AHeFoW7QRef0pj9oIh1Y/Ks6wobrTBTMT3YjMOSuMZm+HkHfRj4G249Des7Ja5te19r87edEcUI0VHGGDJVNVUOmN3AdwXKVKlUqESpUq7XLkSMUVRQ05UZaYUTGE9aKBTFFEFRFGNT1p4FMFEFMKIanKKKKYBTxTCpgEDKpuFipEblN7ZD4kKiSr6gqjejnwNS80i4UolAskmmObyf3YZD5G4jPnw/Oo2OwQlS1yrKQyOOaOL2YA8+ZBHIgkHnRsuzUSXw+JVRIVIZDuksZFmZCffQg+q3sbbE4nEYJcPrfn4hdp+r9+vatXRSsrKb5Z/1DT9eCj5ZMYJ3j+6SZ4+gKO3t0/LIdXpKPCtcjggEcjuKw+Lyd5FKyOBDDJeORinFlW1gjNJ3AO8UZmvrHMDcm07IYx94CkoSFdIMqorxsCtomMZKPdW1AgDYciCGpk08E8hdCbjXTS/v9KRkMkbAJNRktLWRwZ9uZD/8h8Qh9cPM6xD/AISt+xWmzLHLDDJK99MaM5tzIUXsL9Ty+dZTEyypE2rDzgx4hp4iirKCrSGRkbgsxB0ySpytax62pscxhljePuF+yxB8LgpTFvI3N6vNXoWnaapcLlJxRM02uM8sMAdL4dRuJLcuI2xYHa3cO17yYsfOPZnDu8q7MylY8Ow6SLI5vYjfSAzKbg8gTeRYxSyPezaA2eeQPYq5+HzMa02vfyVlppdn8CMRjGkYXjwZCoOhxLpqd/PRG6qPOR+oFo2CxjFnSZVV49DHQxZSkikqwZlU81cHbmtXvYKC2XwufenBxL/3sQxm39A4HyoqSZr4wWG4KWnhLZDtDMLQCu0qVCKxSpUqVcuSrLdskWWSDDsLq3FlkHiiRGIentJ0IPivlWprHYuXiY6d+kSx4Zf7wHHlP/NiH5KBxGbc0z3jW1h35KWFu08BVz9l8OVI0c1iUkM4YiAjR3r3B2FyN261CxXY5dQeF+GwlLjuhljR1ZZI44xZVBLat77gXuABWipVhI6+pjO02Q+PZ6DwVo+njeLOaPf+rE4qbEYUe1QyxqsxDqQX0xMGSSVzpRLo1rWuSvnYTsPikkF42VwCQSpBFxzFxVvn2JRIXMgBQKzOCAQUUEsLHnflaqTLcOUjGu2trvJblxH7zAeQ90eSivQvh7Eqisa4SjIcffvxWTxmihp7OZkTwRiKGRRTTGrVhZlyE1CajNQjTwoHoLCguKO9BepQgpEOlSpU5QLldrldFcuRoxRkoCGjqaYUVGUVaIKEpogqIotqKtPFDBogNMKIaiLRAaEtEBphUwKItDxWCSVdMi3ANwbkMrDkysLFW8wQaeKDmOM4ULyAXKr3R8Tnuxr83Kj51G+1jfRTsvcbOqhYKOeR3jSdzHGTGh0IWeS3tBJcaZEW+nktzqv7tzf5PlX2SOR5ZQdrsbaY4oo9bBVuSbKGbdidgANgKd2ay3gwqL3IFi3xG93f8zlm+dWk0IdSrAMrAqwPJlYWI+YNqxDhGHksaAL8AtSHvLQHG6zOeZyMTA0MMcpEmgGR04UYUSKzG0hDt3QeSnnV5GbgHyBrPZIwHcY8ThSNBr5iQRkBXv1NiA34lcdKu8dj0hTXIdKDm1iQuxN2sNhtz9KzOISPlkEdtL6K4gY1jLjipFKoK5Xj5YmKrDGWJMfFd1l0atSB1RCqNp7p3bzsbill+BmxUkpaRsIsJMMkdo3kL2WQuS10VdLDSQCWBJNtgHswWrcQLWv1/lIaqMIWPw0glMiJxA0QikQMEfuPIysmruttIwsWU8rE1zsp2+iiUYee6pCqRxzlSqFBdFWZTvC4KMhJ7hKHccqrc3xj4PhxjEI8MsBOHxGlTpWPSJZJCpIkZEKldIAbWS1gpNVeGyxldJblNUWjgtc8OAXMKH+03LsTzMrjoK2eEQVO73M9rNyaRy929hUtZJGx+8ZqdV7JFMGAZSCCLgg3BB5EEc6fXkmGhaE3w0kmHJNyIiOGT4tCwMZ9dIPnVxh+2mNT31w84/PA5+Y4ik/JatX0sjdM1AyrjdrkvQ6VYuL+Uiw9pg8SD/Zth5B8vaA/pTj/ACo4cc4MYP8AcX/cxqExPHAqcSsP/YeK0WdZnwIwQpd3YRxICAXka9hc7KAAWJ6KrHe1qzGG7M42CBbSYeZ1Gp00SxtK53kbjtI13Zrm7Jbf7otauz3+UuAmCRYcV7CdZDqhABR1eCS12vcLKWG25UDrRsVm7tFipIMJiA+Mi7r8aNjcQlIm4TSARbEbLfz3oCsbBshlTYA8zb0U8TiTePPsRcBmUmIQSYfDTSIR7zcKIX6qOI4L2NxcXW42JqRhcaHZkKvHIltccgAdb30tsSGU2NmUkGx3uCBd4KYvl6HBGMEwKIOIGMalVACuF37pFiOYItVJ2hl/13DbgyJBMZivLQeGOu9jKBa/wt4GqKtwanip3PYTcZ5nVGRVL3PAKou0kmuSOLo8gLD+zgtI/wAi/CX81EaocTa8TK55RhYV/vECaU/V4x+SpRNa3AKXcUTebs/TyssrjM+8qSODcvXzTWobGntQ2NXwVEU1qE1EY0JjTwh3lDegyURzQSamagZCm0q7XKcoUqQrgrtclRENFU1HoqvTSFIx1lIWiqaArU/528/DzqMo1jk7F4jhxs9r2HdHxMTZFv5sQPnXcdhpcMEOr7QWB1IAiSXVSzvGRZWTY7NY7qNTE2pZDkMGIwp1xgzAPDK73d1lUFS6lybXuHFrbMKk4Hsvd+LNaJwAqjDtoFwCDIWUKbsWPdG1rXudxhqn4gG+vtFgYbFtgS7zsLWW1p8HDYrEBxdmDoBy687oF5lWKV+Hw5WVAqamZOIuqJjJsGuQFsF2LLuamijYufDJH9ndS6RqgkXQ7iOMDUkjkA2UFR3r8x5GqbCSQtMWwtxCselrM5V5Wa+ysxA0oByt/SC/KicGxeaqO7mY65uQ61hZQ4lh0cLd5GQALC3WrYGoWYHVLBH01mZv7sABT/mvEfy1KDVGwC68XIfgEUA9WvNJ+jRfSrrEH7uBx55eKrqJu3KOrNa/Dx6UUeAFQ8/glfDusJ7xtcBtDNHqHERH5I5S4DHlfmOYsKVZBaNZTKsXHeyrp4YCGMroaGw7qmM+7sNuh6E86sM7w8kkBERF9mAI9/SQ4TVqGjUQBffnyqB2ixSR41WkdEBwulS7KoJE7FlBYi5AKm3nVJm3aImRZEl1QxgajE8uhXDXbWYLm/D3UN3T3r32FUctI5s4MfDPPPr/ACrhkgfHcr0PB59hmkbEnGaF4QjeCWSNFhZWLFnjazJJvpNzyAqoTMppJp54DHHDMI0UzRO7OsSsDII9aAKxcgajuFBtYigYjHLrRvs0kgKBuII0Ypf3UtfWTzvpFht41GzXNYHCLNh5pLuAivA3ec8gBJZSbAnfoL0c/GKiXZZEyxPLpeA9UMKdjblxy8FUz4psRJh+KsKYSPiQoYAVhk4UgOgLvpErxxEC5FonUFi1TZZSzFjzJvQsXmLYqBVWMRQSgHvEGVo1YFQqL3YgSosbsbcgNiHmtphBqHQ7VQ3ZPDs6+Sz+IFm8tGbqBjo5VbiQkNt34nJ0uByKt/s2+oPUdaHh+0UJ2c8Fvhlstz+F/df5GrOs7nMu7BFDMSEVeYeRyEQEebEVauyzQIzysrqHFh3YLuE2Zr7ayAdA8SFIJPS6+O0ig4TL1gjWFPdjGm4FtTXJd7D4mLH5gUalbe2aRwANgmYdVfFwI+kL35bN/tHiC8OIDqbvxLeEXrVzgck4LARzS8JdhC2h1AtYKrsusAdBqPIDlVJiYFdSHAZeZDC423B8iPGqaXN8RHtBNL3mCRI5WVS7GyC8gZgOps2wB8Ky2N4RU1j95E8Wtax9lXFBXRQN2HA9oW6bKgGZo5JoS5u/BkKq7dWZCCur8VrnqTUfFYdMPDI43ZrGR5XYs9trvIQxsBewA25Ab1S4TPJC7pLjYYrcQRu0KIrsirpIMjWK6xMht1jA5mm47EPIhaHETyp9lEjsQipHMFdgilEUFw/C2F9tYPMCstJh9ZGy08g2WnTaPgFdxzxPILG69SZkE+qNr2LCVy5F7M0pEwZdQBA0SJsQCLWPKp7GouWxBYlIJOsCRmY3ZmcAlmPU/wDQAdKOWr1CnjLImtdqABkvPamQPlc5uhJKTGhsa6zUNmogBBuckxoTGus1CZqkAQr3JsnKhV1jTTUoQbjcrl67SpVyRcpUqVcuXacpptK9cuUhTQ8c7BO5q95QxQAuEJ77Ip2ZgOQ/Q8i1XoqvUUjNppF7X5aoqGbZcHEXtwOhWoyF4DAv2YqYxfkSTqO7a797Xfc6t786JgcoGMfEh3dQmmKOMlgmvhiQTsiMC4u62XUAdF+fLLZH2giwwmMokDPM7m0UpARQEQ61QqRoQG9+tWuFzgSYx0DSQPYLG6MLzIAW3DAq1rsQdO2/euSK8mFP8jWvdMxzmi9iRmc9c9fZXq8coqYGlhAJAyBva40VzFiI8FJPhmjkxCOiTtZNe8gdZRI8jWI9kCA7FrNpFwotl0zFHkxMqgxo05kCsLELJFEyuQPjvxLc7uQd70bP8ySPDPpSUl5VEjzRSNsXCtK7yKVPdAC32F12sLVmOzGIbFSyAyMyOC8xJDkBQiImu5MepSQVN2HDaxF9tJhFc+aY2bZuYGWffwsq7E6Mmm276EX996v5cTMnfeO0RZbMbgopZwSy7kWVVe7BR3rb9J/ZZdXe/rJ5pPkshjX/ACRLVFiZh7VwTJHApEYezBp1UKtiRdtNlQE3IJbqCTr+z+B4elOfCjVL+JUBSfmQT86krHVDYg2oIJJJFuA/aBphAXl0IIAAGfNXlKlSqqR6VYDO8S8+MxEcCs66Fgm4YUyDRHNcoZGVASz8KxuRoZrbb7LOswMEDyKLuLLGD1lchIx6aiL+QNZnsfhhG+IS9ysq3J5tqggOs+ZbUfUmmzkxUzp9kGxAz0ve/wClJB0pgy9jYn34qRk2dgQosisxXRFrhSWSNpCikRe7qWXoUI2I59Krc/LTSoyGSLWpw8LFCHkJnVMWI1Pusif1igGxItoJqvzfLpxjJzCshJlWZVUShSzKntVMbqFlBD7nx3IBFczHKcVFBJI3Ciup2ElpZGZgwBa0hZmkCkgSd42vehoW08UgqIbhx0uRYXHidUeWPkaWPIsrdo2icQPp7kacJlGlXhUBAdNzpZSNLC/VSNmFn1L7SG4w0liG42ncWOmaJyykdO8iG34aiVssFrHVdI2R+oyPcszXwiGYgaHNBxUulCfp6mqfKEDY2EH/AGay4kj/AA10IT+eS/qtTs1b3VHU/wDaonZyMCdZv/sLiYVP4Y9BhA9RBK35qsZTlZDRfVf3oVdV2lSqZRKFmk1kt8X7hUPI8NrmaQ+7FeNPOVh7VvyrZB5mSp2Y4bUu3Mb/AMapPtpjgni1abq8sTEgd1mH2hAx5MCxYX+MdFNRvNsyu2S7IccvH34XVpl+dyI8rwGNonkICsZNOqO6ySKQbAs+q9hY6QeZJLsy7QYiRCrMiBrLaJS0jFjYKHkNhcnnp233HOoWAi0wRAjSdJYr8PEkeQDb8LLTcXMEKOdlVyWPgDFIoJt01MteezsjlqXSFouTden01DFFTN42A1v4p+R5gYwsEqlTcrE2oMGXfQhbnqA2F+YUb32q6LVl8zm4kLGJXYqpcMqMFTSNQcuwC7WDbEnbYGtET41s8JqnVEZD9W2C87+JaGGknDoTk+5tyN8+7PuTmahs1NZqGz1dgLIveulqCzUmNNqQBCOddKuUqVKmpUqVKuXLldrlIVyVdpUqVckXa7XK5XJEX3gVO4IIPmCLGq8rIJYEOIkPDK2sEUKT7KIhQp1Oe971xYPsLipUkulSx5KCxtzsBc2rmHwZ4mHL2vMwnNr91UA4aA+V1+r+NAVcEMtttoJHMc9fFXOGzTR7Ww4gcbceXhmVocTlCyi2Id5gOQfSFBII1BI1UXsTYm5HSq7N5XL/AGeO0SBFd2WwYqxYaY1Hu+6bt06Am1tBVbn8Y4Jkt3oiHU9balEi+jLfbxCnpUEcMUDdmNoA5AWVlJJJKek4k8L5qt4K6oIlAC8RWKjkI4BxbftrGPzVtcpislz943rH5PHrxErf1YSFfV7SyH5+yH5TW7jSwAHQWrO4rJt1BA0GStsNZs04J1Ofj/SdSpUqrFYrOdqZrzQR9FD4hvUexiv82lP5BVFPmwwmIWU3KyjhuFBLAxhmWTSBcgKzK1t9052qbnOJDY+UC/cgw6G/jqnfbys4+d6yeMxRlmduiFoUHgEb2jerOPoq+dXk0cQw3YeL7X59hDYfDJU4rstNg0Z9lv2StjL29woXuyFz0RFdjfwtbb52qjw/akPNxpopmZbiGJUBWLprLFgGcj73IA2HUmNhYRpBO5o9Y9lJDHcAHPrW+GHt4uPvxRMyzqadlkZBHHCTIIrh3fulXYkbArGzlVF7kHflViJlIuGUgi4IIsQeRB8KrEYggjYjceoqA32aAsJIIypHGS0UbFVdnDIdVuTq1t/dIHTfU4JUNjBpwABqP2s1j+GhgbOzsP6T87ziNGYmRLohIGpbkhSwAF786sosuIwkUaECSJImjY8lmjAIJ8iwIPkzVjcX2jhldoYYypltECVRAOIQl7Le/PlXoBetIwiQlYmqLodngdfDRCweNEqagNO5DKecbqbPGfMHb6HrR6pM5doA2JityHGRr6ZFBChxYi0gBtfqNjyFpjYicGxiiJ/xnA+nBp17ZFSMcJG7TVPrP5xg1MsSsoKtJrsf7NWcj5mykeDGrMxYg82iiB+ENK3yLaVH7JrL9pMyTDSx6Q8kw1EvK17ppIZdvd6EBQBcUPVl25cG62R1EGCoYX6XF1fsxJJO5O5Pj51HzCTTFIfCNz/lNRDmMgNuGl/8Vrf/AJU9MDJM4L8MBLSBAZGD8Ng+ljdQAbWJ0k1lWYRVk5sy7R6rcy/EeHBvRkBJ0Fj6LXdpU4eWyKea4dkPqIin77VnMpnJhAY3KFoyep4bFQT6gA/Ogdq+23Hi4KxlX1qXu2pSFcNpDAAm7Beg2vTMkJMWo2Gt2ewN7b6bXsL+7f50b8NUVTTOeJm2vflzH9rEfEVTTS0jSx13BwtrpY3/AErIyUwmuE0q2qwBJKVcpUq5clXKV6VIuSpUqVKlX//Z" id="470" name="Google Shape;470;p28"/>
          <p:cNvSpPr txBox="1"/>
          <p:nvPr/>
        </p:nvSpPr>
        <p:spPr>
          <a:xfrm>
            <a:off x="63500" y="-801687"/>
            <a:ext cx="2762250" cy="1657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descr="data:image/jpeg;base64,/9j/4AAQSkZJRgABAQAAAQABAAD/2wCEAAkGBhQSEBUUEhQUFRUUFBcUFBcUFhQXFhQUFBUVFRQUFxQXHCYfFxwkGRYWHy8gJCcpLC0uGB4xNTAqNSYrLCkBCQoKDgwOGg8PGiklHyUxLiwvNC0sLSwsLDIuKSwxLC8uLCwsLCwsKiwpLCwuLTQsLCwpLCwsLCwsLCwsKSwsLP/AABEIAK4BIgMBIgACEQEDEQH/xAAbAAABBQEBAAAAAAAAAAAAAAADAAIEBQYBB//EAEYQAAIBAgQDBQUFAwgKAwAAAAECAwARBAUSIRMxQQYiUWFxIzJSgZEUQmKCoZKx0QcVM1NjcnOiFiRDg5OjweHw8URUs//EABsBAAEFAQEAAAAAAAAAAAAAAAQBAgMFBgAH/8QANBEAAQMCAwQIBgMAAwAAAAAAAQACAwQRBSExEhNBUSJhcYGRodHwBhQyUrHBFeHxI0Ji/9oADAMBAAIRAxEAPwDlKlSrWry9KlXVW5sOtWcWQufeKr+pprnhuqljhfJ9AuqsCuspHPb1rT4TLki3G5tzO/08KksFPMA+ovQ5qBfIKwbhpLek6xWOqjzxvbL4iI38w7jSPqjfWtrmOTblo7W+H99qyPaDDgKJORRgrHpw2azBvIGxv0+tSF4c24UcEboJwH9gUfD+6KJUbDSW2NSanabhFvFilSpUqVNUyKVnKkDVIu3MB5IiGuneI1lW0soJv7wHO1S4pQyhlNwRcH/3yqpVrbjnzHrU2CaxvsVkkY8rFJH1SFedips5BFrWsRuDUJGw7qP5/tMqI98zaH1DzGfmPx2KXau2pUqkVQrbDdnmIu7afLman4TJEQ3J1eF7WHn51QrjZBydvqaImaSj7xPrvQ7mSHirGKemZboG/itVcVzWKzRzqXxH0FCGaS3vrP6VD8s5GnE4+APvvWp4lMLVnRnUviPoKcueyfhPyrvl3Lv5GM81f1W5rn8UAILBpNrRKRrNzYEqLlV6liLAX51Gw2NmxMwgQhBp1zSKO9HDe3dJ2Ejm6r4WZvu1qsDg44U0QoI18F5sfid/edj1ZiSazuLYzHh7t3bady5K/wAOoTWM3t7N/KxM/aZgAftUAdjpWJISbk7gF5pE22946B+6puG7SSqWXEYcoY1V5GicSKEcEiQLsxTusCRqsVPTetbKoYEMNQPMNuD6g7Vjs47JtHNxcHaNeGQ0dyI3bWrKgXlGCC+6gC9rg3NVdH8SxTSBkrdm/G9x77EfPhT2sJj6R5aefqtCswIBG4IuCNwQdwQfCoeOyxJd76T4gc/Wsf2ex7fZo9LMBZgBfkA7BVNtrhQB8qsmzGQ/fatvHCbBzSsdPWR3dHI3Q28E7F5Y8e5F18Ry/wC1RKe0pPMk+pplGNvbNU7y0nojJKlSpUqYlSpUq5clSokEDObKLmrnA5EBvJufAHb50x8jWaqeGnfKeiPRUVKtZ/N0fwL9KVQfMjkjf41/3BZOlSpUUqtKiJiGHJiPQmmohJsBcnwqfFkcp6Aep/6U1zmjVSxxyO+gHuUL7S3xN9TXTiWPNm+pqe/Z6QfCfQ/xqDPhWQ2ZSPWkDmO0snPjmYOkCEziHxP1phF9juDsQeRHhau0rU+yguVmMZhDC5GkhC/syAStmOyXHukG4sbdLVJgkuKuMbhBJGUJtexBG5VlIZTbruBtWcGpHZWtdG0nTex7qsCL7jZuX6moh0DbgrqCXfssfqHu6n0q4rXrtTrkqNhSt9L3AJHeU2ZGHuyL4kXOxuCCQedBpUjmhwsUrXFpuFa4GYvGrG1yN7crglSR5XBo1RMFITI/4ljkPTvsZFdvmEUnzJ6k1NtUbCS3NVVUwRyuA01HYcx+U21K1OtStT0Om2pU61K1cuTbULEzaELWJt0FrkkgKN9hckCj2p2EwiS4nDQy2McuIVJAeTKFeQIfJmRVI6gkdajlfsMLuQRFLGJZmRniQrns7iIMNFIXlRnkk1TPGJGhQINCRifToIUA3NwLs1aITLp1ahptq1XGnSdwdXK3nWgweMJlli4MkaRCMJIdIjlDLciPSbjTaxuBWe7P9moJJcRIyBo0xLpDE1jFGyBVmkWL3QzShz5dLamv5tXYMaqXemTM63H4XqdPMIWCNrchouYfGJJfhuj256GVreukm1cxo9m1WOZZLhMRrSPhLPEQpeHQJsO7C6EldxzB0tsw2IIrPwY4y4aNmsGcDWByDLs9vLUD8qo67CzRua4OuCexHQT73IhZDFRhcVOq2A9lIAOQLxgNt03S/wA67QoZuK8k3SV7p/hIojiPzVdf56NavWsMY9lHE1+uyF5Ti0jH1srmaX/3zXKVK1Kj1WpUqVKuXJUrUeHAu3uqT522+tW2H7Ni3fbfwX+JqN0rW6lExU0sv0hUsM5U3U2NSBm0nxfoKuD2cj8W+o/hUPFdnWAuh1eR2NR72NxzRJpamMZeRUf+e5Pw/SlUIxkdDSqXds5Ib5ib7im1Iw+XSPuqkjx5D9a1D5dG3NF+lv3VJVABYUM6qyyCso8Lz6bsupRMvy1Yl23bqf8AzpUwCleuaxQZJcblW7GNjGy1OtQ8RhldSrC4P6eYp4enKaTMJ5AcLFZKbJpAxAUkA8x1qG8ZBsRY+BreBaa+EQm5UEja5FzRTas8QqmTCWn6HeKwlqqM/wAENPFFwyldZHWMN3tS9bAk35jevUZMAjDvIp+VcOWREadC29BSuqmuFrLosMkieHNcPXqXkWFfp8xUih5tlpwuJkjI0jiO8e1g8TuWVl6GwbSQORHpXMRiAi6vpuBe+w3oqOQFm0VJLEQ/ZA1RaVWeXdkppZGR+KzKqm2D4bhC25Ess2lA2mzBQb2a/hU/LuxSyOkIhk+0jU04xLyx6It1RtURCsC1rKlwe/cixNVEmOQgjdsc6/EDLTmbZKxZg8pHTcG+Z8lTYST2kY8OKAfVUOj1JXVb8DGrWn9puwE+BUTo0TwiRDIkSNGUbiHQwVmYEXYRk3FgQTfvGnCLxqwpJxM0utbqVHi1K6GRovfL9oVKjCGuiGi7hVG7KBStUjg1HSYN/RpLL5xRSuvydV0n61HJNHENp7gB1myljppZTZjSewXSqLjVLaETWZDJG6iIXkASRGaRfh0jfUdvrapTTWOlklRrEqskboX0i5CahZj5A3q37O4ULCJLhnxAWR2XcabeziUnmqDbzYsbb7VtdXxsgvGQ7ayFjl15q6wnCpZKm8gLdixz16tU3I8Rh5I1aSV1xYUcdmnkjxAmt7S4DCy6r2W2i1rC1X2S5scI8gYyTwyvxS6BZJIpCAH1RxKC6NYNdFJBLXFjeqzGZVFLYyxo9uRZQf31HPZvDW/oIh5qoUj0ZbEfI1iWb5kheJDbkcx+QvQTG0i1lpMT2mw44jYKPXPKQXfgvGmpRZZJ5WUCyje27G1gK8vznGyjgpGZCs0Lwwp7pMN4g88nwu6mRt/cDL1vWtfFS4Urd3kgYhDxCWeBmOlGEh3ZCxAOq5Fwb2uBQ5/hDxFYxhGeREjdXkaSVZCwmUhjpUCNddgNiF3venRyvnrI2TtGzcWtne+XHu7BfgVBO0xU73xnMA+QQcslLQozBQSNtIIXTc6LA8hp01Jq2wHZWQoo2RQAADubAWG3pUs9kj/WD9k/xr0MTxtFiV5maGeQlzWZFZ61K1W8/ZqVeVm9Dv8AQ1Biy6Rm0hDq6gi1vW9SCRhFwUO+nlYbOaVFtV1kOWBvaMLgGyg8rjqadguzjaxxANPPYjfyrQRQBRZQAPAUNPOLbLSrShoHbW3KNOBTdNK1PK00igbq8smWpEU61ctSpLIZhHgPoKVEtSpbpuyOSgR5mh2Dj5/96MuMUmwdb+FxWPpCjjTDmqEYo/i0LaXpIwPIg+hrHBz4muq5HIkem1N+W61J/KD7fP8ApbQLTwtYw4tzzdvqaeMwk+NvqaT5V3NPGKs+0rYPIF94geppoxifGv7QrGPIW5kn13rojrvlBxKb/LG/RZ5rWTZ3Ev3rnwXeoP8ApOb7Jt033qkVKII6eKeMa5qN1fUPOVh2f2q7t1izMIpdNli1owvewlMdmt1syKD5N5VQZVOI8TDIQjaJUFpTaP2jBNRO+krq1BrG1jtWsx2AEsTRk2DC1xzBuCG+RAPyrGRKxfSdIOt0YkMUGjXrJABJFkY2tfkPOh6mOPcvjfk0g36ss+tWVDPK9zXauBHVf3mvaOyKyLl0ceGECzRzFMQsmrSrcUtPbRY6ip1LfYgr0qT2lx/DxeFMaGSUCYsqsingMgB1FiAFMwh/Z2BtWYybBR/ZYneRldIUR5kkmgLIgspdgUa1uj8rketxhsDHCGKi2qxdmZmZyBYF5HJZtvE7V57LjojZstYdoZf+cvPuW3FKSbk5Kl7U5syRTo0CKcbZ5Xjmkk4SQ8JZZHSRVAAjI3jFr7kdah6b7+O/13qemPwWHkZkYPM4seGz4iUi99GxbQt+ndWq/BwWLsIxErvqSIEERrpUEbd1SxBYquwvtWj+H6+acOa+M2+61h2a/hZvHqaPouDhccOPau8Ou6KPoruitTdZjdqE2EE00MB92RmaUeMMSl3X0ZuGh8nNXmcYyMMsbYloG2CqnCUG/uj2iMOlgo+lV+UOpx4F7lMLLf8ADxJcPa58SFO3O3qKJmHaeItLBOmhVX2hmMQVlPgpe7gi+4HMEc9q85+I5HzVwjGYaBy49t7reYHC2OlDtCSVV5i082uEKZpMPJHKst1jTTcEarnuuV4iFR032BApmEiDDXEZIizNqCkDvqxVw8feQsGBBNjfxNVWXY/ERQsg06p2XShZmxIKxRx30BbDuKhu7AJe7X92rrDr9ngBkN2uWbSCxaWWQsQi82Jd7AcztVzgMbg17HgGPXTjbPq8NEFjbgHMdG4iTTLW3+qR2Y14qTh/a2B1TJtHBcmMo8ZHs9w0bOL8tUL28K0WW9lVZ5xiMRO3Bl02DpCrRtHHIhJiVT98g78waxWFwxDIr4Uy4cxGaIkQSywprt3RGzMYyWNluXGk2BAsJaz5cDf/AFfV4FNUl/Dhspe/lamSyRskc0NGXJWcIe6NpLjpx1Qs4jw4wjLh7Fo0xkeIdCWDgNImHDvfvyFxGy7kgX5Ai9l2ZyFPteImKKCsgUH8Rhhd7DpdmLG1rk02dTIFeUfZ8NGQ6ia0bTOu6dxvcjU2axsWIXYAbnyLMJUnZyn+q4meNEdlZX4rQBFYBjfhloVS5UXLggkVDR1Qkqrt0AIuNLkjjpdJVw3hsTxB8L+S1hWm6aIf08aiDHxltIljLE2CiRCxPgFBvV8qmyKVpumn2rl6cmphFNK0/VTGNKmlNIphNONMIpwTCVwtXL0iKYVpyZdPtXaHqNKusuusRXbV0ilVysSlSpV0UqRKnBadDCWNgCas1yGa19H6imOka3UqaKnklzaCVXqlEWOjPhWQ2YEHzrqrTC5ENitkQmBKeEp4WnBaYSp2sTQlU2c9mRITJEdMtw3vFVcjqbA6HsBZx4C96vgtB1O7lIQLjZ3a+lDa+kAWLvYg2uAARc7gEWpnihjL5jZqPpIZXyAQjNA7H4ZnSWHFqJCkobTIyyi3DUoCOWx1WFtvCryfs3hgrFMLhywVit4Yz3gDpFreNqxa9m8bg3JhLtfSWeG1tFtDaoGJ1SfevZjve+1ql8fMpbxkTrdgF7iRK8IILNJKBeOQgEbFTy7ouSPL6uMTTOlhkaGHO17W7v8AF6RHEWRhriCQNf8Ac/ypHZvERPDeF9Vzqk2CtxGAvdAAFG1gAALLYcqtglVuCyNsOpdmsyo7JB7wXDBlMiJJzZ1IDAXIGoL97VVwB4b+HmPGvRMOrY6mL/jtllYadVuqyw2I0Zp5jmSDnc8efmhaKDjZxFE8jbhEZyPHSL2HmeXzqZoqv7QqPsz6vdDRFv7gmj1/5b0c95a0lBRx7Tw08SrzJssMEKo9jIbyTH4ppLGT5DZB5Io6UHOcsMgDKUVl3DNGrkDqV1bA+e/oat5T3j6n99DcXBHiD+6vFZKl75zKTmSvSWMDWBo0XnUZeOeUgSrAJQk86iJ37qIzseJe4Vnkkay9bC1q0GZZccNjo01zYghFbDh4gEfFS60j9pDGF0pGsjtc7BgRuKnYbJ9GHkV7EySySPblaVyLfJNI+VS/5PHfFLHPLcjDQjCxausygLipvPdVjB/DJ8VbfC8QdUMdFfJthlxVRUUkbH7y2ZuVGhyr7FiWR2LDER8VZGsO/GWbER+CLqkMwUbe0k+G9SsvyyTHq0muSLD6SICjMjzuRYTkggiEfdX7/M93SDrM1ySHEoEnjWRVYOAwuNS3sfPYkEciCQbg1NAtT/4yI1JqHZk8DoDz96Jd87Y2Asz2SynCtBFiFw8SysvfYjW6yKSsqiRyW2dWHPpVdnURxUj4KBgXuryyghhhQkivG5A5ylk7qG3usTsN6XO8VDx5IYppo4tU000kkjDDJaS04iiVhxGMzEXe8YIfZiNNHy/s1htGpI5V1Ad5mmikIW+khVKcPmSAFXny3parEYaQdK57B7CWOFz9Fqk7GYf3pw2JbmWxLcQfKLaJPRVFecR5bhJi8+IKwiZnWMKyQqsccjLEiAAWNhq7u+pifC2mwjYwFoWxBES2Ky6Q2IdST3CW7gIt/SaWJuNgQSTZZkcOH/oYwrdXJLSG+5vI12tck2FhvyqsxDFonRgRPN9ctdOfDzU8NOWk3AQvsU6i8WKduoGIRJVPh3lCOPXUfnVZJn84cxSgRSAarLurpe2uNyO8LkAggEEi43BOnrO9swBHC/3kxEVvHTI4hkX0KyfoPCocFxudtSyKY7TXG2eovxuhsSw9r4HOj6LgL5dSjHMZb++31p4zyUfeB9QKAVobLXqOw08AvOjJK3Rx8Ud8+m8R9BXV7RydQp+X8DXcFkrynYaV8WBt8vGpU3ZJh7rg+oIphMANjZSNbXOG2wm3b6qL/pI/wr+v8aa3aKToFH1NQsZg2ibSwsf0I8RUepRFGcwEK6rqGktc43Vh/PsviPpXarrV2nbpnJRfNTfeVyugVwVLy3EqkgZl1Afp508mwuFExoc4AmyGmDc8kY/I1a4Ds07i7nSPDrVvDnkRHvAeRo388xfGKAfPKcg2yvoaClHSc+/eF3LcoWG9tyepqwFQEzeM/fFGGYR/Gv1oJwe43ddXMbomN2WEWRsThFkWzf8Aqq1uzK9GN/MVK/naIfe+l6ImbRn7w+dKN6zS6R4p5D0rX7VRT5RIh90keI3qNorWrmUfxr9aqM3njcjRz6kcqnjme42cEFNSxsG0x3cqLHzMqhUtxJDojvuAbEs5HwooLHxsB1q9ynLlhiCjoObHfqzMx8SSWJ8SaqMph4mJkc8orQr9EllPzLRr/u6k9pryqcKhsZI2aUjojaljjv4u4N/wow+8KxGMPkxOuFHEei3X9nu0Wlw6NlFSb9+rs/QKVhM4Ey6oI5JFJIDABEIBsGDyEAg89rnyqQI8SfuQJ/ekkc/5YwP1pdm8fxYFbqyq/pqALD5NcfKrWgRhtO05tv2n0sinVUh0KpcTlOIkABlgUghlIhkYqw2uCZgCCCQQRYgkGq7L8O0a8GS2uEKp030shvwpFvvYqLb7gqw6XOrqixrhsW1vuQRK3qzzOAfy7/mrQYRaKTdsFgVWV95I9pxzCbpoeKwiyIyOLq6lGHkwIP6GpOmu6a091SBqrMu7QGPTDiiFlHdV2OlcQBsHRjsWI95L6gb7EWNXP20eDfsmo02GV1Kuqsp5qwDKfUHY1UYzIMHEhdoQqi20fEGokgKqxow1MxIAUDckVjar4Xje8vifYHgVo4MYIaGyNuepWGdZ8kMLs5C6UZhrIW+kE2AJuSbdK13ZPLuBgcPH1WJSx8ZGGuRvm7MfnWc7N/ydxbTYmCJWO6QBVKRDpxWH9NJ43JUclG2o7kLapqHDmUQIa69+qyJlnM1riy7SpUqsVCvF8TNFhsXhkxY0nDfaVJcEKxMnFw8w6OpGthzs9hs1q1+XzyuNciCNW3RDcygHfVL0UkfcFyOpvtWl7R5GuKw0kLHTxEKhuek81a3WzAG3lXnucfzgSqsghYOqli8H2eR2YAXdm4uluQRUD78/HN4lhr5CN2L3vqdLm+Q6726gEdBMB9WX7WopVjP5wlM7RcfDoeUZjR5FlddpUu7jvobXQb95TuDRljxDi4xUZBv3kgU+WxaVhzBHLpQMfw1VvFxbxSS4rTROLXE+BWpkxKrzPLw/82rI43H/AGuVdG8MT6y43WSRL6EQ/eVW7xYbEhQL2NdfI1b+neWfykYCP/gxhUPzBqbosLDa2wt0HhWlwn4bFLIJpnXI0A0VFiGNCWMxQgi+RJ/SEALi/Lrbwq4w2Mww+5Y/iF6qWFDIrXuYH6rMxymI3AHeFoW7QRef0pj9oIh1Y/Ks6wobrTBTMT3YjMOSuMZm+HkHfRj4G249Des7Ja5te19r87edEcUI0VHGGDJVNVUOmN3AdwXKVKlUqESpUq7XLkSMUVRQ05UZaYUTGE9aKBTFFEFRFGNT1p4FMFEFMKIanKKKKYBTxTCpgEDKpuFipEblN7ZD4kKiSr6gqjejnwNS80i4UolAskmmObyf3YZD5G4jPnw/Oo2OwQlS1yrKQyOOaOL2YA8+ZBHIgkHnRsuzUSXw+JVRIVIZDuksZFmZCffQg+q3sbbE4nEYJcPrfn4hdp+r9+vatXRSsrKb5Z/1DT9eCj5ZMYJ3j+6SZ4+gKO3t0/LIdXpKPCtcjggEcjuKw+Lyd5FKyOBDDJeORinFlW1gjNJ3AO8UZmvrHMDcm07IYx94CkoSFdIMqorxsCtomMZKPdW1AgDYciCGpk08E8hdCbjXTS/v9KRkMkbAJNRktLWRwZ9uZD/8h8Qh9cPM6xD/AISt+xWmzLHLDDJK99MaM5tzIUXsL9Ty+dZTEyypE2rDzgx4hp4iirKCrSGRkbgsxB0ySpytax62pscxhljePuF+yxB8LgpTFvI3N6vNXoWnaapcLlJxRM02uM8sMAdL4dRuJLcuI2xYHa3cO17yYsfOPZnDu8q7MylY8Ow6SLI5vYjfSAzKbg8gTeRYxSyPezaA2eeQPYq5+HzMa02vfyVlppdn8CMRjGkYXjwZCoOhxLpqd/PRG6qPOR+oFo2CxjFnSZVV49DHQxZSkikqwZlU81cHbmtXvYKC2XwufenBxL/3sQxm39A4HyoqSZr4wWG4KWnhLZDtDMLQCu0qVCKxSpUqVcuSrLdskWWSDDsLq3FlkHiiRGIentJ0IPivlWprHYuXiY6d+kSx4Zf7wHHlP/NiH5KBxGbc0z3jW1h35KWFu08BVz9l8OVI0c1iUkM4YiAjR3r3B2FyN261CxXY5dQeF+GwlLjuhljR1ZZI44xZVBLat77gXuABWipVhI6+pjO02Q+PZ6DwVo+njeLOaPf+rE4qbEYUe1QyxqsxDqQX0xMGSSVzpRLo1rWuSvnYTsPikkF42VwCQSpBFxzFxVvn2JRIXMgBQKzOCAQUUEsLHnflaqTLcOUjGu2trvJblxH7zAeQ90eSivQvh7Eqisa4SjIcffvxWTxmihp7OZkTwRiKGRRTTGrVhZlyE1CajNQjTwoHoLCguKO9BepQgpEOlSpU5QLldrldFcuRoxRkoCGjqaYUVGUVaIKEpogqIotqKtPFDBogNMKIaiLRAaEtEBphUwKItDxWCSVdMi3ANwbkMrDkysLFW8wQaeKDmOM4ULyAXKr3R8Tnuxr83Kj51G+1jfRTsvcbOqhYKOeR3jSdzHGTGh0IWeS3tBJcaZEW+nktzqv7tzf5PlX2SOR5ZQdrsbaY4oo9bBVuSbKGbdidgANgKd2ay3gwqL3IFi3xG93f8zlm+dWk0IdSrAMrAqwPJlYWI+YNqxDhGHksaAL8AtSHvLQHG6zOeZyMTA0MMcpEmgGR04UYUSKzG0hDt3QeSnnV5GbgHyBrPZIwHcY8ThSNBr5iQRkBXv1NiA34lcdKu8dj0hTXIdKDm1iQuxN2sNhtz9KzOISPlkEdtL6K4gY1jLjipFKoK5Xj5YmKrDGWJMfFd1l0atSB1RCqNp7p3bzsbill+BmxUkpaRsIsJMMkdo3kL2WQuS10VdLDSQCWBJNtgHswWrcQLWv1/lIaqMIWPw0glMiJxA0QikQMEfuPIysmruttIwsWU8rE1zsp2+iiUYee6pCqRxzlSqFBdFWZTvC4KMhJ7hKHccqrc3xj4PhxjEI8MsBOHxGlTpWPSJZJCpIkZEKldIAbWS1gpNVeGyxldJblNUWjgtc8OAXMKH+03LsTzMrjoK2eEQVO73M9rNyaRy929hUtZJGx+8ZqdV7JFMGAZSCCLgg3BB5EEc6fXkmGhaE3w0kmHJNyIiOGT4tCwMZ9dIPnVxh+2mNT31w84/PA5+Y4ik/JatX0sjdM1AyrjdrkvQ6VYuL+Uiw9pg8SD/Zth5B8vaA/pTj/ACo4cc4MYP8AcX/cxqExPHAqcSsP/YeK0WdZnwIwQpd3YRxICAXka9hc7KAAWJ6KrHe1qzGG7M42CBbSYeZ1Gp00SxtK53kbjtI13Zrm7Jbf7otauz3+UuAmCRYcV7CdZDqhABR1eCS12vcLKWG25UDrRsVm7tFipIMJiA+Mi7r8aNjcQlIm4TSARbEbLfz3oCsbBshlTYA8zb0U8TiTePPsRcBmUmIQSYfDTSIR7zcKIX6qOI4L2NxcXW42JqRhcaHZkKvHIltccgAdb30tsSGU2NmUkGx3uCBd4KYvl6HBGMEwKIOIGMalVACuF37pFiOYItVJ2hl/13DbgyJBMZivLQeGOu9jKBa/wt4GqKtwanip3PYTcZ5nVGRVL3PAKou0kmuSOLo8gLD+zgtI/wAi/CX81EaocTa8TK55RhYV/vECaU/V4x+SpRNa3AKXcUTebs/TyssrjM+8qSODcvXzTWobGntQ2NXwVEU1qE1EY0JjTwh3lDegyURzQSamagZCm0q7XKcoUqQrgrtclRENFU1HoqvTSFIx1lIWiqaArU/528/DzqMo1jk7F4jhxs9r2HdHxMTZFv5sQPnXcdhpcMEOr7QWB1IAiSXVSzvGRZWTY7NY7qNTE2pZDkMGIwp1xgzAPDK73d1lUFS6lybXuHFrbMKk4Hsvd+LNaJwAqjDtoFwCDIWUKbsWPdG1rXudxhqn4gG+vtFgYbFtgS7zsLWW1p8HDYrEBxdmDoBy687oF5lWKV+Hw5WVAqamZOIuqJjJsGuQFsF2LLuamijYufDJH9ndS6RqgkXQ7iOMDUkjkA2UFR3r8x5GqbCSQtMWwtxCselrM5V5Wa+ysxA0oByt/SC/KicGxeaqO7mY65uQ61hZQ4lh0cLd5GQALC3WrYGoWYHVLBH01mZv7sABT/mvEfy1KDVGwC68XIfgEUA9WvNJ+jRfSrrEH7uBx55eKrqJu3KOrNa/Dx6UUeAFQ8/glfDusJ7xtcBtDNHqHERH5I5S4DHlfmOYsKVZBaNZTKsXHeyrp4YCGMroaGw7qmM+7sNuh6E86sM7w8kkBERF9mAI9/SQ4TVqGjUQBffnyqB2ixSR41WkdEBwulS7KoJE7FlBYi5AKm3nVJm3aImRZEl1QxgajE8uhXDXbWYLm/D3UN3T3r32FUctI5s4MfDPPPr/ACrhkgfHcr0PB59hmkbEnGaF4QjeCWSNFhZWLFnjazJJvpNzyAqoTMppJp54DHHDMI0UzRO7OsSsDII9aAKxcgajuFBtYigYjHLrRvs0kgKBuII0Ypf3UtfWTzvpFht41GzXNYHCLNh5pLuAivA3ec8gBJZSbAnfoL0c/GKiXZZEyxPLpeA9UMKdjblxy8FUz4psRJh+KsKYSPiQoYAVhk4UgOgLvpErxxEC5FonUFi1TZZSzFjzJvQsXmLYqBVWMRQSgHvEGVo1YFQqL3YgSosbsbcgNiHmtphBqHQ7VQ3ZPDs6+Sz+IFm8tGbqBjo5VbiQkNt34nJ0uByKt/s2+oPUdaHh+0UJ2c8Fvhlstz+F/df5GrOs7nMu7BFDMSEVeYeRyEQEebEVauyzQIzysrqHFh3YLuE2Zr7ayAdA8SFIJPS6+O0ig4TL1gjWFPdjGm4FtTXJd7D4mLH5gUalbe2aRwANgmYdVfFwI+kL35bN/tHiC8OIDqbvxLeEXrVzgck4LARzS8JdhC2h1AtYKrsusAdBqPIDlVJiYFdSHAZeZDC423B8iPGqaXN8RHtBNL3mCRI5WVS7GyC8gZgOps2wB8Ky2N4RU1j95E8Wtax9lXFBXRQN2HA9oW6bKgGZo5JoS5u/BkKq7dWZCCur8VrnqTUfFYdMPDI43ZrGR5XYs9trvIQxsBewA25Ab1S4TPJC7pLjYYrcQRu0KIrsirpIMjWK6xMht1jA5mm47EPIhaHETyp9lEjsQipHMFdgilEUFw/C2F9tYPMCstJh9ZGy08g2WnTaPgFdxzxPILG69SZkE+qNr2LCVy5F7M0pEwZdQBA0SJsQCLWPKp7GouWxBYlIJOsCRmY3ZmcAlmPU/wDQAdKOWr1CnjLImtdqABkvPamQPlc5uhJKTGhsa6zUNmogBBuckxoTGus1CZqkAQr3JsnKhV1jTTUoQbjcrl67SpVyRcpUqVcuXacpptK9cuUhTQ8c7BO5q95QxQAuEJ77Ip2ZgOQ/Q8i1XoqvUUjNppF7X5aoqGbZcHEXtwOhWoyF4DAv2YqYxfkSTqO7a797Xfc6t786JgcoGMfEh3dQmmKOMlgmvhiQTsiMC4u62XUAdF+fLLZH2giwwmMokDPM7m0UpARQEQ61QqRoQG9+tWuFzgSYx0DSQPYLG6MLzIAW3DAq1rsQdO2/euSK8mFP8jWvdMxzmi9iRmc9c9fZXq8coqYGlhAJAyBva40VzFiI8FJPhmjkxCOiTtZNe8gdZRI8jWI9kCA7FrNpFwotl0zFHkxMqgxo05kCsLELJFEyuQPjvxLc7uQd70bP8ySPDPpSUl5VEjzRSNsXCtK7yKVPdAC32F12sLVmOzGIbFSyAyMyOC8xJDkBQiImu5MepSQVN2HDaxF9tJhFc+aY2bZuYGWffwsq7E6Mmm276EX996v5cTMnfeO0RZbMbgopZwSy7kWVVe7BR3rb9J/ZZdXe/rJ5pPkshjX/ACRLVFiZh7VwTJHApEYezBp1UKtiRdtNlQE3IJbqCTr+z+B4elOfCjVL+JUBSfmQT86krHVDYg2oIJJJFuA/aBphAXl0IIAAGfNXlKlSqqR6VYDO8S8+MxEcCs66Fgm4YUyDRHNcoZGVASz8KxuRoZrbb7LOswMEDyKLuLLGD1lchIx6aiL+QNZnsfhhG+IS9ysq3J5tqggOs+ZbUfUmmzkxUzp9kGxAz0ve/wClJB0pgy9jYn34qRk2dgQosisxXRFrhSWSNpCikRe7qWXoUI2I59Krc/LTSoyGSLWpw8LFCHkJnVMWI1Pusif1igGxItoJqvzfLpxjJzCshJlWZVUShSzKntVMbqFlBD7nx3IBFczHKcVFBJI3Ciup2ElpZGZgwBa0hZmkCkgSd42vehoW08UgqIbhx0uRYXHidUeWPkaWPIsrdo2icQPp7kacJlGlXhUBAdNzpZSNLC/VSNmFn1L7SG4w0liG42ncWOmaJyykdO8iG34aiVssFrHVdI2R+oyPcszXwiGYgaHNBxUulCfp6mqfKEDY2EH/AGay4kj/AA10IT+eS/qtTs1b3VHU/wDaonZyMCdZv/sLiYVP4Y9BhA9RBK35qsZTlZDRfVf3oVdV2lSqZRKFmk1kt8X7hUPI8NrmaQ+7FeNPOVh7VvyrZB5mSp2Y4bUu3Mb/AMapPtpjgni1abq8sTEgd1mH2hAx5MCxYX+MdFNRvNsyu2S7IccvH34XVpl+dyI8rwGNonkICsZNOqO6ySKQbAs+q9hY6QeZJLsy7QYiRCrMiBrLaJS0jFjYKHkNhcnnp233HOoWAi0wRAjSdJYr8PEkeQDb8LLTcXMEKOdlVyWPgDFIoJt01MteezsjlqXSFouTden01DFFTN42A1v4p+R5gYwsEqlTcrE2oMGXfQhbnqA2F+YUb32q6LVl8zm4kLGJXYqpcMqMFTSNQcuwC7WDbEnbYGtET41s8JqnVEZD9W2C87+JaGGknDoTk+5tyN8+7PuTmahs1NZqGz1dgLIveulqCzUmNNqQBCOddKuUqVKmpUqVKuXLldrlIVyVdpUqVckXa7XK5XJEX3gVO4IIPmCLGq8rIJYEOIkPDK2sEUKT7KIhQp1Oe971xYPsLipUkulSx5KCxtzsBc2rmHwZ4mHL2vMwnNr91UA4aA+V1+r+NAVcEMtttoJHMc9fFXOGzTR7Ww4gcbceXhmVocTlCyi2Id5gOQfSFBII1BI1UXsTYm5HSq7N5XL/AGeO0SBFd2WwYqxYaY1Hu+6bt06Am1tBVbn8Y4Jkt3oiHU9balEi+jLfbxCnpUEcMUDdmNoA5AWVlJJJKek4k8L5qt4K6oIlAC8RWKjkI4BxbftrGPzVtcpislz943rH5PHrxErf1YSFfV7SyH5+yH5TW7jSwAHQWrO4rJt1BA0GStsNZs04J1Ofj/SdSpUqrFYrOdqZrzQR9FD4hvUexiv82lP5BVFPmwwmIWU3KyjhuFBLAxhmWTSBcgKzK1t9052qbnOJDY+UC/cgw6G/jqnfbys4+d6yeMxRlmduiFoUHgEb2jerOPoq+dXk0cQw3YeL7X59hDYfDJU4rstNg0Z9lv2StjL29woXuyFz0RFdjfwtbb52qjw/akPNxpopmZbiGJUBWLprLFgGcj73IA2HUmNhYRpBO5o9Y9lJDHcAHPrW+GHt4uPvxRMyzqadlkZBHHCTIIrh3fulXYkbArGzlVF7kHflViJlIuGUgi4IIsQeRB8KrEYggjYjceoqA32aAsJIIypHGS0UbFVdnDIdVuTq1t/dIHTfU4JUNjBpwABqP2s1j+GhgbOzsP6T87ziNGYmRLohIGpbkhSwAF786sosuIwkUaECSJImjY8lmjAIJ8iwIPkzVjcX2jhldoYYypltECVRAOIQl7Le/PlXoBetIwiQlYmqLodngdfDRCweNEqagNO5DKecbqbPGfMHb6HrR6pM5doA2JityHGRr6ZFBChxYi0gBtfqNjyFpjYicGxiiJ/xnA+nBp17ZFSMcJG7TVPrP5xg1MsSsoKtJrsf7NWcj5mykeDGrMxYg82iiB+ENK3yLaVH7JrL9pMyTDSx6Q8kw1EvK17ppIZdvd6EBQBcUPVl25cG62R1EGCoYX6XF1fsxJJO5O5Pj51HzCTTFIfCNz/lNRDmMgNuGl/8Vrf/AJU9MDJM4L8MBLSBAZGD8Ng+ljdQAbWJ0k1lWYRVk5sy7R6rcy/EeHBvRkBJ0Fj6LXdpU4eWyKea4dkPqIin77VnMpnJhAY3KFoyep4bFQT6gA/Ogdq+23Hi4KxlX1qXu2pSFcNpDAAm7Beg2vTMkJMWo2Gt2ewN7b6bXsL+7f50b8NUVTTOeJm2vflzH9rEfEVTTS0jSx13BwtrpY3/AErIyUwmuE0q2qwBJKVcpUq5clXKV6VIuSpUqVKlX//Z" id="471" name="Google Shape;471;p28"/>
          <p:cNvSpPr txBox="1"/>
          <p:nvPr/>
        </p:nvSpPr>
        <p:spPr>
          <a:xfrm>
            <a:off x="63500" y="-801687"/>
            <a:ext cx="2762250" cy="1657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descr="data:image/jpeg;base64,/9j/4AAQSkZJRgABAQAAAQABAAD/2wCEAAkGBhQSEBUUEhQUFRUUFBcUFBcUFhQXFhQUFBUVFRQUFxQXHCYfFxwkGRYWHy8gJCcpLC0uGB4xNTAqNSYrLCkBCQoKDgwOGg8PGiklHyUxLiwvNC0sLSwsLDIuKSwxLC8uLCwsLCwsKiwpLCwuLTQsLCwpLCwsLCwsLCwsKSwsLP/AABEIAK4BIgMBIgACEQEDEQH/xAAbAAABBQEBAAAAAAAAAAAAAAADAAIEBQYBB//EAEYQAAIBAgQDBQUFAwgKAwAAAAECAwARBAUSIRMxQQYiUWFxIzJSgZEUQmKCoZKx0QcVM1NjcnOiFiRDg5OjweHw8URUs//EABsBAAEFAQEAAAAAAAAAAAAAAAQBAgMFBgAH/8QANBEAAQMCAwQIBgMAAwAAAAAAAQACAwQRBSExEhNBUSJhcYGRodHwBhQyUrHBFeHxI0Ji/9oADAMBAAIRAxEAPwDlKlSrWry9KlXVW5sOtWcWQufeKr+pprnhuqljhfJ9AuqsCuspHPb1rT4TLki3G5tzO/08KksFPMA+ovQ5qBfIKwbhpLek6xWOqjzxvbL4iI38w7jSPqjfWtrmOTblo7W+H99qyPaDDgKJORRgrHpw2azBvIGxv0+tSF4c24UcEboJwH9gUfD+6KJUbDSW2NSanabhFvFilSpUqVNUyKVnKkDVIu3MB5IiGuneI1lW0soJv7wHO1S4pQyhlNwRcH/3yqpVrbjnzHrU2CaxvsVkkY8rFJH1SFedips5BFrWsRuDUJGw7qP5/tMqI98zaH1DzGfmPx2KXau2pUqkVQrbDdnmIu7afLman4TJEQ3J1eF7WHn51QrjZBydvqaImaSj7xPrvQ7mSHirGKemZboG/itVcVzWKzRzqXxH0FCGaS3vrP6VD8s5GnE4+APvvWp4lMLVnRnUviPoKcueyfhPyrvl3Lv5GM81f1W5rn8UAILBpNrRKRrNzYEqLlV6liLAX51Gw2NmxMwgQhBp1zSKO9HDe3dJ2Ejm6r4WZvu1qsDg44U0QoI18F5sfid/edj1ZiSazuLYzHh7t3bady5K/wAOoTWM3t7N/KxM/aZgAftUAdjpWJISbk7gF5pE22946B+6puG7SSqWXEYcoY1V5GicSKEcEiQLsxTusCRqsVPTetbKoYEMNQPMNuD6g7Vjs47JtHNxcHaNeGQ0dyI3bWrKgXlGCC+6gC9rg3NVdH8SxTSBkrdm/G9x77EfPhT2sJj6R5aefqtCswIBG4IuCNwQdwQfCoeOyxJd76T4gc/Wsf2ex7fZo9LMBZgBfkA7BVNtrhQB8qsmzGQ/fatvHCbBzSsdPWR3dHI3Q28E7F5Y8e5F18Ry/wC1RKe0pPMk+pplGNvbNU7y0nojJKlSpUqYlSpUq5clSokEDObKLmrnA5EBvJufAHb50x8jWaqeGnfKeiPRUVKtZ/N0fwL9KVQfMjkjf41/3BZOlSpUUqtKiJiGHJiPQmmohJsBcnwqfFkcp6Aep/6U1zmjVSxxyO+gHuUL7S3xN9TXTiWPNm+pqe/Z6QfCfQ/xqDPhWQ2ZSPWkDmO0snPjmYOkCEziHxP1phF9juDsQeRHhau0rU+yguVmMZhDC5GkhC/syAStmOyXHukG4sbdLVJgkuKuMbhBJGUJtexBG5VlIZTbruBtWcGpHZWtdG0nTex7qsCL7jZuX6moh0DbgrqCXfssfqHu6n0q4rXrtTrkqNhSt9L3AJHeU2ZGHuyL4kXOxuCCQedBpUjmhwsUrXFpuFa4GYvGrG1yN7crglSR5XBo1RMFITI/4ljkPTvsZFdvmEUnzJ6k1NtUbCS3NVVUwRyuA01HYcx+U21K1OtStT0Om2pU61K1cuTbULEzaELWJt0FrkkgKN9hckCj2p2EwiS4nDQy2McuIVJAeTKFeQIfJmRVI6gkdajlfsMLuQRFLGJZmRniQrns7iIMNFIXlRnkk1TPGJGhQINCRifToIUA3NwLs1aITLp1ahptq1XGnSdwdXK3nWgweMJlli4MkaRCMJIdIjlDLciPSbjTaxuBWe7P9moJJcRIyBo0xLpDE1jFGyBVmkWL3QzShz5dLamv5tXYMaqXemTM63H4XqdPMIWCNrchouYfGJJfhuj256GVreukm1cxo9m1WOZZLhMRrSPhLPEQpeHQJsO7C6EldxzB0tsw2IIrPwY4y4aNmsGcDWByDLs9vLUD8qo67CzRua4OuCexHQT73IhZDFRhcVOq2A9lIAOQLxgNt03S/wA67QoZuK8k3SV7p/hIojiPzVdf56NavWsMY9lHE1+uyF5Ti0jH1srmaX/3zXKVK1Kj1WpUqVKuXJUrUeHAu3uqT522+tW2H7Ni3fbfwX+JqN0rW6lExU0sv0hUsM5U3U2NSBm0nxfoKuD2cj8W+o/hUPFdnWAuh1eR2NR72NxzRJpamMZeRUf+e5Pw/SlUIxkdDSqXds5Ib5ib7im1Iw+XSPuqkjx5D9a1D5dG3NF+lv3VJVABYUM6qyyCso8Lz6bsupRMvy1Yl23bqf8AzpUwCleuaxQZJcblW7GNjGy1OtQ8RhldSrC4P6eYp4enKaTMJ5AcLFZKbJpAxAUkA8x1qG8ZBsRY+BreBaa+EQm5UEja5FzRTas8QqmTCWn6HeKwlqqM/wAENPFFwyldZHWMN3tS9bAk35jevUZMAjDvIp+VcOWREadC29BSuqmuFrLosMkieHNcPXqXkWFfp8xUih5tlpwuJkjI0jiO8e1g8TuWVl6GwbSQORHpXMRiAi6vpuBe+w3oqOQFm0VJLEQ/ZA1RaVWeXdkppZGR+KzKqm2D4bhC25Ess2lA2mzBQb2a/hU/LuxSyOkIhk+0jU04xLyx6It1RtURCsC1rKlwe/cixNVEmOQgjdsc6/EDLTmbZKxZg8pHTcG+Z8lTYST2kY8OKAfVUOj1JXVb8DGrWn9puwE+BUTo0TwiRDIkSNGUbiHQwVmYEXYRk3FgQTfvGnCLxqwpJxM0utbqVHi1K6GRovfL9oVKjCGuiGi7hVG7KBStUjg1HSYN/RpLL5xRSuvydV0n61HJNHENp7gB1myljppZTZjSewXSqLjVLaETWZDJG6iIXkASRGaRfh0jfUdvrapTTWOlklRrEqskboX0i5CahZj5A3q37O4ULCJLhnxAWR2XcabeziUnmqDbzYsbb7VtdXxsgvGQ7ayFjl15q6wnCpZKm8gLdixz16tU3I8Rh5I1aSV1xYUcdmnkjxAmt7S4DCy6r2W2i1rC1X2S5scI8gYyTwyvxS6BZJIpCAH1RxKC6NYNdFJBLXFjeqzGZVFLYyxo9uRZQf31HPZvDW/oIh5qoUj0ZbEfI1iWb5kheJDbkcx+QvQTG0i1lpMT2mw44jYKPXPKQXfgvGmpRZZJ5WUCyje27G1gK8vznGyjgpGZCs0Lwwp7pMN4g88nwu6mRt/cDL1vWtfFS4Urd3kgYhDxCWeBmOlGEh3ZCxAOq5Fwb2uBQ5/hDxFYxhGeREjdXkaSVZCwmUhjpUCNddgNiF3venRyvnrI2TtGzcWtne+XHu7BfgVBO0xU73xnMA+QQcslLQozBQSNtIIXTc6LA8hp01Jq2wHZWQoo2RQAADubAWG3pUs9kj/WD9k/xr0MTxtFiV5maGeQlzWZFZ61K1W8/ZqVeVm9Dv8AQ1Biy6Rm0hDq6gi1vW9SCRhFwUO+nlYbOaVFtV1kOWBvaMLgGyg8rjqadguzjaxxANPPYjfyrQRQBRZQAPAUNPOLbLSrShoHbW3KNOBTdNK1PK00igbq8smWpEU61ctSpLIZhHgPoKVEtSpbpuyOSgR5mh2Dj5/96MuMUmwdb+FxWPpCjjTDmqEYo/i0LaXpIwPIg+hrHBz4muq5HIkem1N+W61J/KD7fP8ApbQLTwtYw4tzzdvqaeMwk+NvqaT5V3NPGKs+0rYPIF94geppoxifGv7QrGPIW5kn13rojrvlBxKb/LG/RZ5rWTZ3Ev3rnwXeoP8ApOb7Jt033qkVKII6eKeMa5qN1fUPOVh2f2q7t1izMIpdNli1owvewlMdmt1syKD5N5VQZVOI8TDIQjaJUFpTaP2jBNRO+krq1BrG1jtWsx2AEsTRk2DC1xzBuCG+RAPyrGRKxfSdIOt0YkMUGjXrJABJFkY2tfkPOh6mOPcvjfk0g36ss+tWVDPK9zXauBHVf3mvaOyKyLl0ceGECzRzFMQsmrSrcUtPbRY6ip1LfYgr0qT2lx/DxeFMaGSUCYsqsingMgB1FiAFMwh/Z2BtWYybBR/ZYneRldIUR5kkmgLIgspdgUa1uj8rketxhsDHCGKi2qxdmZmZyBYF5HJZtvE7V57LjojZstYdoZf+cvPuW3FKSbk5Kl7U5syRTo0CKcbZ5Xjmkk4SQ8JZZHSRVAAjI3jFr7kdah6b7+O/13qemPwWHkZkYPM4seGz4iUi99GxbQt+ndWq/BwWLsIxErvqSIEERrpUEbd1SxBYquwvtWj+H6+acOa+M2+61h2a/hZvHqaPouDhccOPau8Ou6KPoruitTdZjdqE2EE00MB92RmaUeMMSl3X0ZuGh8nNXmcYyMMsbYloG2CqnCUG/uj2iMOlgo+lV+UOpx4F7lMLLf8ADxJcPa58SFO3O3qKJmHaeItLBOmhVX2hmMQVlPgpe7gi+4HMEc9q85+I5HzVwjGYaBy49t7reYHC2OlDtCSVV5i082uEKZpMPJHKst1jTTcEarnuuV4iFR032BApmEiDDXEZIizNqCkDvqxVw8feQsGBBNjfxNVWXY/ERQsg06p2XShZmxIKxRx30BbDuKhu7AJe7X92rrDr9ngBkN2uWbSCxaWWQsQi82Jd7AcztVzgMbg17HgGPXTjbPq8NEFjbgHMdG4iTTLW3+qR2Y14qTh/a2B1TJtHBcmMo8ZHs9w0bOL8tUL28K0WW9lVZ5xiMRO3Bl02DpCrRtHHIhJiVT98g78waxWFwxDIr4Uy4cxGaIkQSywprt3RGzMYyWNluXGk2BAsJaz5cDf/AFfV4FNUl/Dhspe/lamSyRskc0NGXJWcIe6NpLjpx1Qs4jw4wjLh7Fo0xkeIdCWDgNImHDvfvyFxGy7kgX5Ai9l2ZyFPteImKKCsgUH8Rhhd7DpdmLG1rk02dTIFeUfZ8NGQ6ia0bTOu6dxvcjU2axsWIXYAbnyLMJUnZyn+q4meNEdlZX4rQBFYBjfhloVS5UXLggkVDR1Qkqrt0AIuNLkjjpdJVw3hsTxB8L+S1hWm6aIf08aiDHxltIljLE2CiRCxPgFBvV8qmyKVpumn2rl6cmphFNK0/VTGNKmlNIphNONMIpwTCVwtXL0iKYVpyZdPtXaHqNKusuusRXbV0ilVysSlSpV0UqRKnBadDCWNgCas1yGa19H6imOka3UqaKnklzaCVXqlEWOjPhWQ2YEHzrqrTC5ENitkQmBKeEp4WnBaYSp2sTQlU2c9mRITJEdMtw3vFVcjqbA6HsBZx4C96vgtB1O7lIQLjZ3a+lDa+kAWLvYg2uAARc7gEWpnihjL5jZqPpIZXyAQjNA7H4ZnSWHFqJCkobTIyyi3DUoCOWx1WFtvCryfs3hgrFMLhywVit4Yz3gDpFreNqxa9m8bg3JhLtfSWeG1tFtDaoGJ1SfevZjve+1ql8fMpbxkTrdgF7iRK8IILNJKBeOQgEbFTy7ouSPL6uMTTOlhkaGHO17W7v8AF6RHEWRhriCQNf8Ac/ypHZvERPDeF9Vzqk2CtxGAvdAAFG1gAALLYcqtglVuCyNsOpdmsyo7JB7wXDBlMiJJzZ1IDAXIGoL97VVwB4b+HmPGvRMOrY6mL/jtllYadVuqyw2I0Zp5jmSDnc8efmhaKDjZxFE8jbhEZyPHSL2HmeXzqZoqv7QqPsz6vdDRFv7gmj1/5b0c95a0lBRx7Tw08SrzJssMEKo9jIbyTH4ppLGT5DZB5Io6UHOcsMgDKUVl3DNGrkDqV1bA+e/oat5T3j6n99DcXBHiD+6vFZKl75zKTmSvSWMDWBo0XnUZeOeUgSrAJQk86iJ37qIzseJe4Vnkkay9bC1q0GZZccNjo01zYghFbDh4gEfFS60j9pDGF0pGsjtc7BgRuKnYbJ9GHkV7EySySPblaVyLfJNI+VS/5PHfFLHPLcjDQjCxausygLipvPdVjB/DJ8VbfC8QdUMdFfJthlxVRUUkbH7y2ZuVGhyr7FiWR2LDER8VZGsO/GWbER+CLqkMwUbe0k+G9SsvyyTHq0muSLD6SICjMjzuRYTkggiEfdX7/M93SDrM1ySHEoEnjWRVYOAwuNS3sfPYkEciCQbg1NAtT/4yI1JqHZk8DoDz96Jd87Y2Asz2SynCtBFiFw8SysvfYjW6yKSsqiRyW2dWHPpVdnURxUj4KBgXuryyghhhQkivG5A5ylk7qG3usTsN6XO8VDx5IYppo4tU000kkjDDJaS04iiVhxGMzEXe8YIfZiNNHy/s1htGpI5V1Ad5mmikIW+khVKcPmSAFXny3parEYaQdK57B7CWOFz9Fqk7GYf3pw2JbmWxLcQfKLaJPRVFecR5bhJi8+IKwiZnWMKyQqsccjLEiAAWNhq7u+pifC2mwjYwFoWxBES2Ky6Q2IdST3CW7gIt/SaWJuNgQSTZZkcOH/oYwrdXJLSG+5vI12tck2FhvyqsxDFonRgRPN9ctdOfDzU8NOWk3AQvsU6i8WKduoGIRJVPh3lCOPXUfnVZJn84cxSgRSAarLurpe2uNyO8LkAggEEi43BOnrO9swBHC/3kxEVvHTI4hkX0KyfoPCocFxudtSyKY7TXG2eovxuhsSw9r4HOj6LgL5dSjHMZb++31p4zyUfeB9QKAVobLXqOw08AvOjJK3Rx8Ud8+m8R9BXV7RydQp+X8DXcFkrynYaV8WBt8vGpU3ZJh7rg+oIphMANjZSNbXOG2wm3b6qL/pI/wr+v8aa3aKToFH1NQsZg2ibSwsf0I8RUepRFGcwEK6rqGktc43Vh/PsviPpXarrV2nbpnJRfNTfeVyugVwVLy3EqkgZl1Afp508mwuFExoc4AmyGmDc8kY/I1a4Ds07i7nSPDrVvDnkRHvAeRo388xfGKAfPKcg2yvoaClHSc+/eF3LcoWG9tyepqwFQEzeM/fFGGYR/Gv1oJwe43ddXMbomN2WEWRsThFkWzf8Aqq1uzK9GN/MVK/naIfe+l6ImbRn7w+dKN6zS6R4p5D0rX7VRT5RIh90keI3qNorWrmUfxr9aqM3njcjRz6kcqnjme42cEFNSxsG0x3cqLHzMqhUtxJDojvuAbEs5HwooLHxsB1q9ynLlhiCjoObHfqzMx8SSWJ8SaqMph4mJkc8orQr9EllPzLRr/u6k9pryqcKhsZI2aUjojaljjv4u4N/wow+8KxGMPkxOuFHEei3X9nu0Wlw6NlFSb9+rs/QKVhM4Ey6oI5JFJIDABEIBsGDyEAg89rnyqQI8SfuQJ/ekkc/5YwP1pdm8fxYFbqyq/pqALD5NcfKrWgRhtO05tv2n0sinVUh0KpcTlOIkABlgUghlIhkYqw2uCZgCCCQQRYgkGq7L8O0a8GS2uEKp030shvwpFvvYqLb7gqw6XOrqixrhsW1vuQRK3qzzOAfy7/mrQYRaKTdsFgVWV95I9pxzCbpoeKwiyIyOLq6lGHkwIP6GpOmu6a091SBqrMu7QGPTDiiFlHdV2OlcQBsHRjsWI95L6gb7EWNXP20eDfsmo02GV1Kuqsp5qwDKfUHY1UYzIMHEhdoQqi20fEGokgKqxow1MxIAUDckVjar4Xje8vifYHgVo4MYIaGyNuepWGdZ8kMLs5C6UZhrIW+kE2AJuSbdK13ZPLuBgcPH1WJSx8ZGGuRvm7MfnWc7N/ydxbTYmCJWO6QBVKRDpxWH9NJ43JUclG2o7kLapqHDmUQIa69+qyJlnM1riy7SpUqsVCvF8TNFhsXhkxY0nDfaVJcEKxMnFw8w6OpGthzs9hs1q1+XzyuNciCNW3RDcygHfVL0UkfcFyOpvtWl7R5GuKw0kLHTxEKhuek81a3WzAG3lXnucfzgSqsghYOqli8H2eR2YAXdm4uluQRUD78/HN4lhr5CN2L3vqdLm+Q6726gEdBMB9WX7WopVjP5wlM7RcfDoeUZjR5FlddpUu7jvobXQb95TuDRljxDi4xUZBv3kgU+WxaVhzBHLpQMfw1VvFxbxSS4rTROLXE+BWpkxKrzPLw/82rI43H/AGuVdG8MT6y43WSRL6EQ/eVW7xYbEhQL2NdfI1b+neWfykYCP/gxhUPzBqbosLDa2wt0HhWlwn4bFLIJpnXI0A0VFiGNCWMxQgi+RJ/SEALi/Lrbwq4w2Mww+5Y/iF6qWFDIrXuYH6rMxymI3AHeFoW7QRef0pj9oIh1Y/Ks6wobrTBTMT3YjMOSuMZm+HkHfRj4G249Des7Ja5te19r87edEcUI0VHGGDJVNVUOmN3AdwXKVKlUqESpUq7XLkSMUVRQ05UZaYUTGE9aKBTFFEFRFGNT1p4FMFEFMKIanKKKKYBTxTCpgEDKpuFipEblN7ZD4kKiSr6gqjejnwNS80i4UolAskmmObyf3YZD5G4jPnw/Oo2OwQlS1yrKQyOOaOL2YA8+ZBHIgkHnRsuzUSXw+JVRIVIZDuksZFmZCffQg+q3sbbE4nEYJcPrfn4hdp+r9+vatXRSsrKb5Z/1DT9eCj5ZMYJ3j+6SZ4+gKO3t0/LIdXpKPCtcjggEcjuKw+Lyd5FKyOBDDJeORinFlW1gjNJ3AO8UZmvrHMDcm07IYx94CkoSFdIMqorxsCtomMZKPdW1AgDYciCGpk08E8hdCbjXTS/v9KRkMkbAJNRktLWRwZ9uZD/8h8Qh9cPM6xD/AISt+xWmzLHLDDJK99MaM5tzIUXsL9Ty+dZTEyypE2rDzgx4hp4iirKCrSGRkbgsxB0ySpytax62pscxhljePuF+yxB8LgpTFvI3N6vNXoWnaapcLlJxRM02uM8sMAdL4dRuJLcuI2xYHa3cO17yYsfOPZnDu8q7MylY8Ow6SLI5vYjfSAzKbg8gTeRYxSyPezaA2eeQPYq5+HzMa02vfyVlppdn8CMRjGkYXjwZCoOhxLpqd/PRG6qPOR+oFo2CxjFnSZVV49DHQxZSkikqwZlU81cHbmtXvYKC2XwufenBxL/3sQxm39A4HyoqSZr4wWG4KWnhLZDtDMLQCu0qVCKxSpUqVcuSrLdskWWSDDsLq3FlkHiiRGIentJ0IPivlWprHYuXiY6d+kSx4Zf7wHHlP/NiH5KBxGbc0z3jW1h35KWFu08BVz9l8OVI0c1iUkM4YiAjR3r3B2FyN261CxXY5dQeF+GwlLjuhljR1ZZI44xZVBLat77gXuABWipVhI6+pjO02Q+PZ6DwVo+njeLOaPf+rE4qbEYUe1QyxqsxDqQX0xMGSSVzpRLo1rWuSvnYTsPikkF42VwCQSpBFxzFxVvn2JRIXMgBQKzOCAQUUEsLHnflaqTLcOUjGu2trvJblxH7zAeQ90eSivQvh7Eqisa4SjIcffvxWTxmihp7OZkTwRiKGRRTTGrVhZlyE1CajNQjTwoHoLCguKO9BepQgpEOlSpU5QLldrldFcuRoxRkoCGjqaYUVGUVaIKEpogqIotqKtPFDBogNMKIaiLRAaEtEBphUwKItDxWCSVdMi3ANwbkMrDkysLFW8wQaeKDmOM4ULyAXKr3R8Tnuxr83Kj51G+1jfRTsvcbOqhYKOeR3jSdzHGTGh0IWeS3tBJcaZEW+nktzqv7tzf5PlX2SOR5ZQdrsbaY4oo9bBVuSbKGbdidgANgKd2ay3gwqL3IFi3xG93f8zlm+dWk0IdSrAMrAqwPJlYWI+YNqxDhGHksaAL8AtSHvLQHG6zOeZyMTA0MMcpEmgGR04UYUSKzG0hDt3QeSnnV5GbgHyBrPZIwHcY8ThSNBr5iQRkBXv1NiA34lcdKu8dj0hTXIdKDm1iQuxN2sNhtz9KzOISPlkEdtL6K4gY1jLjipFKoK5Xj5YmKrDGWJMfFd1l0atSB1RCqNp7p3bzsbill+BmxUkpaRsIsJMMkdo3kL2WQuS10VdLDSQCWBJNtgHswWrcQLWv1/lIaqMIWPw0glMiJxA0QikQMEfuPIysmruttIwsWU8rE1zsp2+iiUYee6pCqRxzlSqFBdFWZTvC4KMhJ7hKHccqrc3xj4PhxjEI8MsBOHxGlTpWPSJZJCpIkZEKldIAbWS1gpNVeGyxldJblNUWjgtc8OAXMKH+03LsTzMrjoK2eEQVO73M9rNyaRy929hUtZJGx+8ZqdV7JFMGAZSCCLgg3BB5EEc6fXkmGhaE3w0kmHJNyIiOGT4tCwMZ9dIPnVxh+2mNT31w84/PA5+Y4ik/JatX0sjdM1AyrjdrkvQ6VYuL+Uiw9pg8SD/Zth5B8vaA/pTj/ACo4cc4MYP8AcX/cxqExPHAqcSsP/YeK0WdZnwIwQpd3YRxICAXka9hc7KAAWJ6KrHe1qzGG7M42CBbSYeZ1Gp00SxtK53kbjtI13Zrm7Jbf7otauz3+UuAmCRYcV7CdZDqhABR1eCS12vcLKWG25UDrRsVm7tFipIMJiA+Mi7r8aNjcQlIm4TSARbEbLfz3oCsbBshlTYA8zb0U8TiTePPsRcBmUmIQSYfDTSIR7zcKIX6qOI4L2NxcXW42JqRhcaHZkKvHIltccgAdb30tsSGU2NmUkGx3uCBd4KYvl6HBGMEwKIOIGMalVACuF37pFiOYItVJ2hl/13DbgyJBMZivLQeGOu9jKBa/wt4GqKtwanip3PYTcZ5nVGRVL3PAKou0kmuSOLo8gLD+zgtI/wAi/CX81EaocTa8TK55RhYV/vECaU/V4x+SpRNa3AKXcUTebs/TyssrjM+8qSODcvXzTWobGntQ2NXwVEU1qE1EY0JjTwh3lDegyURzQSamagZCm0q7XKcoUqQrgrtclRENFU1HoqvTSFIx1lIWiqaArU/528/DzqMo1jk7F4jhxs9r2HdHxMTZFv5sQPnXcdhpcMEOr7QWB1IAiSXVSzvGRZWTY7NY7qNTE2pZDkMGIwp1xgzAPDK73d1lUFS6lybXuHFrbMKk4Hsvd+LNaJwAqjDtoFwCDIWUKbsWPdG1rXudxhqn4gG+vtFgYbFtgS7zsLWW1p8HDYrEBxdmDoBy687oF5lWKV+Hw5WVAqamZOIuqJjJsGuQFsF2LLuamijYufDJH9ndS6RqgkXQ7iOMDUkjkA2UFR3r8x5GqbCSQtMWwtxCselrM5V5Wa+ysxA0oByt/SC/KicGxeaqO7mY65uQ61hZQ4lh0cLd5GQALC3WrYGoWYHVLBH01mZv7sABT/mvEfy1KDVGwC68XIfgEUA9WvNJ+jRfSrrEH7uBx55eKrqJu3KOrNa/Dx6UUeAFQ8/glfDusJ7xtcBtDNHqHERH5I5S4DHlfmOYsKVZBaNZTKsXHeyrp4YCGMroaGw7qmM+7sNuh6E86sM7w8kkBERF9mAI9/SQ4TVqGjUQBffnyqB2ixSR41WkdEBwulS7KoJE7FlBYi5AKm3nVJm3aImRZEl1QxgajE8uhXDXbWYLm/D3UN3T3r32FUctI5s4MfDPPPr/ACrhkgfHcr0PB59hmkbEnGaF4QjeCWSNFhZWLFnjazJJvpNzyAqoTMppJp54DHHDMI0UzRO7OsSsDII9aAKxcgajuFBtYigYjHLrRvs0kgKBuII0Ypf3UtfWTzvpFht41GzXNYHCLNh5pLuAivA3ec8gBJZSbAnfoL0c/GKiXZZEyxPLpeA9UMKdjblxy8FUz4psRJh+KsKYSPiQoYAVhk4UgOgLvpErxxEC5FonUFi1TZZSzFjzJvQsXmLYqBVWMRQSgHvEGVo1YFQqL3YgSosbsbcgNiHmtphBqHQ7VQ3ZPDs6+Sz+IFm8tGbqBjo5VbiQkNt34nJ0uByKt/s2+oPUdaHh+0UJ2c8Fvhlstz+F/df5GrOs7nMu7BFDMSEVeYeRyEQEebEVauyzQIzysrqHFh3YLuE2Zr7ayAdA8SFIJPS6+O0ig4TL1gjWFPdjGm4FtTXJd7D4mLH5gUalbe2aRwANgmYdVfFwI+kL35bN/tHiC8OIDqbvxLeEXrVzgck4LARzS8JdhC2h1AtYKrsusAdBqPIDlVJiYFdSHAZeZDC423B8iPGqaXN8RHtBNL3mCRI5WVS7GyC8gZgOps2wB8Ky2N4RU1j95E8Wtax9lXFBXRQN2HA9oW6bKgGZo5JoS5u/BkKq7dWZCCur8VrnqTUfFYdMPDI43ZrGR5XYs9trvIQxsBewA25Ab1S4TPJC7pLjYYrcQRu0KIrsirpIMjWK6xMht1jA5mm47EPIhaHETyp9lEjsQipHMFdgilEUFw/C2F9tYPMCstJh9ZGy08g2WnTaPgFdxzxPILG69SZkE+qNr2LCVy5F7M0pEwZdQBA0SJsQCLWPKp7GouWxBYlIJOsCRmY3ZmcAlmPU/wDQAdKOWr1CnjLImtdqABkvPamQPlc5uhJKTGhsa6zUNmogBBuckxoTGus1CZqkAQr3JsnKhV1jTTUoQbjcrl67SpVyRcpUqVcuXacpptK9cuUhTQ8c7BO5q95QxQAuEJ77Ip2ZgOQ/Q8i1XoqvUUjNppF7X5aoqGbZcHEXtwOhWoyF4DAv2YqYxfkSTqO7a797Xfc6t786JgcoGMfEh3dQmmKOMlgmvhiQTsiMC4u62XUAdF+fLLZH2giwwmMokDPM7m0UpARQEQ61QqRoQG9+tWuFzgSYx0DSQPYLG6MLzIAW3DAq1rsQdO2/euSK8mFP8jWvdMxzmi9iRmc9c9fZXq8coqYGlhAJAyBva40VzFiI8FJPhmjkxCOiTtZNe8gdZRI8jWI9kCA7FrNpFwotl0zFHkxMqgxo05kCsLELJFEyuQPjvxLc7uQd70bP8ySPDPpSUl5VEjzRSNsXCtK7yKVPdAC32F12sLVmOzGIbFSyAyMyOC8xJDkBQiImu5MepSQVN2HDaxF9tJhFc+aY2bZuYGWffwsq7E6Mmm276EX996v5cTMnfeO0RZbMbgopZwSy7kWVVe7BR3rb9J/ZZdXe/rJ5pPkshjX/ACRLVFiZh7VwTJHApEYezBp1UKtiRdtNlQE3IJbqCTr+z+B4elOfCjVL+JUBSfmQT86krHVDYg2oIJJJFuA/aBphAXl0IIAAGfNXlKlSqqR6VYDO8S8+MxEcCs66Fgm4YUyDRHNcoZGVASz8KxuRoZrbb7LOswMEDyKLuLLGD1lchIx6aiL+QNZnsfhhG+IS9ysq3J5tqggOs+ZbUfUmmzkxUzp9kGxAz0ve/wClJB0pgy9jYn34qRk2dgQosisxXRFrhSWSNpCikRe7qWXoUI2I59Krc/LTSoyGSLWpw8LFCHkJnVMWI1Pusif1igGxItoJqvzfLpxjJzCshJlWZVUShSzKntVMbqFlBD7nx3IBFczHKcVFBJI3Ciup2ElpZGZgwBa0hZmkCkgSd42vehoW08UgqIbhx0uRYXHidUeWPkaWPIsrdo2icQPp7kacJlGlXhUBAdNzpZSNLC/VSNmFn1L7SG4w0liG42ncWOmaJyykdO8iG34aiVssFrHVdI2R+oyPcszXwiGYgaHNBxUulCfp6mqfKEDY2EH/AGay4kj/AA10IT+eS/qtTs1b3VHU/wDaonZyMCdZv/sLiYVP4Y9BhA9RBK35qsZTlZDRfVf3oVdV2lSqZRKFmk1kt8X7hUPI8NrmaQ+7FeNPOVh7VvyrZB5mSp2Y4bUu3Mb/AMapPtpjgni1abq8sTEgd1mH2hAx5MCxYX+MdFNRvNsyu2S7IccvH34XVpl+dyI8rwGNonkICsZNOqO6ySKQbAs+q9hY6QeZJLsy7QYiRCrMiBrLaJS0jFjYKHkNhcnnp233HOoWAi0wRAjSdJYr8PEkeQDb8LLTcXMEKOdlVyWPgDFIoJt01MteezsjlqXSFouTden01DFFTN42A1v4p+R5gYwsEqlTcrE2oMGXfQhbnqA2F+YUb32q6LVl8zm4kLGJXYqpcMqMFTSNQcuwC7WDbEnbYGtET41s8JqnVEZD9W2C87+JaGGknDoTk+5tyN8+7PuTmahs1NZqGz1dgLIveulqCzUmNNqQBCOddKuUqVKmpUqVKuXLldrlIVyVdpUqVckXa7XK5XJEX3gVO4IIPmCLGq8rIJYEOIkPDK2sEUKT7KIhQp1Oe971xYPsLipUkulSx5KCxtzsBc2rmHwZ4mHL2vMwnNr91UA4aA+V1+r+NAVcEMtttoJHMc9fFXOGzTR7Ww4gcbceXhmVocTlCyi2Id5gOQfSFBII1BI1UXsTYm5HSq7N5XL/AGeO0SBFd2WwYqxYaY1Hu+6bt06Am1tBVbn8Y4Jkt3oiHU9balEi+jLfbxCnpUEcMUDdmNoA5AWVlJJJKek4k8L5qt4K6oIlAC8RWKjkI4BxbftrGPzVtcpislz943rH5PHrxErf1YSFfV7SyH5+yH5TW7jSwAHQWrO4rJt1BA0GStsNZs04J1Ofj/SdSpUqrFYrOdqZrzQR9FD4hvUexiv82lP5BVFPmwwmIWU3KyjhuFBLAxhmWTSBcgKzK1t9052qbnOJDY+UC/cgw6G/jqnfbys4+d6yeMxRlmduiFoUHgEb2jerOPoq+dXk0cQw3YeL7X59hDYfDJU4rstNg0Z9lv2StjL29woXuyFz0RFdjfwtbb52qjw/akPNxpopmZbiGJUBWLprLFgGcj73IA2HUmNhYRpBO5o9Y9lJDHcAHPrW+GHt4uPvxRMyzqadlkZBHHCTIIrh3fulXYkbArGzlVF7kHflViJlIuGUgi4IIsQeRB8KrEYggjYjceoqA32aAsJIIypHGS0UbFVdnDIdVuTq1t/dIHTfU4JUNjBpwABqP2s1j+GhgbOzsP6T87ziNGYmRLohIGpbkhSwAF786sosuIwkUaECSJImjY8lmjAIJ8iwIPkzVjcX2jhldoYYypltECVRAOIQl7Le/PlXoBetIwiQlYmqLodngdfDRCweNEqagNO5DKecbqbPGfMHb6HrR6pM5doA2JityHGRr6ZFBChxYi0gBtfqNjyFpjYicGxiiJ/xnA+nBp17ZFSMcJG7TVPrP5xg1MsSsoKtJrsf7NWcj5mykeDGrMxYg82iiB+ENK3yLaVH7JrL9pMyTDSx6Q8kw1EvK17ppIZdvd6EBQBcUPVl25cG62R1EGCoYX6XF1fsxJJO5O5Pj51HzCTTFIfCNz/lNRDmMgNuGl/8Vrf/AJU9MDJM4L8MBLSBAZGD8Ng+ljdQAbWJ0k1lWYRVk5sy7R6rcy/EeHBvRkBJ0Fj6LXdpU4eWyKea4dkPqIin77VnMpnJhAY3KFoyep4bFQT6gA/Ogdq+23Hi4KxlX1qXu2pSFcNpDAAm7Beg2vTMkJMWo2Gt2ewN7b6bXsL+7f50b8NUVTTOeJm2vflzH9rEfEVTTS0jSx13BwtrpY3/AErIyUwmuE0q2qwBJKVcpUq5clXKV6VIuSpUqVKlX//Z" id="472" name="Google Shape;472;p28"/>
          <p:cNvSpPr txBox="1"/>
          <p:nvPr/>
        </p:nvSpPr>
        <p:spPr>
          <a:xfrm>
            <a:off x="63500" y="-801687"/>
            <a:ext cx="2762250" cy="1657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http://static.guim.co.uk/sys-images/Guardian/About/General/2011/10/5/1317806968204/The-Simpsons-007.jpg" id="473" name="Google Shape;4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3810000"/>
            <a:ext cx="34290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8"/>
          <p:cNvSpPr/>
          <p:nvPr/>
        </p:nvSpPr>
        <p:spPr>
          <a:xfrm>
            <a:off x="5105400" y="3505200"/>
            <a:ext cx="1447800" cy="2590800"/>
          </a:xfrm>
          <a:prstGeom prst="ellipse">
            <a:avLst/>
          </a:prstGeom>
          <a:noFill/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75" name="Google Shape;475;p28"/>
          <p:cNvSpPr/>
          <p:nvPr/>
        </p:nvSpPr>
        <p:spPr>
          <a:xfrm>
            <a:off x="6553200" y="3429000"/>
            <a:ext cx="1219200" cy="2590800"/>
          </a:xfrm>
          <a:prstGeom prst="ellipse">
            <a:avLst/>
          </a:prstGeom>
          <a:noFill/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76" name="Google Shape;476;p28"/>
          <p:cNvSpPr/>
          <p:nvPr/>
        </p:nvSpPr>
        <p:spPr>
          <a:xfrm>
            <a:off x="1828800" y="3657600"/>
            <a:ext cx="1600200" cy="1295400"/>
          </a:xfrm>
          <a:prstGeom prst="ellipse">
            <a:avLst/>
          </a:prstGeom>
          <a:noFill/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77" name="Google Shape;477;p28"/>
          <p:cNvSpPr/>
          <p:nvPr/>
        </p:nvSpPr>
        <p:spPr>
          <a:xfrm>
            <a:off x="2209800" y="4953000"/>
            <a:ext cx="1600200" cy="1295400"/>
          </a:xfrm>
          <a:prstGeom prst="ellipse">
            <a:avLst/>
          </a:prstGeom>
          <a:noFill/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78" name="Google Shape;478;p28"/>
          <p:cNvSpPr/>
          <p:nvPr/>
        </p:nvSpPr>
        <p:spPr>
          <a:xfrm>
            <a:off x="228600" y="4343400"/>
            <a:ext cx="1600200" cy="1295400"/>
          </a:xfrm>
          <a:prstGeom prst="ellipse">
            <a:avLst/>
          </a:prstGeom>
          <a:noFill/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79" name="Google Shape;479;p28"/>
          <p:cNvSpPr txBox="1"/>
          <p:nvPr/>
        </p:nvSpPr>
        <p:spPr>
          <a:xfrm>
            <a:off x="4191000" y="2590800"/>
            <a:ext cx="43434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try it on the Simpsons. How can we cluster these 5 “data points”?</a:t>
            </a:r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4953000" y="3733800"/>
            <a:ext cx="2971800" cy="9906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81" name="Google Shape;481;p28"/>
          <p:cNvSpPr/>
          <p:nvPr/>
        </p:nvSpPr>
        <p:spPr>
          <a:xfrm>
            <a:off x="4800600" y="4876800"/>
            <a:ext cx="3276600" cy="10668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82" name="Google Shape;482;p2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488" name="Google Shape;488;p29"/>
          <p:cNvSpPr txBox="1"/>
          <p:nvPr/>
        </p:nvSpPr>
        <p:spPr>
          <a:xfrm>
            <a:off x="0" y="1935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89" name="Google Shape;489;p29"/>
          <p:cNvSpPr txBox="1"/>
          <p:nvPr/>
        </p:nvSpPr>
        <p:spPr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90" name="Google Shape;490;p29"/>
          <p:cNvSpPr txBox="1"/>
          <p:nvPr/>
        </p:nvSpPr>
        <p:spPr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491" name="Google Shape;491;p29"/>
          <p:cNvGrpSpPr/>
          <p:nvPr/>
        </p:nvGrpSpPr>
        <p:grpSpPr>
          <a:xfrm>
            <a:off x="57150" y="1019175"/>
            <a:ext cx="9144000" cy="2243137"/>
            <a:chOff x="36" y="642"/>
            <a:chExt cx="5760" cy="1413"/>
          </a:xfrm>
        </p:grpSpPr>
        <p:pic>
          <p:nvPicPr>
            <p:cNvPr descr="Edna Krabappel" id="492" name="Google Shape;492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8" y="789"/>
              <a:ext cx="513" cy="1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rincipal Seymour  Skinner" id="493" name="Google Shape;493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74" y="828"/>
              <a:ext cx="514" cy="11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4" name="Google Shape;494;p29"/>
            <p:cNvSpPr txBox="1"/>
            <p:nvPr/>
          </p:nvSpPr>
          <p:spPr>
            <a:xfrm>
              <a:off x="36" y="1365"/>
              <a:ext cx="576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descr="Groundskeeper Willie" id="495" name="Google Shape;495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33" y="920"/>
              <a:ext cx="569" cy="8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" name="Google Shape;496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99" y="865"/>
              <a:ext cx="635" cy="9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7" name="Google Shape;497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995" y="753"/>
              <a:ext cx="580" cy="10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8" name="Google Shape;498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14" y="806"/>
              <a:ext cx="592" cy="1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9" name="Google Shape;499;p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227" y="1090"/>
              <a:ext cx="454" cy="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0" name="Google Shape;500;p2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595" y="1096"/>
              <a:ext cx="306" cy="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ios_family_marge" id="501" name="Google Shape;501;p2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381" y="642"/>
              <a:ext cx="459" cy="1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2" name="Google Shape;502;p29"/>
          <p:cNvSpPr txBox="1"/>
          <p:nvPr/>
        </p:nvSpPr>
        <p:spPr>
          <a:xfrm>
            <a:off x="2400300" y="3776662"/>
            <a:ext cx="54102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3" name="Google Shape;503;p29"/>
          <p:cNvSpPr txBox="1"/>
          <p:nvPr/>
        </p:nvSpPr>
        <p:spPr>
          <a:xfrm>
            <a:off x="304800" y="277812"/>
            <a:ext cx="84931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natural grouping among these objects?</a:t>
            </a:r>
            <a:endParaRPr/>
          </a:p>
        </p:txBody>
      </p:sp>
      <p:sp>
        <p:nvSpPr>
          <p:cNvPr id="504" name="Google Shape;504;p2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>
            <p:ph type="title"/>
          </p:nvPr>
        </p:nvSpPr>
        <p:spPr>
          <a:xfrm>
            <a:off x="203200" y="3810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Data Mining?</a:t>
            </a:r>
            <a:endParaRPr/>
          </a:p>
        </p:txBody>
      </p:sp>
      <p:sp>
        <p:nvSpPr>
          <p:cNvPr id="182" name="Google Shape;182;p3"/>
          <p:cNvSpPr txBox="1"/>
          <p:nvPr>
            <p:ph idx="1" type="body"/>
          </p:nvPr>
        </p:nvSpPr>
        <p:spPr>
          <a:xfrm>
            <a:off x="381000" y="13716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 has many definitions</a:t>
            </a:r>
            <a:endParaRPr/>
          </a:p>
          <a:p>
            <a:pPr indent="-285750" lvl="1" marL="742950" marR="0" rtl="0" algn="l">
              <a:lnSpc>
                <a:spcPct val="95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Non-trivial extraction of implicit, previously unknown and potentially useful information from data</a:t>
            </a:r>
            <a:endParaRPr/>
          </a:p>
          <a:p>
            <a:pPr indent="-285750" lvl="1" marL="742950" marR="0" rtl="0" algn="l">
              <a:lnSpc>
                <a:spcPct val="95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 &amp; analysis, by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semi-automatic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means, of large quantities of data in order to discover meaningful patterns</a:t>
            </a:r>
            <a:endParaRPr/>
          </a:p>
        </p:txBody>
      </p:sp>
      <p:sp>
        <p:nvSpPr>
          <p:cNvPr id="183" name="Google Shape;183;p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84" name="Google Shape;184;p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510" name="Google Shape;510;p30"/>
          <p:cNvSpPr txBox="1"/>
          <p:nvPr/>
        </p:nvSpPr>
        <p:spPr>
          <a:xfrm>
            <a:off x="0" y="3530600"/>
            <a:ext cx="9144000" cy="33274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0" y="1935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12" name="Google Shape;512;p30"/>
          <p:cNvSpPr txBox="1"/>
          <p:nvPr/>
        </p:nvSpPr>
        <p:spPr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13" name="Google Shape;513;p30"/>
          <p:cNvSpPr txBox="1"/>
          <p:nvPr/>
        </p:nvSpPr>
        <p:spPr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514" name="Google Shape;514;p30"/>
          <p:cNvGrpSpPr/>
          <p:nvPr/>
        </p:nvGrpSpPr>
        <p:grpSpPr>
          <a:xfrm>
            <a:off x="57150" y="1019175"/>
            <a:ext cx="9144000" cy="2243137"/>
            <a:chOff x="36" y="642"/>
            <a:chExt cx="5760" cy="1413"/>
          </a:xfrm>
        </p:grpSpPr>
        <p:pic>
          <p:nvPicPr>
            <p:cNvPr descr="Edna Krabappel" id="515" name="Google Shape;515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8" y="789"/>
              <a:ext cx="513" cy="1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rincipal Seymour  Skinner" id="516" name="Google Shape;516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74" y="828"/>
              <a:ext cx="514" cy="11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7" name="Google Shape;517;p30"/>
            <p:cNvSpPr txBox="1"/>
            <p:nvPr/>
          </p:nvSpPr>
          <p:spPr>
            <a:xfrm>
              <a:off x="36" y="1365"/>
              <a:ext cx="576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descr="Groundskeeper Willie" id="518" name="Google Shape;518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33" y="920"/>
              <a:ext cx="569" cy="8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9" name="Google Shape;519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99" y="865"/>
              <a:ext cx="635" cy="9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0" name="Google Shape;520;p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995" y="753"/>
              <a:ext cx="580" cy="10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1" name="Google Shape;521;p3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14" y="806"/>
              <a:ext cx="592" cy="1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3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227" y="1090"/>
              <a:ext cx="454" cy="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3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595" y="1096"/>
              <a:ext cx="306" cy="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ios_family_marge" id="524" name="Google Shape;524;p3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381" y="642"/>
              <a:ext cx="459" cy="1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5" name="Google Shape;525;p30"/>
          <p:cNvSpPr txBox="1"/>
          <p:nvPr/>
        </p:nvSpPr>
        <p:spPr>
          <a:xfrm>
            <a:off x="2400300" y="3776662"/>
            <a:ext cx="54102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526" name="Google Shape;526;p30"/>
          <p:cNvGrpSpPr/>
          <p:nvPr/>
        </p:nvGrpSpPr>
        <p:grpSpPr>
          <a:xfrm>
            <a:off x="150812" y="3910012"/>
            <a:ext cx="8743950" cy="2481262"/>
            <a:chOff x="96" y="2583"/>
            <a:chExt cx="5508" cy="1563"/>
          </a:xfrm>
        </p:grpSpPr>
        <p:grpSp>
          <p:nvGrpSpPr>
            <p:cNvPr id="527" name="Google Shape;527;p30"/>
            <p:cNvGrpSpPr/>
            <p:nvPr/>
          </p:nvGrpSpPr>
          <p:grpSpPr>
            <a:xfrm>
              <a:off x="120" y="2802"/>
              <a:ext cx="5484" cy="1344"/>
              <a:chOff x="120" y="2802"/>
              <a:chExt cx="5484" cy="1344"/>
            </a:xfrm>
          </p:grpSpPr>
          <p:grpSp>
            <p:nvGrpSpPr>
              <p:cNvPr id="528" name="Google Shape;528;p30"/>
              <p:cNvGrpSpPr/>
              <p:nvPr/>
            </p:nvGrpSpPr>
            <p:grpSpPr>
              <a:xfrm>
                <a:off x="120" y="2802"/>
                <a:ext cx="2286" cy="1344"/>
                <a:chOff x="156" y="2634"/>
                <a:chExt cx="2286" cy="1344"/>
              </a:xfrm>
            </p:grpSpPr>
            <p:sp>
              <p:nvSpPr>
                <p:cNvPr id="529" name="Google Shape;529;p30"/>
                <p:cNvSpPr txBox="1"/>
                <p:nvPr/>
              </p:nvSpPr>
              <p:spPr>
                <a:xfrm>
                  <a:off x="156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  <p:sp>
              <p:nvSpPr>
                <p:cNvPr id="530" name="Google Shape;530;p30"/>
                <p:cNvSpPr txBox="1"/>
                <p:nvPr/>
              </p:nvSpPr>
              <p:spPr>
                <a:xfrm>
                  <a:off x="1362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</p:grpSp>
          <p:grpSp>
            <p:nvGrpSpPr>
              <p:cNvPr id="531" name="Google Shape;531;p30"/>
              <p:cNvGrpSpPr/>
              <p:nvPr/>
            </p:nvGrpSpPr>
            <p:grpSpPr>
              <a:xfrm>
                <a:off x="3318" y="2802"/>
                <a:ext cx="2286" cy="1344"/>
                <a:chOff x="156" y="2634"/>
                <a:chExt cx="2286" cy="1344"/>
              </a:xfrm>
            </p:grpSpPr>
            <p:sp>
              <p:nvSpPr>
                <p:cNvPr id="532" name="Google Shape;532;p30"/>
                <p:cNvSpPr txBox="1"/>
                <p:nvPr/>
              </p:nvSpPr>
              <p:spPr>
                <a:xfrm>
                  <a:off x="156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  <p:sp>
              <p:nvSpPr>
                <p:cNvPr id="533" name="Google Shape;533;p30"/>
                <p:cNvSpPr txBox="1"/>
                <p:nvPr/>
              </p:nvSpPr>
              <p:spPr>
                <a:xfrm>
                  <a:off x="1362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</p:grpSp>
        </p:grpSp>
        <p:sp>
          <p:nvSpPr>
            <p:cNvPr id="534" name="Google Shape;534;p30"/>
            <p:cNvSpPr txBox="1"/>
            <p:nvPr/>
          </p:nvSpPr>
          <p:spPr>
            <a:xfrm>
              <a:off x="96" y="2583"/>
              <a:ext cx="3408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descr="Edna Krabappel" id="535" name="Google Shape;535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24" y="3460"/>
              <a:ext cx="303" cy="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rincipal Seymour  Skinner" id="536" name="Google Shape;536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68" y="2841"/>
              <a:ext cx="304" cy="6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oundskeeper Willie" id="537" name="Google Shape;537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02" y="2859"/>
              <a:ext cx="336" cy="5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" name="Google Shape;538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970" y="3523"/>
              <a:ext cx="375" cy="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9" name="Google Shape;539;p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28" y="2821"/>
              <a:ext cx="343" cy="6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0" name="Google Shape;540;p3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2" y="3033"/>
              <a:ext cx="375" cy="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1" name="Google Shape;541;p3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46" y="3608"/>
              <a:ext cx="269" cy="4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Google Shape;542;p3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59" y="3702"/>
              <a:ext cx="181" cy="4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ios_family_marge" id="543" name="Google Shape;543;p3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55" y="2887"/>
              <a:ext cx="272" cy="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dna Krabappel" id="544" name="Google Shape;544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86" y="2878"/>
              <a:ext cx="303" cy="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rincipal Seymour  Skinner" id="545" name="Google Shape;545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68" y="3477"/>
              <a:ext cx="304" cy="6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oundskeeper Willie" id="546" name="Google Shape;546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904" y="3561"/>
              <a:ext cx="336" cy="5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Google Shape;547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814" y="2821"/>
              <a:ext cx="375" cy="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Google Shape;548;p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226" y="2833"/>
              <a:ext cx="343" cy="6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9" name="Google Shape;549;p3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540" y="3524"/>
              <a:ext cx="351" cy="6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0" name="Google Shape;550;p3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590" y="3002"/>
              <a:ext cx="269" cy="4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" name="Google Shape;551;p3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699" y="3642"/>
              <a:ext cx="181" cy="4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ios_family_marge" id="552" name="Google Shape;552;p3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377" y="2845"/>
              <a:ext cx="272" cy="8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3" name="Google Shape;553;p30"/>
          <p:cNvSpPr txBox="1"/>
          <p:nvPr/>
        </p:nvSpPr>
        <p:spPr>
          <a:xfrm>
            <a:off x="1839912" y="6389687"/>
            <a:ext cx="2276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School Employees </a:t>
            </a:r>
            <a:endParaRPr/>
          </a:p>
        </p:txBody>
      </p:sp>
      <p:sp>
        <p:nvSpPr>
          <p:cNvPr id="554" name="Google Shape;554;p30"/>
          <p:cNvSpPr txBox="1"/>
          <p:nvPr/>
        </p:nvSpPr>
        <p:spPr>
          <a:xfrm>
            <a:off x="0" y="6364287"/>
            <a:ext cx="2070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Simpson's Family </a:t>
            </a:r>
            <a:endParaRPr/>
          </a:p>
        </p:txBody>
      </p:sp>
      <p:sp>
        <p:nvSpPr>
          <p:cNvPr id="555" name="Google Shape;555;p30"/>
          <p:cNvSpPr txBox="1"/>
          <p:nvPr/>
        </p:nvSpPr>
        <p:spPr>
          <a:xfrm>
            <a:off x="7107237" y="6364287"/>
            <a:ext cx="18399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Males </a:t>
            </a:r>
            <a:endParaRPr/>
          </a:p>
        </p:txBody>
      </p:sp>
      <p:sp>
        <p:nvSpPr>
          <p:cNvPr id="556" name="Google Shape;556;p30"/>
          <p:cNvSpPr txBox="1"/>
          <p:nvPr/>
        </p:nvSpPr>
        <p:spPr>
          <a:xfrm>
            <a:off x="5173662" y="6364287"/>
            <a:ext cx="18399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r>
              <a:rPr b="0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Females </a:t>
            </a:r>
            <a:endParaRPr/>
          </a:p>
        </p:txBody>
      </p:sp>
      <p:sp>
        <p:nvSpPr>
          <p:cNvPr id="557" name="Google Shape;557;p30"/>
          <p:cNvSpPr txBox="1"/>
          <p:nvPr/>
        </p:nvSpPr>
        <p:spPr>
          <a:xfrm>
            <a:off x="2689225" y="3511550"/>
            <a:ext cx="4476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 is subjective</a:t>
            </a:r>
            <a:endParaRPr/>
          </a:p>
        </p:txBody>
      </p:sp>
      <p:sp>
        <p:nvSpPr>
          <p:cNvPr id="558" name="Google Shape;558;p30"/>
          <p:cNvSpPr txBox="1"/>
          <p:nvPr/>
        </p:nvSpPr>
        <p:spPr>
          <a:xfrm>
            <a:off x="304800" y="277812"/>
            <a:ext cx="84931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natural grouping among these objects?</a:t>
            </a:r>
            <a:endParaRPr/>
          </a:p>
        </p:txBody>
      </p:sp>
      <p:sp>
        <p:nvSpPr>
          <p:cNvPr id="559" name="Google Shape;559;p3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565" name="Google Shape;565;p31"/>
          <p:cNvSpPr txBox="1"/>
          <p:nvPr/>
        </p:nvSpPr>
        <p:spPr>
          <a:xfrm>
            <a:off x="598487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Similarity?</a:t>
            </a:r>
            <a:endParaRPr/>
          </a:p>
        </p:txBody>
      </p:sp>
      <p:sp>
        <p:nvSpPr>
          <p:cNvPr id="566" name="Google Shape;566;p31"/>
          <p:cNvSpPr txBox="1"/>
          <p:nvPr/>
        </p:nvSpPr>
        <p:spPr>
          <a:xfrm>
            <a:off x="379412" y="927100"/>
            <a:ext cx="8348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quality or state of being similar; likeness; resemblance; as, a similarity of features. </a:t>
            </a:r>
            <a:endParaRPr/>
          </a:p>
        </p:txBody>
      </p:sp>
      <p:sp>
        <p:nvSpPr>
          <p:cNvPr id="567" name="Google Shape;567;p31"/>
          <p:cNvSpPr txBox="1"/>
          <p:nvPr/>
        </p:nvSpPr>
        <p:spPr>
          <a:xfrm>
            <a:off x="7473950" y="2971800"/>
            <a:ext cx="1670050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Similarity is hard to define, but…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1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know it when we see it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real meaning of similarity is a philosophical question. We will take a more pragmatic approach.  </a:t>
            </a:r>
            <a:endParaRPr/>
          </a:p>
        </p:txBody>
      </p:sp>
      <p:pic>
        <p:nvPicPr>
          <p:cNvPr id="568" name="Google Shape;5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1162"/>
            <a:ext cx="7480300" cy="5176837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31"/>
          <p:cNvSpPr txBox="1"/>
          <p:nvPr/>
        </p:nvSpPr>
        <p:spPr>
          <a:xfrm>
            <a:off x="6553200" y="1222375"/>
            <a:ext cx="21320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Webster's Dictionary</a:t>
            </a:r>
            <a:endParaRPr/>
          </a:p>
        </p:txBody>
      </p:sp>
      <p:sp>
        <p:nvSpPr>
          <p:cNvPr id="570" name="Google Shape;570;p3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2"/>
          <p:cNvSpPr txBox="1"/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Clustering: Application 1</a:t>
            </a:r>
            <a:endParaRPr/>
          </a:p>
        </p:txBody>
      </p:sp>
      <p:sp>
        <p:nvSpPr>
          <p:cNvPr id="576" name="Google Shape;576;p32"/>
          <p:cNvSpPr txBox="1"/>
          <p:nvPr>
            <p:ph idx="1" type="body"/>
          </p:nvPr>
        </p:nvSpPr>
        <p:spPr>
          <a:xfrm>
            <a:off x="503237" y="1219200"/>
            <a:ext cx="809148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Segmentation: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subdivide a market into distinct subsets of similar customers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Approach: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different attributes of customers based on their geographical and lifestyle related information.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clusters of similar customers.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the clustering quality by observing buying patterns of customers in same cluster vs. those from different clusters. </a:t>
            </a:r>
            <a:endParaRPr/>
          </a:p>
        </p:txBody>
      </p:sp>
      <p:sp>
        <p:nvSpPr>
          <p:cNvPr id="577" name="Google Shape;577;p3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578" name="Google Shape;578;p3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3"/>
          <p:cNvSpPr txBox="1"/>
          <p:nvPr>
            <p:ph type="title"/>
          </p:nvPr>
        </p:nvSpPr>
        <p:spPr>
          <a:xfrm>
            <a:off x="457200" y="76200"/>
            <a:ext cx="82296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Clustering: Application 2</a:t>
            </a:r>
            <a:endParaRPr/>
          </a:p>
        </p:txBody>
      </p:sp>
      <p:sp>
        <p:nvSpPr>
          <p:cNvPr id="584" name="Google Shape;584;p33"/>
          <p:cNvSpPr txBox="1"/>
          <p:nvPr>
            <p:ph idx="1" type="body"/>
          </p:nvPr>
        </p:nvSpPr>
        <p:spPr>
          <a:xfrm>
            <a:off x="457200" y="1066800"/>
            <a:ext cx="8229600" cy="5059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Clustering: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Find groups of documents that are similar to each other based on the words appearing in them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Approach: Identify frequently occurring terms in each document. Form a similarity measure based on the frequencies of different terms. Use it to cluster.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Uses: Information Retrieval can utilize the clusters to relate a new document or search term to clustered documents.</a:t>
            </a:r>
            <a:endParaRPr/>
          </a:p>
        </p:txBody>
      </p:sp>
      <p:sp>
        <p:nvSpPr>
          <p:cNvPr id="585" name="Google Shape;585;p3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586" name="Google Shape;586;p3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 txBox="1"/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 Rule Discovery</a:t>
            </a:r>
            <a:endParaRPr/>
          </a:p>
        </p:txBody>
      </p:sp>
      <p:sp>
        <p:nvSpPr>
          <p:cNvPr id="592" name="Google Shape;592;p34"/>
          <p:cNvSpPr txBox="1"/>
          <p:nvPr>
            <p:ph idx="1" type="body"/>
          </p:nvPr>
        </p:nvSpPr>
        <p:spPr>
          <a:xfrm>
            <a:off x="457200" y="11430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set of records each of which contain some number of items from a given collection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 dependency rules which will predict occurrence of an item based on occurrences of other items.</a:t>
            </a:r>
            <a:endParaRPr/>
          </a:p>
        </p:txBody>
      </p:sp>
      <p:sp>
        <p:nvSpPr>
          <p:cNvPr id="593" name="Google Shape;593;p3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graphicFrame>
        <p:nvGraphicFramePr>
          <p:cNvPr id="594" name="Google Shape;594;p34"/>
          <p:cNvGraphicFramePr/>
          <p:nvPr/>
        </p:nvGraphicFramePr>
        <p:xfrm>
          <a:off x="228600" y="3810000"/>
          <a:ext cx="4181475" cy="2152650"/>
        </p:xfrm>
        <a:graphic>
          <a:graphicData uri="http://schemas.openxmlformats.org/presentationml/2006/ole">
            <mc:AlternateContent>
              <mc:Choice Requires="v">
                <p:oleObj r:id="rId4" imgH="2152650" imgW="4181475" progId="Word.Document.8" spid="_x0000_s1">
                  <p:embed/>
                </p:oleObj>
              </mc:Choice>
              <mc:Fallback>
                <p:oleObj r:id="rId5" imgH="2152650" imgW="4181475" progId="Word.Document.8">
                  <p:embed/>
                  <p:pic>
                    <p:nvPicPr>
                      <p:cNvPr id="594" name="Google Shape;594;p3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8600" y="3810000"/>
                        <a:ext cx="4181475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" name="Google Shape;595;p34"/>
          <p:cNvSpPr txBox="1"/>
          <p:nvPr/>
        </p:nvSpPr>
        <p:spPr>
          <a:xfrm>
            <a:off x="4724400" y="3505200"/>
            <a:ext cx="3475037" cy="954087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 Discovered: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1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{Milk} --&gt; {Coke}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    {Diaper, Milk} --&gt; {Beer}</a:t>
            </a:r>
            <a:endParaRPr/>
          </a:p>
        </p:txBody>
      </p:sp>
      <p:pic>
        <p:nvPicPr>
          <p:cNvPr descr="http://t3.gstatic.com/images?q=tbn:ANd9GcSZkjc7UZHKfD_l5v9u_woLyz-9tOwzCMc62M3pZSTrskFAC0mZ9Kh03_hk" id="596" name="Google Shape;596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86400" y="4876800"/>
            <a:ext cx="236220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4"/>
          <p:cNvSpPr txBox="1"/>
          <p:nvPr/>
        </p:nvSpPr>
        <p:spPr>
          <a:xfrm>
            <a:off x="4648200" y="60198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r>
              <a:rPr b="1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beer</a:t>
            </a:r>
            <a:endParaRPr/>
          </a:p>
        </p:txBody>
      </p:sp>
      <p:cxnSp>
        <p:nvCxnSpPr>
          <p:cNvPr id="598" name="Google Shape;598;p34"/>
          <p:cNvCxnSpPr/>
          <p:nvPr/>
        </p:nvCxnSpPr>
        <p:spPr>
          <a:xfrm>
            <a:off x="5181600" y="6248400"/>
            <a:ext cx="304800" cy="266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sp>
        <p:nvSpPr>
          <p:cNvPr id="599" name="Google Shape;599;p34"/>
          <p:cNvSpPr txBox="1"/>
          <p:nvPr/>
        </p:nvSpPr>
        <p:spPr>
          <a:xfrm>
            <a:off x="8001000" y="5638800"/>
            <a:ext cx="990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r>
              <a:rPr b="1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Diapers</a:t>
            </a:r>
            <a:endParaRPr/>
          </a:p>
        </p:txBody>
      </p:sp>
      <p:cxnSp>
        <p:nvCxnSpPr>
          <p:cNvPr id="600" name="Google Shape;600;p34"/>
          <p:cNvCxnSpPr/>
          <p:nvPr/>
        </p:nvCxnSpPr>
        <p:spPr>
          <a:xfrm flipH="1">
            <a:off x="7239000" y="5822950"/>
            <a:ext cx="762000" cy="6540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601" name="Google Shape;601;p3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5"/>
          <p:cNvSpPr txBox="1"/>
          <p:nvPr>
            <p:ph type="title"/>
          </p:nvPr>
        </p:nvSpPr>
        <p:spPr>
          <a:xfrm>
            <a:off x="457200" y="350837"/>
            <a:ext cx="83820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 Rule Discovery Application</a:t>
            </a:r>
            <a:endParaRPr/>
          </a:p>
        </p:txBody>
      </p:sp>
      <p:sp>
        <p:nvSpPr>
          <p:cNvPr id="607" name="Google Shape;607;p35"/>
          <p:cNvSpPr txBox="1"/>
          <p:nvPr>
            <p:ph idx="1" type="body"/>
          </p:nvPr>
        </p:nvSpPr>
        <p:spPr>
          <a:xfrm>
            <a:off x="457200" y="1524000"/>
            <a:ext cx="809148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 and Sales Promotion Applications</a:t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the rule discovered be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{Bagels, … } --&gt; {Potato Chips}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Potato Chips as consequent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=&gt;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to determine what should be done to boost its sales.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Bagels in the antecedent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=&gt; C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be used to see which products would be affected if the store discontinues selling bagels.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Bagels in antecedent </a:t>
            </a:r>
            <a:r>
              <a:rPr b="0" i="1" lang="en-US" sz="2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2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Potato chips in consequent</a:t>
            </a:r>
            <a:r>
              <a:rPr b="0" i="0" lang="en-US" sz="19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=&gt;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to see what products should be sold with Bagels to promote sale of Potato chips!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help determine where to position store items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Supermarket shelf management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 you ever notice that some stores have bananas in the cereal aisle?</a:t>
            </a:r>
            <a:endParaRPr/>
          </a:p>
        </p:txBody>
      </p:sp>
      <p:sp>
        <p:nvSpPr>
          <p:cNvPr id="608" name="Google Shape;608;p3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609" name="Google Shape;609;p3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6"/>
          <p:cNvSpPr txBox="1"/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of Data Mining</a:t>
            </a:r>
            <a:endParaRPr/>
          </a:p>
        </p:txBody>
      </p:sp>
      <p:sp>
        <p:nvSpPr>
          <p:cNvPr id="615" name="Google Shape;615;p36"/>
          <p:cNvSpPr txBox="1"/>
          <p:nvPr>
            <p:ph idx="1" type="body"/>
          </p:nvPr>
        </p:nvSpPr>
        <p:spPr>
          <a:xfrm>
            <a:off x="457200" y="1666875"/>
            <a:ext cx="8142287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Dimensionality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and Heterogeneous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Quality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Ownership and Distribution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 Preservation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Data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descr="data:image/jpeg;base64,/9j/4AAQSkZJRgABAQAAAQABAAD/2wCEAAkGBhQSERQUEhQVFRQVFhcYFhUVFxUVGBUUFxUXGBgUFxcYHCYeFxokGRQUHy8gJCcpLCwsFR4xNTAqNSYrLCkBCQoKDgwOGg8PGiwkHx8sKSwsKSksKSksKSopKSkyKSkpKSwpKSksKSwpKSksKSwpKSksKSkpKSkpLCkqKSwsKf/AABEIAOEA4QMBIgACEQEDEQH/xAAcAAACAwADAQAAAAAAAAAAAAAABQMEBgECBwj/xABMEAABAwEEBAgKBwcDAgcAAAABAAIDEQQFEiEGMUFREyJhcYGRsdEUFSMyQlJTcqHBByQzYpKishZDc4LC0uFjk/GDsxc0VKPD4vD/xAAbAQACAwEBAQAAAAAAAAAAAAAAAwECBAUGB//EAC0RAAICAQQBBAIBAgcAAAAAAAABAhEDBBIhMRMFIkFRFGEyobEGFRYjM3GR/9oADAMBAAIRAxEAPwDOS2kl1G0GVSdwqo/B6nNhcXGmM6ugbFcuO7A8VOYB1+se4JreJoGAeuN3L3I2iZZPgrWW6WvaCXOodQacI3bM1N4ii3O58Tu9SXS6sMZ3j5q6rCXORm71sLWUGZDsRoc/NFTmeZUYqszpQa8JNRnqoU20glIcwfdlJ6Gf5VmK72yRtDvVbQjZlrUNDoTrsoWa0YgTXo3FUrz1t5XH9JUkoLHmo1EA8v3lFbZONHzu/S5Lao0J2aa4T9Wh9wfNXsWapXUKQQ+43sVsa0t9ljJRTgF7tmN56sl0czhaDPC70RrP+FWhNZC1wIwSO5nOLjQLTXfd+E4jrOfNyBPXQmeShFZ4C1+AjAKtBwnPjas+hPm3HDtaXH7znd6W2s/WCN74R0ip+a0IUmac5MUW+542Mc9mJhArk406iUnkjJLiAQGkDGKV1AnFv1rSXu6kMlfVKq3W3E2UHMFwH5GgootCbXYpgtRJwnZt3jeubb9nJ7pUluu/gzl5rRVvzaq9omBicdhaUuqNcZJoa6JN4jve/oCfpHow4NY73v6QnWtUZahHesgEzRtEXa7JKHW17xxOKK0LvW5lY0jm+s4K0xRNxHcA85phdF2AMBfyYW7hv5ymRQuWTaxVZYRTCBhdiwl5zdU0706iuJgHGc9x5XHsCqSgcKae2HY0p4mUZpzbYunutoa4hzm0FddQQN4Kz88RJOEYcIBxD72edOZay1niP909iXXNAPKAiooxvOQ3/wCwUNBGb7FVjtRxYSanWDvHIrFsl4j/AHSut7XYIy0tyzLm8hA8zmKhM2OBx1cU159qr0a4yUkZ6nIhT4kKgG/scOBjW7h8VBebh5PL0/kUpNpmprm/AOtdRO8luN81K+oN3MnMx7G3djq6WgQxjLJoVwuWYs75gBQzkUoOINhXZ9pmG2b8AQR4/wBly/WVe001RS/EAJrY/Mb7o7FlTM4kmV0tcBABbSlVbs0z8Io6elBqZX5KLLSxui5fkQIB6Dzf8rPyyfZ11jHXoYR80ytkxoCXSax5wolAdif/ALvwCrIdjVG3uv7GHkY39IXa22gsY51dWylc10uz7KL+G39IXa2Mqx/McuVInwrNCXIjufRK0EtkMsNC4vIoSeNs6E98V2lvpQyDkq09yv6NQNdZ2GgzGfPVXpLGwg8UAiuYyplyLzcvU8yy7b+fo6f+XYpw3M82lt31qjxhcJo2kVrSgotcsZZIhifXEXulBr5xrU0z6E1fFIa1NorXY4U6l6jFN7fcedzKKlSGF8/YSe78wq2jxNJa+v8AIJbb3vLCJBNh26t9c80QNqTwYk4z6ZZZuGStKaStkePjj5G1/O8nxWlzwQWtb5xzzoNyQO0ftro34bO7NxIB3Fen3JcbbOwelIQMUjs3E7qnUE0ovKaj/EDU2sUeP2d3B6ftj73yeR3Xa7TA7BKwxgurVzaAmmwlaWx27hBlkdvIthbLG2RjmPFWkU//AG5ZCe6/BZnAHycmbDrIp6JK1aL1WGoe2apkZdK8atPgz9usQktbm12Mb0Nq89i0oGWeumpZu8BS1YmucHEAcUVObe5Sl01KVl1edRtc16GD44ONlts7Od5etP346sFfknocsm4nFmZMYkHXSgV0umdq4YU3YQEyysojW830ik1+a7VzKC4wAH09Yf8AbaklrlkDHYjPQDPIKay1zMRloSK0A101ost4/b2N75jxRHeDUdCzkTqRSt3VPQWk9qZ2lr2tLnPkpTU6nySqYZz09Vv6SqyGYeBZjQuOCKEsfR6PRU7yj82nrK6FUvF3mcrvkU45seySwOrGw8inoqt1OrBGfuhW0EfIlvwcao9m49RHemtmyY33R2JRfrji/wCk/tCcxN4rRuCBjukLdIPsxr89g6ysxnjHLww+AC1Gkf2Tc/3kfasvC2srK6i+YddFSRow8o2t1nyER24Gj4BWHuBacqf8KK7comDc0U6lO8jPrWeRruiDQa9GmExudx2uIoTnSuxOL6tIZE/OjnNLW85CwmjehsloLp+E4JmJwbrqaE5pxZ9E5hLJheJQwChJIFSK5cq83kwYPO5b6p8m78jIsW1R7Etms2CcCprwseX8h+dVqCVnI5HC0uZI3C5s7BStcsBz6ytEvWY6cU0edmmnyV7xFYn+6V20XsvHLnZMY7W4gAnCKAcq4vNvkZPcd2LXfRbo7RklolwPbIRwbSKlhaKOJJyzyStTjllxuEXV8WadNJRkpP4J452u80g8xBQ+drfOcBzkBOdMbu+rvlhaOHYOJqGMkgBjt4NdupT6M3Rhs0ZnhY2dzQZQaSHHtGI615f/AE897W/2/wBTtfnrb1yIg6upIdMAOCj/AIgHQda1V/XayCRjoxhbISC0ag4DEHAbNtVhNIr3bK+KOM1BLyScvNqO0LHj0GTT6xQ7rm/0NlnjkwuRn5ZPrzAa6uxrk9eKrPvZ9ej3Bv8A8ZWiXuMf8UeZy/yEJjHhByz4Zo/JVPaLPzPraCAdVpb/ANtaIBMspIp3kzyT+RpKhuf95lqfTXsDR3qe9R5GT3HdirXCcpPf/papLX7Sa+WjgJCdjSVl3g+X91v6CtPfp+rS+4VmZngcP7kf6P8AKpJDsDKSFPwKFWjXwboJfezqcH7/AMimCoXw3KPP0x2FMs5keztcx8hH7oV5LbhP1ePkqOpxTGqkh8MR6RGmY18G79TU7h1DmSLSF3GI/wBF5/M1O4ncUcwUFn0ihpCfJt/iM7VkmyVkbnqdNQdAWq0id5Nn8RnzWSYOMw73z9ipI04DdXYfJRk+qOxWpxxSeT5ZqvdrfIxe6z9KsTHLoPd80hmqS+Rto/E0WSMFtRStByklc2KV7X8G1mBtS+poDhJ1U50guC3WmWxM4Etxsc5jxQZNBNNfJRPrhss1OEtBq8tpTIUFa0yXi9Rj8byObXLfF/8AnB1sUt0VRir3eHXnJSnFkiB5+DrRPkkvqw8FeJy+1lZI07+IQRzp3Vex0G3wR2/SPO6t3lZVvN3kpPcd2FMND9JbTZmua1rXRuILQ8kAEkNqCNldY5EuvM+Rkr6juxSXDd/CDE48SgbhBIxenxuQE7FfVznCFwZfSKLdM3FrttolYWPlAa4Z4GAHoJqmNk0rLWhssb3OGWKMAh3LQmoKyXgDd7/xu712bE9mbHu915xNPXmFwIZdZjblvUv00dZxwy420MdIr1fMMRbgHmxtrUgvyc91Mq4a5bF58yzEWpxIcG8bACKAtrSo7elb2C3B8ZdQgtqHN1lrhs5VlZcMrgYySGNNX58eQnPI6glaDU5smeTyLn5/RfNjjHGlERzupeDB0f8AtFaCqQTgeMBU7cgf4Tk+koF6yHR5/IvcIS6toIpQ+ENqeaNaBISAbQdf246CIk9Vxcuyreh8jJ7p7FXuQ5Se/wD0gfJWL0NIZK+oVFdJFHHeQektHeglP2nN+AGzzV1YHLLPOLwjcGR/pWsvgfV5f4bv0rJytIE1MqxR1/AqNjsHJzi5ULjJCg1mndfbQ3E5r2j7wHyKoWqc2oMLMUTGvBxvGbqbGiquWi4IXNILCRn6b+9TaOUdwLQ0HCaOrnSlcz8ErU5vDDcY8ONTlSKhgZZrPXHJRtcwCdZ3HlouLvv4vBrFJltoM+Va+9rvdLGWFowuHGxZDooFkbpuuLC4YCKEtzc6pp0rNo9atR0M1GHxdle8bZwhNInEYC3Om0/4V6O+RQeTk1bm96qXlYo464WkcQnInWCOVXobohoKM2D0nd66Al7KKV7W4yNa0McOO0mtNh3grMtdxmZenP8ApWpva7WNaHNGE4gK1dq5iVmmxZsAz8pOKj3VVofhS+Dd3SfIRV9m3ropyO1Vbl/8vFn6LexWifglGmfQs+jy3cHNLBscC9p5WuoR8V6AAvI7ohJle4edGcTTU5EuK9Quq82zRg+kMnDcV5D1rSuM/Kl32a9BqF/BlXSG5BaGAigkjOKN25w2coKxpv4tcWSRPDm5HVr35nUvSAEl0h0UitbQXij2+a4ZHmO8JXpnqn4z8c/4/wBhmr0Ucvvj2ZC2XpjYWCN/GFM8O3pT3R61RMiazG0Orm0mhB1AZ8yXXL9GT55JmPlMbo8JaWirTXbrrvReehslnmax8ImkkIET4zQEjVi9UjWvXyrUY7T4OXCLwyNNZrWyQEscHAEgkGuY1jnUyTXHDOwOaWMdhPGDCAQ8k1z1O1Jn5V2TYi3leRQctBmVxZ5ccG05Lj9nQjGUldHawfay01YWV96h+NKLHXJb2Oa9jXccPdlqOWvoW3ssQjaWNq+Qmrg0Vc5x2kDUNS86vPRN9ht9lc8n6wJHOFfN+7kj0ySnmnOuHVfuidRLbFRXaOlqkPhriKuwFvFFM/JuGs6kzde2LWx4P8uvrS6WHFa3A5jGyo3+Tcm77khOtnxPevSJOjhzdvkUcKeEMmB1OEDg0kA+bSuvNMW35/pup7zO9KfAgJzHnh4RgpU+aWk0+CeC5IPZt+PerJNBLYilbb1L2OaIyQ4UzcymfSubvtZZUYKg0NQ5oGoDaeRTW+6ImxPwMa0hpOQVe6rvY7GXta6jqCorkAEcke3aSXteXkXjARiaRmW7RzrPznKUH2TP0LS3pd8XAyHg21DHEcUawMlmZWV4bZ5Jn6FVobgoioN5QuvAneEKDSegLpo08NtrohSjml+W8ka1FbrY2JhcQTQahrKy8F+SC0OniHHMbmt3NyrR4PMc1n1unefC4IyaaThkTN/pHpA9kohgDS6mJ+KtA3vSxgJJc+hcd2Szei95yTTSSSuBfI1r3atxAFBq2LUEJOg0ENNBKufsnVZZZJ2+hRfR41PuH9QTaEZCqRaRUxHV9mN/tAnrQukJfQvv3ONo2GRlT0rJQikjQDUcLP8AoWsvw+TaKa3sz6Vko46EUp9rPt+4qzNGJtI29xt+rRcjGj4K3vCqXI8CzxV9m1WmvrXoSkPbtGc0dYDLNXdT85Tts5gfwkYqPTbvA2jlSTR2Ws0w1Zf1FP3BTlwwyx2yRhcpQlaNVYbwZMwPjIIPWOQ8qti7p3NDo2tc066uwnsXj9st81lnkMD8OJ7W0OYo5opxdWsr6JuWHDBGDrwNrz0zXnMPokI5nv5idr86Usa+zDWe8prJNM+SzPdia1owmvm11ZZ61UZfTJpDJO+WN+B1G4CBG6uQGuopRepKOWzNd5zQecAr0GPDHHDZHoyObk7Z5jc94xCOnCNrUk1yOs5lNLtjE+Fzn0jeSGMaaOdTa46wOQLUWnRezSVxQsNeSnxCWT/R7AacG6SPCatwuqG8wcuRD0eCyvJLm2a3qriorglnnjswDYowZHamN1mmsuO7nSS+dGY7RgfbHOdIK4GQ5YMWsV1nnKYxaFyxvL2Wmrjlx2bN2RUctlttnIo6KThHhtTWorzjUu3HFCK4VGS7Z51eeitps9oEhjcbOXBwc6hcAGkCtCruLKuwr1G6w6eM8MG5EtoNRpkeZYnSTRIRT1a94je1zmtpUBwzLa667k26MuTG27RhrQ/6z/1WdWDWnpSO32R1mtUbZqkSvEjHbQC2gDhu1J4TuU9iZWQXn9jJ7juwqncTh5UbpB+hpVi85aQye47sKpaPzEmX3mHZr4NuxAU6GN4u8lL7j/0lZCZ+U/8ABZ+ha29fsJfcd2FY4niTfwY+T0VSQ7CiDNC74jyIVDVtG9jsLmykOcThrrLjr50TWEGRpIGFzy12utDl2VV4EmSR251B3qJruLiNcjWnMVoXRib9wkvC5uDt0UUILWkGgxEbzs2JtJcdor5w/wBx6mvkltss7x90dde9aB780icqNMEpIywuCb0sB53OPxU7bqtG9v43LRVRVU3l/GjPy3FK6mJzK7BjcelURozMDrjPGLtZ2ii1y5YEOVllGuhZZIJmMY0tjcQKZOOoKzinoSWxg+84q5RdXKLLGWj0alDi8YamtaPe3Wa7ArHimfky/wBR9FoaobnkhyZR44szdn0ekltNnY/Bx5mEkOeTRpB2r6Hs8eFoG4LyzRezh9uiHqBzj1UXqwyV489lNqXRgHWa1+NZoorfM2IQiUsdHHK1rpJCAxtRkKBaHR2+nzTWxjyCIJhG2goacGCSQOWqnu+zM8JnlEjHGXAMIc0loYKEGnKSstY/ozjf4TNaWuNoktE0jXMlkZxTlEOIRs7VdFi9Npy/wB9pjja95tBhgYTQSVm4NpJ2VFepObivC1yV8KszIdxbMJOxoXn953EYLquyzWiSSztbM0zPYCSzzngucBxeMRmt7ojIzgcLLYbZT9450bnDkOAD4qSPgepVe0vlIhuD3nma1NVm9ILTR0rqnyUDq011flRUlNQVsENLjipAyutwxH+bP5qtpTCHWd1PObQimutafNIbPpVMYmthhpRrQHymg1DYMyld5RTSFrpZS4hzeKBhjGe7Welc9+p6fftscsM5K6Ef0o2J8lriawNOGBlcRoKl3JnsWYZovLWhLRtydIR+pbrS5oNufTZHGOmiVrc5/QtxRnX6MyHbH0mTMfiXYaNPGoxCu7hPk5aCiAVHkZXZwZ46OPoRwjM9nlCPiVCdGJqPBfHR4oMnbNW1adBKN9llGjI/slN67Oo965WtqhRuLUZa47SeBqTidV2I0286vyxYYjtyB58wVBdGlENns8scgDi5z8LaUPG1ELgWUYAeMTsqagbVfT5XO010cxlXSe3jHHhPmlhr/Nv5lpRMHOFCCBmDUbVlr/iq1ho0AuDScLSQDrNCrUWh4AzkrkKcRncrZI2zRjyKK5NOJBvHWFwXjeOsLLz6OCLCQ8ecBmxg1rmx6PCQOcZD5xHFDdhpuVdg7zxo02Mbx1rlrxvHWEgOiw2SO6mdyTW2yhkmEnF5QDNv3K6xzqHCiY5VI3TTUVGorhyqXM/6vFUU4o+avkZKiQxukQ8IN46wgTN3jrCRS6PCR73F9Kk+i09qhk0NZkcZpnXit7kzZ9ifMkej/RzSS0TPFCIw1tRqqc6V6lur2tghglkJADI3uqchxWk59Sw/0J2LDYXPplJISMqVDSW/Jba+7pZabPLBJXBKwsdTXRwpUKyVE3fJ579FNzQCzxzPsssVqbGZHzPa5ol4SriWnFR+R1ELvo19IsosNrltVHSw+UioAMcEr8MJoPvZVWkunRu0wwPhda+FZwZZHjjDXM4uEVcDxgBTYszpD9Gsro7vjgflGIYLVsxwMeJK8tHg5cqksO7z04lZaXwx2KS0MiijfO5jmVYZBUNDHedkKp5o1a7NPFw9laxrZK4i1gY4uGRDwB5wOSxVi0ts9hvC8/DXmJ0k0RjxMeQ+JsLWtwkA1zqn/wBHkB4KeYNMcVotD5Yo3ChbE6gBpsxEF3Sgg1qxGkB4sx9pNGym8DM0W2e6gJ3BYG/pRgsoJzdI+Q9Ra2vWFj1v/DKhmKtyslaKKC2Hino7QrA2KK1Nq09HaF87xS/3U39nckvYxBpNax4fO1xAIbFTMeqFQNpb6w6wkul93eE3naOMRQhuVDk1rd/Oo4tEG0FZHfhj7l9HxRcopnnZ5FF0PfC2eu3rCPC2es3rCSP0VaAaOdq9WP8AtVGw3M17gwuIHGOTY9hpnUFN8RHmRqfC2eu3rCDa2eu38QSb9ko9eN/VH/alt83I2FtQ4nJw4wbu5AFDxkLMm6NV4az12/iCF5zluHUEKu0buHF9WAUxEAAUNfknDWeTA+78taTXzbmmOlRnuIPwTZ8o4OpyGHmyoFbTXXJysd0R2+RohxGmVDUq2NKrLQeXZ1nuSS/JfIxxkAYqHMg1a0bdyoNsDNeFvNknyfIxtLsd31pLZnMaGzMJxsOVdQNSdS5ubSazNjo6ZgON5oa6i4kHVypN4Az1G9Q50eAs18G3moFWyPJHqjT/ALWWT27Pj3LMXvfsLpi5sgI4RpqK6hGBXrR4Cz2ber/C6yWFns26uTrUNkxyxi+EM7s08sscTGuxlwbTJu3rVv8A8R7Lvk/B/lZSSztDiBCDXmyUsFhZrLGg7iAqpIe9Sq6NJYdN7KQayFtXHzmkZb8qqzNpfZaGkzTX3to5llHWZoPmNz5AuYLG18rGNDeNIxtKA5lwBVm+BO5N8H0doDYRFd1mYPZgnnOZWhVW74METG5cVoGWrIUVS7dI4ZxO5jsrPI+OQ+q6MVd0ITtG1dFHTu2vZZaRmj5JYY203vlaOyqz2n9rn8Ms0QtcljglY8NmjDS11pxUZHITqBHWnl439YJjZhJaImlxjtELXPDS8fu3UO86kp000PttqMscFohNmtAaHRztLjCR+8gLdR257VJc1Fx2OU2eIWzg5J2to9wAIJ3jdUJqAoLBZuDiYypdgY1uI6zhAFTz0VhBUp3vNhheRuXm2mNrbFPZ2OcAWRNNN5LgfkvQdIH+SwjMvcG9a8u0qsZtN6uwtqI+Da47g3Mn4rNqnGOJuTGQXKNS0rpafN513AyUdrGW3Z2r5zjSeVf9ndm6xs80vXSCKK87S2V2HjuqSDuZTPoPUrP7W2T27Pj3LOaTRMfb7SXNFTM7M57hRVW3S31WdGa+l43UEv0eTyzju5NY7TCye3b1OPySi7NJbOJaulYBSTOjhrfUbNyWeLWbWMC5bd0QIqxnTRMsUskEaoaWWT27Pj3JTpLpJZ3xgMla41OrF6pG5Jp7Eypwsj6kR2JlM2NryBRZZZIJ2in4yj9cfFCveAR+oOoIVaGfkr6Jry0ehhjxvbO2h18Vw17aLreGlkJhLWFznEUzFOvco7RbZpGFr3TEEZjFHQ/BJ3XHua/pczuQppDti+jk38JpWeEVDAKVjpUcuetbiHRSN7Q5k7yCAcizb0LENuYChDX195ncrpjk2cIOZ7G9gRuQbF9Gt/Y9vtpOtvcj9j2+2k6x3LOQW20NFBJL0vYfkpDelp9eTrj/ALVBPij9Gg/Y5vtpOsdy4/Y1vtpPy9yQeNrT68nWz+1Hja0evL1s7kB44/Q6m0LpmJ3cgLWlQjRF+2UnmFEvjvu0N9J7ucs7lydIrTUEYhycXPnyVrQPFFl8aKvGZdIR90s1cxTHQy4Q68LKzDN55e4Pw0AYCa5ctFnDfdp9aTP7zMq/yre/Q0JZLbJJK4uEcNASQc3uFdQ3BALEke0OyBXhl447tgml44jvKzTtcM+JbC4hp/mYSvdA5VbwumKdrWysa9rXB4DhUBzTUEcqsuBidHmujNhIvKeI2Ns8McVks/DOLCIODgDiML8yKu9Hcu/0maYvs9sskUMojbCY5Zmh1C9j5BEI6beKS6m5a39iwy1utME8sLpHB00YwujlIFM2uHFypqS28/o3jnF4PmwyzWoeTc5o8iGMpEGHWCHZkjWpLNl7SG9rV4XBZrGYWl0T5nulDnAtY5rQ0BuquLXyK1onpE+1CZssYjls8pikDTiaSACHNO4grF31oPa7VaJpOElhkhsUEUDoZCzHLQukaTrIxZLXaA2GGOxsEMZiNTwrXFznCfVJic7NxrXNQVLt8Gs0I9Ul/UF5Xd0s1rttqjs7wwOcXSSEVoAS0UO068l6ZeNpHDS/6UOfO5rj2ALI/RlA3y78IyLW9J4x7VTJp1li7LxaVNliwR8G1zHOLuDJbiO0AZk9K7TTh5DGnjHDQbddexNbx0SbIXFr3sxGuEZipNTUa6clV0sOjEdnljeavlIeXO5m5UGoLzGP0hvNub+TZLU7oUjyC1aJvfaLQ/GQ0zPIoW118q4OjFPbHfTgyld53hOZ5yxzw0yvoMYApi3UyUDLxtQ1Pfy0kHcvT8RVHLeJN8jqW44gc3WgfyD5BdDdNnrnaJBntFP6Upbedq9eT/d/wuG3haa+fJ0yA/0osHgiPWXFAdVocf5mdymj0Tj2Tv6C3uWefa5nedxudw+TVVNmOujq7xJT+lRZCwxNd+yUftpOtvchZar/AL/+8f7UIsnwQLCELhUHHKFwuVIAhFEUQAIQhAAiqEIAKqeyW+WIkxSOYTTNpI1GvSoEIA1Fj+k28IxThRINz2jtGa0l3/TS8AcNDU0z4M5V5AV5mhTbA9ssH0xWJ9BIXxE7HNJHW1aew6UWab7OZjv5h2HNfM8w1O2jatNZ3hzQQBmNa16fF5b56KTdH0I14OrNDIwK0AFTU8+9eEwXjKzzJZG8zjTqKa2TTe1sp5XFyOAPYnS0c10UWQ11/wBpLYre8ZElkQPLhAIHWl/0XQ8W0gZ8dus5jiLGy6R2iRj4nuaWmUyGg2nlqs9eMskc2ON7mVZQ4XOFTXWaFRPC4YXuLuVuj6KjxCtdXKlt5W3g3504schyp6q8Pg0vtjBlaZeYmo+KjvDSi1z/AGk7iKYSKAVHQufwW+Ra81JO9zj1kn5rhACFBIIQhAAhCEACEIQAIVnxRaPZfmCPFNo9ifxBTRBWQrXim0exP4mrnxRaPZfmCKJsqIVrxNaPZH8QQbntHsj+IIoLKqFZ8U2j2J6x3rjxXaPYuPMQigsroU/iy0ewd1t71z4sn9g/rb3ooLK6FP4stHsH9be9c+K7R7B/W3vRQWV0KfxXaPYP6296PFdo9g/rb3ooCBXbotbmng6VbmRycihN2zj9w/rb3rtddikc4S4sAzAbStRtJT8E3CdlJcjkSncVxHiPIu9TyLlvKegLrvVY18iXFkFQ14G/tS6+iccZ3tI6s0wtMzWUqM6imsn4KhfUr3GIMic6pIFBrJHKeRIzZo5MToYlTKKFN4un9hJ1DvR4un9hJ+XvXIoaQoU5u6f2En5e9Hi2f2En5e9FMCBCnF2z+wk/L/currun9hJ+X+5FMCJClF3Wj2En5e9c+Lp/YSfl70UwIUKXxfP/AOnk/L3oRTA2cV4Ru9IA7nZH4qwoprK1/nNB5xVV/Fgb9m5zOQGo6inFC6hUQ2du1jx0sPcuW3q0VEjXsI2uaadBCALqFHBaGvFWuDhyEKRAAhCEACEIQAIQhAAhCEAQW4+TdzJPwrWgVcBllUgJ+QqdouiJ/nMbz0CAFfhDfROI/dz+OpdiCajVzHNWI9HGN8x8ja7j/hdnXEDSssuW4gfJAFNkLWkD0jqqauXehxsDS3EHbTyHYEwZcsI9AE73Ek9ZKmisTGmrWNB3gIA6h8g1ta73XUPU7vR4dTzmPb/KSOttVZQgCFlsYdTh107VMukkLXecAecAqF13M2At90lvYgCyhVvBXjzZHfzAO7kYpRsa4chLT8ckAWUKqLaR50bxygBw+C5F5R+uBz5dqALKFD4Yz1m9YQgCZCEIAEUQhAFV92Rk1wgHe3in4Lo6xyNPEkPM/jDr1q6hAC+S2ys86LEN8Zr8Naks97RvyxUd6rgWn4q4o5rO1/nNB5wEASIS8XO1prG97OQOJb1FdiZ2+pIOTiO7kAXkKh43a37UOj94Gn4hkrcNpa8Va4O5iCgCRCEIAEIQgAQhCABCEIAEIQgAQhCABCEIAF1fGDrAPPmuyEAQeAx+o38IQp0IAEIQgAQhCABCEIAEIQgAQhCAIrX9m7mWRur7QcwQhAGwZqC7IQgAQhCABCEIAEIQgAQhCAOUIQgAQhCABcIQgAQhCAP/2Q==" id="617" name="Google Shape;617;p36"/>
          <p:cNvSpPr txBox="1"/>
          <p:nvPr/>
        </p:nvSpPr>
        <p:spPr>
          <a:xfrm>
            <a:off x="63500" y="-1038225"/>
            <a:ext cx="2143125" cy="214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http://www.blogcdn.com/blog.games.com/media/2012/05/the-end-is-always-near-thats-whats-so-great-about-it.jpg" id="618" name="Google Shape;61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1676400"/>
            <a:ext cx="16764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3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7"/>
          <p:cNvSpPr txBox="1"/>
          <p:nvPr>
            <p:ph type="title"/>
          </p:nvPr>
        </p:nvSpPr>
        <p:spPr>
          <a:xfrm>
            <a:off x="228600" y="304800"/>
            <a:ext cx="858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(and is not) Data Mining?</a:t>
            </a:r>
            <a:endParaRPr/>
          </a:p>
        </p:txBody>
      </p:sp>
      <p:sp>
        <p:nvSpPr>
          <p:cNvPr id="625" name="Google Shape;625;p37"/>
          <p:cNvSpPr txBox="1"/>
          <p:nvPr>
            <p:ph idx="1" type="body"/>
          </p:nvPr>
        </p:nvSpPr>
        <p:spPr>
          <a:xfrm>
            <a:off x="457200" y="12192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definitions of data mining, are these DM or not?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a phone number in a directory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data mining (trivial?, DB query)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 related documents returned by search engine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data mining (not trivial, clustering)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 who has a disease based on symptoms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data mining (not trivial, classification)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search on keyword using search engine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be data mining**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 More of an information retrieval task than data mining task. However, since Google does much more than keyword matching, there will be a data mining component. For example, Google mines the link structure of the Web to decide which pages are important (link mining is a type of data mining).</a:t>
            </a:r>
            <a:endParaRPr/>
          </a:p>
        </p:txBody>
      </p:sp>
      <p:sp>
        <p:nvSpPr>
          <p:cNvPr id="626" name="Google Shape;626;p3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627" name="Google Shape;627;p3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8"/>
          <p:cNvSpPr txBox="1"/>
          <p:nvPr>
            <p:ph type="title"/>
          </p:nvPr>
        </p:nvSpPr>
        <p:spPr>
          <a:xfrm>
            <a:off x="457200" y="350837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are Interested in Data Mining</a:t>
            </a:r>
            <a:endParaRPr/>
          </a:p>
        </p:txBody>
      </p:sp>
      <p:sp>
        <p:nvSpPr>
          <p:cNvPr id="633" name="Google Shape;633;p38"/>
          <p:cNvSpPr txBox="1"/>
          <p:nvPr>
            <p:ph idx="1" type="body"/>
          </p:nvPr>
        </p:nvSpPr>
        <p:spPr>
          <a:xfrm>
            <a:off x="457200" y="15240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NYC open data (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https://nycopendata.socrata.com/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UCI Data Repository (http://archive.ics.uci.edu/ml/)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kdnuggets, an online newsletter and more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http://www.kdnuggets.com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arrange to have newsletter emailed to you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includes job openings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ACM SIGKDD is the professional organization associated with data mining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ACM Special Interest Group (SIG) on data mining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join SIGKDD for $22 or for $54 can also join ACM as student member</a:t>
            </a:r>
            <a:endParaRPr/>
          </a:p>
        </p:txBody>
      </p:sp>
      <p:sp>
        <p:nvSpPr>
          <p:cNvPr id="634" name="Google Shape;634;p3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635" name="Google Shape;635;p3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15876d3610_0_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115876d3610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g115876d3610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/>
          <p:nvPr>
            <p:ph type="title"/>
          </p:nvPr>
        </p:nvSpPr>
        <p:spPr>
          <a:xfrm>
            <a:off x="457200" y="198437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Names</a:t>
            </a:r>
            <a:endParaRPr/>
          </a:p>
        </p:txBody>
      </p:sp>
      <p:sp>
        <p:nvSpPr>
          <p:cNvPr id="190" name="Google Shape;190;p4"/>
          <p:cNvSpPr txBox="1"/>
          <p:nvPr>
            <p:ph idx="1" type="body"/>
          </p:nvPr>
        </p:nvSpPr>
        <p:spPr>
          <a:xfrm>
            <a:off x="457200" y="1371600"/>
            <a:ext cx="8229600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 was/is known by these other names (although many of these have lost favor over time):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discovery in databases (KDD)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extraction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Data/pattern analysis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archeology, data dredging, information harvesting, business intelligence, etc.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Recently introduced new names (maybe with different emphases):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  <p:sp>
        <p:nvSpPr>
          <p:cNvPr id="191" name="Google Shape;191;p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92" name="Google Shape;192;p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Examples</a:t>
            </a:r>
            <a:endParaRPr/>
          </a:p>
        </p:txBody>
      </p:sp>
      <p:sp>
        <p:nvSpPr>
          <p:cNvPr id="198" name="Google Shape;198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Netflix and Amazon use data mining to </a:t>
            </a:r>
            <a:r>
              <a:rPr b="0" i="0" lang="en-US" sz="2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products (recommender systems)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 use data mining for </a:t>
            </a:r>
            <a:r>
              <a:rPr b="0" i="0" lang="en-US" sz="2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should be mailed a catalog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should see what online ads (Google Adwords)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Fordham’s WISDM project uses smartphone accelerometer data to classify user activities (walking, jogging, sitting, etc.)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search engines cluster retrieved documents into meaningful groups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pages about Jaguar into “car” pages and “cat” pages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200" name="Google Shape;200;p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/>
          <p:nvPr>
            <p:ph type="title"/>
          </p:nvPr>
        </p:nvSpPr>
        <p:spPr>
          <a:xfrm>
            <a:off x="457200" y="76200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Data Mining and Why Now?</a:t>
            </a:r>
            <a:endParaRPr/>
          </a:p>
        </p:txBody>
      </p:sp>
      <p:sp>
        <p:nvSpPr>
          <p:cNvPr id="206" name="Google Shape;206;p6"/>
          <p:cNvSpPr txBox="1"/>
          <p:nvPr>
            <p:ph idx="1" type="body"/>
          </p:nvPr>
        </p:nvSpPr>
        <p:spPr>
          <a:xfrm>
            <a:off x="457200" y="1600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 was not very popular until about 10 – 15 years ago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descr="http://sharetv.org/images/the_simpsons/cast/large/edna_krabappel.jpg" id="208" name="Google Shape;2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124200"/>
            <a:ext cx="2362200" cy="31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6"/>
          <p:cNvSpPr/>
          <p:nvPr/>
        </p:nvSpPr>
        <p:spPr>
          <a:xfrm>
            <a:off x="3505200" y="2590800"/>
            <a:ext cx="3505200" cy="1447800"/>
          </a:xfrm>
          <a:prstGeom prst="wedgeEllipseCallout">
            <a:avLst>
              <a:gd fmla="val 867" name="adj1"/>
              <a:gd fmla="val 24544" name="adj2"/>
            </a:avLst>
          </a:prstGeom>
          <a:noFill/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0" name="Google Shape;210;p6"/>
          <p:cNvSpPr txBox="1"/>
          <p:nvPr/>
        </p:nvSpPr>
        <p:spPr>
          <a:xfrm>
            <a:off x="3962400" y="3048000"/>
            <a:ext cx="26670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 Quiz: What do you think changed?</a:t>
            </a:r>
            <a:endParaRPr/>
          </a:p>
        </p:txBody>
      </p:sp>
      <p:sp>
        <p:nvSpPr>
          <p:cNvPr id="211" name="Google Shape;211;p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Mine Data?</a:t>
            </a:r>
            <a:endParaRPr/>
          </a:p>
        </p:txBody>
      </p:sp>
      <p:sp>
        <p:nvSpPr>
          <p:cNvPr id="217" name="Google Shape;217;p7"/>
          <p:cNvSpPr txBox="1"/>
          <p:nvPr>
            <p:ph idx="1" type="body"/>
          </p:nvPr>
        </p:nvSpPr>
        <p:spPr>
          <a:xfrm>
            <a:off x="457200" y="183026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now tremendous amounts of data that are </a:t>
            </a:r>
            <a:r>
              <a:rPr b="0" i="0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automatically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collected and warehoused. What are some examples?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data, e-commerce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purchases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Bank/Credit Card transactions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 phone GPS information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Smartphone and Smartwatch Sensor Data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219" name="Google Shape;219;p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 txBox="1"/>
          <p:nvPr>
            <p:ph type="title"/>
          </p:nvPr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Mine Data?</a:t>
            </a:r>
            <a:endParaRPr/>
          </a:p>
        </p:txBody>
      </p:sp>
      <p:sp>
        <p:nvSpPr>
          <p:cNvPr id="225" name="Google Shape;225;p8"/>
          <p:cNvSpPr txBox="1"/>
          <p:nvPr>
            <p:ph idx="1" type="body"/>
          </p:nvPr>
        </p:nvSpPr>
        <p:spPr>
          <a:xfrm>
            <a:off x="5334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technological changes have helped make data mining so prevalent now?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Computers: cheaper and more powerful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mobile devices are exploding in popularity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 and other storage: greater capacity and cheaper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use of on-line resources and Internet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shouldn’t discount the advances in algorithms but most data mining algorithms are relatively mature</a:t>
            </a:r>
            <a:endParaRPr/>
          </a:p>
        </p:txBody>
      </p:sp>
      <p:sp>
        <p:nvSpPr>
          <p:cNvPr id="226" name="Google Shape;226;p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227" name="Google Shape;227;p8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Mine Data?</a:t>
            </a:r>
            <a:endParaRPr/>
          </a:p>
        </p:txBody>
      </p:sp>
      <p:sp>
        <p:nvSpPr>
          <p:cNvPr id="233" name="Google Shape;233;p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business, competitive pressure is strong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better, customized services for an edge (e.g. in Customer Relationship Management)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CRM is a relatively big deal now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get the most out of the customer over the long run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Customer Churn Analysis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235" name="Google Shape;235;p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aramond"/>
              <a:buNone/>
            </a:pPr>
            <a:r>
              <a:rPr b="0" i="0" lang="en-US" sz="1200" u="none">
                <a:solidFill>
                  <a:srgbClr val="898989"/>
                </a:solidFill>
                <a:latin typeface="Garamond"/>
                <a:ea typeface="Garamond"/>
                <a:cs typeface="Garamond"/>
                <a:sym typeface="Garamond"/>
              </a:rPr>
              <a:t>CSEDIU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1998-03-18T13:44:31Z</dcterms:created>
  <dc:creator>Computations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