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0" r:id="rId4"/>
    <p:sldId id="261" r:id="rId5"/>
    <p:sldId id="266" r:id="rId6"/>
    <p:sldId id="263" r:id="rId7"/>
    <p:sldId id="265" r:id="rId8"/>
    <p:sldId id="273" r:id="rId9"/>
    <p:sldId id="281" r:id="rId10"/>
    <p:sldId id="271" r:id="rId11"/>
    <p:sldId id="272" r:id="rId12"/>
    <p:sldId id="274" r:id="rId13"/>
    <p:sldId id="282" r:id="rId14"/>
    <p:sldId id="283" r:id="rId15"/>
    <p:sldId id="276" r:id="rId16"/>
    <p:sldId id="278" r:id="rId17"/>
    <p:sldId id="284" r:id="rId18"/>
    <p:sldId id="285" r:id="rId19"/>
    <p:sldId id="267" r:id="rId20"/>
    <p:sldId id="268" r:id="rId21"/>
    <p:sldId id="269" r:id="rId22"/>
    <p:sldId id="270"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02" autoAdjust="0"/>
  </p:normalViewPr>
  <p:slideViewPr>
    <p:cSldViewPr snapToGrid="0">
      <p:cViewPr>
        <p:scale>
          <a:sx n="66" d="100"/>
          <a:sy n="66" d="100"/>
        </p:scale>
        <p:origin x="-632" y="-48"/>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3/27/2021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val="2625430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8" name="Footer Placeholder 7"/>
          <p:cNvSpPr>
            <a:spLocks noGrp="1"/>
          </p:cNvSpPr>
          <p:nvPr>
            <p:ph type="ftr" sz="quarter" idx="11"/>
          </p:nvPr>
        </p:nvSpPr>
        <p:spPr/>
        <p:txBody>
          <a:bodyPr/>
          <a:lstStyle/>
          <a:p>
            <a:r>
              <a:rPr lang="en-US"/>
              <a:t>Project Title</a:t>
            </a:r>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4" name="Footer Placeholder 3"/>
          <p:cNvSpPr>
            <a:spLocks noGrp="1"/>
          </p:cNvSpPr>
          <p:nvPr>
            <p:ph type="ftr" sz="quarter" idx="11"/>
          </p:nvPr>
        </p:nvSpPr>
        <p:spPr/>
        <p:txBody>
          <a:bodyPr/>
          <a:lstStyle/>
          <a:p>
            <a:r>
              <a:rPr lang="en-US"/>
              <a:t>Project Title</a:t>
            </a:r>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3" name="Footer Placeholder 2"/>
          <p:cNvSpPr>
            <a:spLocks noGrp="1"/>
          </p:cNvSpPr>
          <p:nvPr>
            <p:ph type="ftr" sz="quarter" idx="11"/>
          </p:nvPr>
        </p:nvSpPr>
        <p:spPr/>
        <p:txBody>
          <a:bodyPr/>
          <a:lstStyle/>
          <a:p>
            <a:r>
              <a:rPr lang="en-US"/>
              <a:t>Project Title</a:t>
            </a:r>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1">
              <a:rPr lang="en-US" smtClean="0"/>
              <a:pPr/>
              <a:t>3/27/2021</a:t>
            </a:fld>
            <a:endParaRPr lang="en-US" smtClean="0"/>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1">
              <a:rPr lang="en-US" smtClean="0"/>
              <a:pPr/>
              <a:t>3/27/2021</a:t>
            </a:fld>
            <a:endParaRPr lang="en-US" smtClean="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ltLang="en-IN" sz="4400" dirty="0">
                <a:latin typeface="Calibri" pitchFamily="34" charset="0"/>
                <a:cs typeface="Calibri" pitchFamily="34" charset="0"/>
              </a:rPr>
              <a:t>“E-JOB PORTAL MANAGEMENT SYSTEM”</a:t>
            </a:r>
          </a:p>
        </p:txBody>
      </p:sp>
      <p:sp>
        <p:nvSpPr>
          <p:cNvPr id="3" name="Subtitle 2"/>
          <p:cNvSpPr>
            <a:spLocks noGrp="1"/>
          </p:cNvSpPr>
          <p:nvPr>
            <p:ph type="subTitle" idx="1"/>
          </p:nvPr>
        </p:nvSpPr>
        <p:spPr>
          <a:xfrm>
            <a:off x="1614805" y="57468"/>
            <a:ext cx="9144000" cy="1655762"/>
          </a:xfrm>
        </p:spPr>
        <p:txBody>
          <a:bodyPr>
            <a:normAutofit/>
          </a:bodyPr>
          <a:lstStyle/>
          <a:p>
            <a:endParaRPr lang="en-US" altLang="en-IN" sz="2000" dirty="0" smtClean="0">
              <a:solidFill>
                <a:schemeClr val="accent5"/>
              </a:solidFill>
              <a:latin typeface="Times New Roman" charset="0"/>
            </a:endParaRPr>
          </a:p>
          <a:p>
            <a:r>
              <a:rPr lang="en-US" altLang="en-IN" sz="2000" dirty="0" smtClean="0">
                <a:solidFill>
                  <a:srgbClr val="FF0000"/>
                </a:solidFill>
                <a:latin typeface="Times New Roman" charset="0"/>
              </a:rPr>
              <a:t>INSTITUTE </a:t>
            </a:r>
            <a:r>
              <a:rPr lang="en-US" altLang="en-IN" sz="2000" dirty="0">
                <a:solidFill>
                  <a:srgbClr val="FF0000"/>
                </a:solidFill>
                <a:latin typeface="Times New Roman" charset="0"/>
              </a:rPr>
              <a:t>FOR ADVANCED COMPUTING </a:t>
            </a:r>
            <a:endParaRPr lang="en-US" altLang="en-IN" sz="2000" dirty="0" smtClean="0">
              <a:solidFill>
                <a:srgbClr val="FF0000"/>
              </a:solidFill>
              <a:latin typeface="Times New Roman" charset="0"/>
            </a:endParaRPr>
          </a:p>
          <a:p>
            <a:r>
              <a:rPr lang="en-US" altLang="en-IN" sz="2000" dirty="0" smtClean="0">
                <a:solidFill>
                  <a:srgbClr val="FF0000"/>
                </a:solidFill>
                <a:latin typeface="Times New Roman" charset="0"/>
              </a:rPr>
              <a:t>AND </a:t>
            </a:r>
            <a:r>
              <a:rPr lang="en-US" altLang="en-IN" sz="2000" dirty="0">
                <a:solidFill>
                  <a:srgbClr val="FF0000"/>
                </a:solidFill>
                <a:latin typeface="Times New Roman" charset="0"/>
              </a:rPr>
              <a:t>SOFTWARE DEVELOPMENT AKURDI, </a:t>
            </a:r>
            <a:r>
              <a:rPr lang="en-US" altLang="en-IN" sz="2000" dirty="0" smtClean="0">
                <a:solidFill>
                  <a:srgbClr val="FF0000"/>
                </a:solidFill>
                <a:latin typeface="Times New Roman" charset="0"/>
              </a:rPr>
              <a:t>PUNE</a:t>
            </a:r>
          </a:p>
          <a:p>
            <a:r>
              <a:rPr lang="en-US" altLang="en-IN" sz="2000" dirty="0">
                <a:solidFill>
                  <a:schemeClr val="accent1"/>
                </a:solidFill>
                <a:latin typeface="Times New Roman" charset="0"/>
              </a:rPr>
              <a:t>e-DAC SEPT 2020</a:t>
            </a:r>
          </a:p>
          <a:p>
            <a:endParaRPr lang="en-US" altLang="en-IN" sz="2000" dirty="0">
              <a:solidFill>
                <a:srgbClr val="FF0000"/>
              </a:solidFill>
              <a:latin typeface="Times New Roman" charset="0"/>
            </a:endParaRPr>
          </a:p>
        </p:txBody>
      </p:sp>
      <p:sp>
        <p:nvSpPr>
          <p:cNvPr id="6" name="Subtitle 2"/>
          <p:cNvSpPr>
            <a:spLocks noGrp="1"/>
          </p:cNvSpPr>
          <p:nvPr/>
        </p:nvSpPr>
        <p:spPr>
          <a:xfrm>
            <a:off x="331470" y="3908070"/>
            <a:ext cx="3989518" cy="1655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algn="l"/>
            <a:endParaRPr lang="en-IN" altLang="en-IN" sz="1500" b="1" dirty="0" smtClean="0">
              <a:latin typeface="Times New Roman" charset="0"/>
            </a:endParaRPr>
          </a:p>
          <a:p>
            <a:pPr algn="l"/>
            <a:r>
              <a:rPr lang="en-US" altLang="en-IN" sz="1500" b="1" dirty="0">
                <a:latin typeface="Times New Roman" charset="0"/>
              </a:rPr>
              <a:t>	                                                                                  </a:t>
            </a:r>
            <a:r>
              <a:rPr lang="en-US" altLang="en-IN" sz="1500" b="1" dirty="0" smtClean="0">
                <a:latin typeface="Times New Roman" charset="0"/>
              </a:rPr>
              <a:t>Centre Coordinator </a:t>
            </a:r>
            <a:r>
              <a:rPr lang="en-US" altLang="en-IN" sz="1500" dirty="0" smtClean="0">
                <a:latin typeface="Times New Roman" charset="0"/>
              </a:rPr>
              <a:t>:</a:t>
            </a:r>
            <a:r>
              <a:rPr lang="en-US" altLang="en-IN" sz="1500" b="1" dirty="0">
                <a:latin typeface="Times New Roman" charset="0"/>
              </a:rPr>
              <a:t> </a:t>
            </a:r>
            <a:r>
              <a:rPr lang="en-US" altLang="en-IN" sz="1500" dirty="0" err="1" smtClean="0">
                <a:latin typeface="Times New Roman" charset="0"/>
              </a:rPr>
              <a:t>Mr</a:t>
            </a:r>
            <a:r>
              <a:rPr lang="en-US" altLang="en-IN" sz="1500" b="1" dirty="0" err="1" smtClean="0">
                <a:latin typeface="Times New Roman" charset="0"/>
              </a:rPr>
              <a:t>.</a:t>
            </a:r>
            <a:r>
              <a:rPr lang="en-US" altLang="en-IN" sz="1500" dirty="0" err="1" smtClean="0">
                <a:latin typeface="Times New Roman" charset="0"/>
              </a:rPr>
              <a:t>Prashant</a:t>
            </a:r>
            <a:r>
              <a:rPr lang="en-US" altLang="en-IN" sz="1500" dirty="0" smtClean="0">
                <a:latin typeface="Times New Roman" charset="0"/>
              </a:rPr>
              <a:t> </a:t>
            </a:r>
            <a:r>
              <a:rPr lang="en-US" altLang="en-IN" sz="1500" dirty="0" err="1">
                <a:latin typeface="Times New Roman" charset="0"/>
              </a:rPr>
              <a:t>Karhale</a:t>
            </a:r>
            <a:endParaRPr lang="en-US" altLang="en-IN" sz="1500" dirty="0" smtClean="0">
              <a:latin typeface="Times New Roman" charset="0"/>
            </a:endParaRPr>
          </a:p>
          <a:p>
            <a:pPr algn="l"/>
            <a:r>
              <a:rPr lang="x-none" altLang="en-IN" sz="1500" b="1" smtClean="0">
                <a:latin typeface="Times New Roman" charset="0"/>
              </a:rPr>
              <a:t>Name </a:t>
            </a:r>
            <a:r>
              <a:rPr lang="x-none" altLang="en-IN" sz="1500" b="1">
                <a:latin typeface="Times New Roman" charset="0"/>
              </a:rPr>
              <a:t>of </a:t>
            </a:r>
            <a:r>
              <a:rPr lang="x-none" altLang="en-IN" sz="1500" b="1" smtClean="0">
                <a:latin typeface="Times New Roman" charset="0"/>
              </a:rPr>
              <a:t> </a:t>
            </a:r>
            <a:r>
              <a:rPr lang="x-none" altLang="en-IN" sz="1500" b="1">
                <a:latin typeface="Times New Roman" charset="0"/>
              </a:rPr>
              <a:t>Guide</a:t>
            </a:r>
            <a:r>
              <a:rPr lang="x-none" altLang="en-IN" sz="1500">
                <a:latin typeface="Times New Roman" charset="0"/>
              </a:rPr>
              <a:t>: </a:t>
            </a:r>
            <a:r>
              <a:rPr lang="en-US" altLang="en-IN" sz="1500" dirty="0" err="1" smtClean="0">
                <a:latin typeface="Times New Roman" charset="0"/>
              </a:rPr>
              <a:t>Mr.Chetan</a:t>
            </a:r>
            <a:r>
              <a:rPr lang="en-US" altLang="en-IN" sz="1500" dirty="0" smtClean="0">
                <a:latin typeface="Times New Roman" charset="0"/>
              </a:rPr>
              <a:t> </a:t>
            </a:r>
            <a:r>
              <a:rPr lang="en-US" altLang="en-IN" sz="1500" dirty="0" err="1" smtClean="0">
                <a:latin typeface="Times New Roman" charset="0"/>
              </a:rPr>
              <a:t>Pardeshi</a:t>
            </a:r>
            <a:endParaRPr lang="x-none" altLang="en-IN" sz="1500">
              <a:latin typeface="Times New Roman" charset="0"/>
            </a:endParaRPr>
          </a:p>
          <a:p>
            <a:pPr algn="l"/>
            <a:endParaRPr lang="x-none" altLang="en-IN" sz="1500">
              <a:latin typeface="Times New Roman" charset="0"/>
            </a:endParaRPr>
          </a:p>
        </p:txBody>
      </p:sp>
      <p:sp>
        <p:nvSpPr>
          <p:cNvPr id="7" name="Subtitle 2"/>
          <p:cNvSpPr>
            <a:spLocks noGrp="1"/>
          </p:cNvSpPr>
          <p:nvPr/>
        </p:nvSpPr>
        <p:spPr>
          <a:xfrm>
            <a:off x="7097395" y="4104640"/>
            <a:ext cx="4615815" cy="1910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algn="l"/>
            <a:endParaRPr lang="en-IN" altLang="en-IN" sz="1500" b="1" dirty="0" smtClean="0">
              <a:latin typeface="Times New Roman" charset="0"/>
            </a:endParaRPr>
          </a:p>
          <a:p>
            <a:pPr algn="l"/>
            <a:r>
              <a:rPr lang="x-none" altLang="en-IN" sz="1500" b="1" smtClean="0">
                <a:latin typeface="Times New Roman" charset="0"/>
              </a:rPr>
              <a:t>Group </a:t>
            </a:r>
            <a:r>
              <a:rPr lang="x-none" altLang="en-IN" sz="1500" b="1">
                <a:latin typeface="Times New Roman" charset="0"/>
              </a:rPr>
              <a:t>Members</a:t>
            </a:r>
            <a:r>
              <a:rPr lang="x-none" altLang="en-IN" sz="1500">
                <a:latin typeface="Times New Roman" charset="0"/>
              </a:rPr>
              <a:t>: </a:t>
            </a:r>
            <a:r>
              <a:rPr lang="en-IN" altLang="en-IN" sz="1500" dirty="0" err="1" smtClean="0">
                <a:latin typeface="Times New Roman" charset="0"/>
              </a:rPr>
              <a:t>Amruta</a:t>
            </a:r>
            <a:r>
              <a:rPr lang="en-IN" altLang="en-IN" sz="1500" dirty="0" smtClean="0">
                <a:latin typeface="Times New Roman" charset="0"/>
              </a:rPr>
              <a:t> </a:t>
            </a:r>
            <a:r>
              <a:rPr lang="en-IN" altLang="en-IN" sz="1500" dirty="0" err="1" smtClean="0">
                <a:latin typeface="Times New Roman" charset="0"/>
              </a:rPr>
              <a:t>Vyavahare</a:t>
            </a:r>
            <a:r>
              <a:rPr lang="en-IN" altLang="en-IN" sz="1500" dirty="0" smtClean="0">
                <a:latin typeface="Times New Roman" charset="0"/>
              </a:rPr>
              <a:t>(2013)</a:t>
            </a:r>
          </a:p>
          <a:p>
            <a:pPr algn="l"/>
            <a:r>
              <a:rPr lang="en-IN" altLang="en-IN" sz="1500" dirty="0" smtClean="0">
                <a:latin typeface="Times New Roman" charset="0"/>
              </a:rPr>
              <a:t>          	            </a:t>
            </a:r>
            <a:r>
              <a:rPr lang="en-IN" altLang="en-IN" sz="1500" dirty="0" err="1" smtClean="0">
                <a:latin typeface="Times New Roman" charset="0"/>
              </a:rPr>
              <a:t>Rashi</a:t>
            </a:r>
            <a:r>
              <a:rPr lang="en-IN" altLang="en-IN" sz="1500" dirty="0" smtClean="0">
                <a:latin typeface="Times New Roman" charset="0"/>
              </a:rPr>
              <a:t> </a:t>
            </a:r>
            <a:r>
              <a:rPr lang="en-IN" altLang="en-IN" sz="1500" dirty="0" err="1" smtClean="0">
                <a:latin typeface="Times New Roman" charset="0"/>
              </a:rPr>
              <a:t>Gundapwar</a:t>
            </a:r>
            <a:r>
              <a:rPr lang="en-IN" altLang="en-IN" sz="1500" dirty="0" smtClean="0">
                <a:latin typeface="Times New Roman" charset="0"/>
              </a:rPr>
              <a:t> (2055)</a:t>
            </a:r>
          </a:p>
          <a:p>
            <a:pPr algn="l"/>
            <a:r>
              <a:rPr lang="en-IN" altLang="en-IN" sz="1500" dirty="0" smtClean="0">
                <a:latin typeface="Times New Roman" charset="0"/>
              </a:rPr>
              <a:t>	          	</a:t>
            </a:r>
            <a:endParaRPr lang="x-none" altLang="en-IN" sz="1500">
              <a:latin typeface="Times New Roman" charset="0"/>
            </a:endParaRPr>
          </a:p>
        </p:txBody>
      </p:sp>
      <p:sp>
        <p:nvSpPr>
          <p:cNvPr id="8" name="Subtitle 2"/>
          <p:cNvSpPr>
            <a:spLocks noGrp="1"/>
          </p:cNvSpPr>
          <p:nvPr/>
        </p:nvSpPr>
        <p:spPr>
          <a:xfrm>
            <a:off x="3033395" y="6059805"/>
            <a:ext cx="7047230" cy="5683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algn="l"/>
            <a:endParaRPr lang="x-none" altLang="en-IN" sz="1400">
              <a:latin typeface="Times New Roman" charset="0"/>
            </a:endParaRPr>
          </a:p>
        </p:txBody>
      </p:sp>
      <p:sp>
        <p:nvSpPr>
          <p:cNvPr id="13" name="Subtitle 2"/>
          <p:cNvSpPr>
            <a:spLocks noGrp="1"/>
          </p:cNvSpPr>
          <p:nvPr/>
        </p:nvSpPr>
        <p:spPr>
          <a:xfrm>
            <a:off x="7099300" y="3771265"/>
            <a:ext cx="4615815" cy="6393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algn="l"/>
            <a:endParaRPr lang="en-IN" altLang="en-IN" sz="1400" b="1" dirty="0" smtClean="0">
              <a:latin typeface="Times New Roman" charset="0"/>
            </a:endParaRPr>
          </a:p>
          <a:p>
            <a:pPr algn="l"/>
            <a:r>
              <a:rPr lang="x-none" altLang="en-IN" sz="1400" b="1" smtClean="0">
                <a:latin typeface="Times New Roman" charset="0"/>
              </a:rPr>
              <a:t>Group </a:t>
            </a:r>
            <a:r>
              <a:rPr lang="x-none" altLang="en-IN" sz="1400" b="1">
                <a:latin typeface="Times New Roman" charset="0"/>
              </a:rPr>
              <a:t>Number</a:t>
            </a:r>
            <a:r>
              <a:rPr lang="x-none" altLang="en-IN" sz="1400">
                <a:latin typeface="Times New Roman" charset="0"/>
              </a:rPr>
              <a:t>: </a:t>
            </a:r>
            <a:r>
              <a:rPr lang="en-IN" altLang="en-IN" sz="1400" dirty="0" smtClean="0">
                <a:latin typeface="Times New Roman" charset="0"/>
              </a:rPr>
              <a:t>09</a:t>
            </a:r>
            <a:endParaRPr lang="x-none" altLang="en-IN" sz="1400">
              <a:latin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4775" cy="13514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4395" y="0"/>
            <a:ext cx="2207911" cy="80853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altLang="en-IN" b="1" dirty="0" smtClean="0">
                <a:latin typeface="Times New Roman" charset="0"/>
              </a:rPr>
              <a:t>	DFD For Admin</a:t>
            </a:r>
            <a:endParaRPr lang="x-none" altLang="en-IN" b="1">
              <a:latin typeface="Times New Roman" charset="0"/>
            </a:endParaRPr>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70" y="1377649"/>
            <a:ext cx="6268887" cy="7110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70" y="2570795"/>
            <a:ext cx="6268887" cy="5959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896" y="3426595"/>
            <a:ext cx="6268887" cy="2662756"/>
          </a:xfrm>
          <a:prstGeom prst="rect">
            <a:avLst/>
          </a:prstGeom>
        </p:spPr>
      </p:pic>
      <p:sp>
        <p:nvSpPr>
          <p:cNvPr id="9" name="TextBox 8"/>
          <p:cNvSpPr txBox="1"/>
          <p:nvPr/>
        </p:nvSpPr>
        <p:spPr>
          <a:xfrm>
            <a:off x="8287352" y="1548500"/>
            <a:ext cx="1655546" cy="369332"/>
          </a:xfrm>
          <a:prstGeom prst="rect">
            <a:avLst/>
          </a:prstGeom>
          <a:noFill/>
        </p:spPr>
        <p:txBody>
          <a:bodyPr wrap="square" rtlCol="0">
            <a:spAutoFit/>
          </a:bodyPr>
          <a:lstStyle/>
          <a:p>
            <a:r>
              <a:rPr lang="en-US" dirty="0" smtClean="0"/>
              <a:t>DFD Level 0</a:t>
            </a:r>
            <a:endParaRPr lang="en-IN" dirty="0"/>
          </a:p>
        </p:txBody>
      </p:sp>
      <p:sp>
        <p:nvSpPr>
          <p:cNvPr id="11" name="TextBox 10"/>
          <p:cNvSpPr txBox="1"/>
          <p:nvPr/>
        </p:nvSpPr>
        <p:spPr>
          <a:xfrm>
            <a:off x="8305002" y="2684087"/>
            <a:ext cx="1655546" cy="369332"/>
          </a:xfrm>
          <a:prstGeom prst="rect">
            <a:avLst/>
          </a:prstGeom>
          <a:noFill/>
        </p:spPr>
        <p:txBody>
          <a:bodyPr wrap="square" rtlCol="0">
            <a:spAutoFit/>
          </a:bodyPr>
          <a:lstStyle/>
          <a:p>
            <a:r>
              <a:rPr lang="en-US" dirty="0" smtClean="0"/>
              <a:t>DFD Level 1</a:t>
            </a:r>
            <a:endParaRPr lang="en-IN" dirty="0"/>
          </a:p>
        </p:txBody>
      </p:sp>
      <p:sp>
        <p:nvSpPr>
          <p:cNvPr id="12" name="TextBox 11"/>
          <p:cNvSpPr txBox="1"/>
          <p:nvPr/>
        </p:nvSpPr>
        <p:spPr>
          <a:xfrm>
            <a:off x="8287352" y="4362858"/>
            <a:ext cx="1655546" cy="369332"/>
          </a:xfrm>
          <a:prstGeom prst="rect">
            <a:avLst/>
          </a:prstGeom>
          <a:noFill/>
        </p:spPr>
        <p:txBody>
          <a:bodyPr wrap="square" rtlCol="0">
            <a:spAutoFit/>
          </a:bodyPr>
          <a:lstStyle/>
          <a:p>
            <a:r>
              <a:rPr lang="en-US" dirty="0" smtClean="0"/>
              <a:t>DFD Level 2</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altLang="en-IN" b="1" dirty="0" smtClean="0">
                <a:latin typeface="Times New Roman" charset="0"/>
              </a:rPr>
              <a:t>	DFD For Recruiter</a:t>
            </a:r>
            <a:endParaRPr lang="x-none" altLang="en-IN" b="1">
              <a:latin typeface="Times New Roman" charset="0"/>
            </a:endParaRPr>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75" y="1574132"/>
            <a:ext cx="6035040" cy="9573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75" y="3294146"/>
            <a:ext cx="6035040" cy="2500262"/>
          </a:xfrm>
          <a:prstGeom prst="rect">
            <a:avLst/>
          </a:prstGeom>
        </p:spPr>
      </p:pic>
      <p:sp>
        <p:nvSpPr>
          <p:cNvPr id="5" name="TextBox 4"/>
          <p:cNvSpPr txBox="1"/>
          <p:nvPr/>
        </p:nvSpPr>
        <p:spPr>
          <a:xfrm>
            <a:off x="8171848" y="1862890"/>
            <a:ext cx="1597794" cy="369332"/>
          </a:xfrm>
          <a:prstGeom prst="rect">
            <a:avLst/>
          </a:prstGeom>
          <a:noFill/>
        </p:spPr>
        <p:txBody>
          <a:bodyPr wrap="square" rtlCol="0">
            <a:spAutoFit/>
          </a:bodyPr>
          <a:lstStyle/>
          <a:p>
            <a:r>
              <a:rPr lang="en-US" dirty="0" smtClean="0"/>
              <a:t>DFD Level 0</a:t>
            </a:r>
            <a:endParaRPr lang="en-IN" dirty="0"/>
          </a:p>
        </p:txBody>
      </p:sp>
      <p:sp>
        <p:nvSpPr>
          <p:cNvPr id="7" name="TextBox 6"/>
          <p:cNvSpPr txBox="1"/>
          <p:nvPr/>
        </p:nvSpPr>
        <p:spPr>
          <a:xfrm>
            <a:off x="8258476" y="3723191"/>
            <a:ext cx="1280928" cy="369332"/>
          </a:xfrm>
          <a:prstGeom prst="rect">
            <a:avLst/>
          </a:prstGeom>
          <a:noFill/>
        </p:spPr>
        <p:txBody>
          <a:bodyPr wrap="none" rtlCol="0">
            <a:spAutoFit/>
          </a:bodyPr>
          <a:lstStyle/>
          <a:p>
            <a:r>
              <a:rPr lang="en-US" dirty="0" smtClean="0"/>
              <a:t>DFD Level 1</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548" y="2959769"/>
            <a:ext cx="2992655" cy="567889"/>
          </a:xfrm>
        </p:spPr>
        <p:txBody>
          <a:bodyPr>
            <a:normAutofit/>
          </a:bodyPr>
          <a:lstStyle/>
          <a:p>
            <a:r>
              <a:rPr lang="en-US" altLang="en-IN" sz="2400" b="1" dirty="0" smtClean="0">
                <a:latin typeface="Times New Roman" charset="0"/>
              </a:rPr>
              <a:t>DFD Level 2</a:t>
            </a:r>
            <a:endParaRPr lang="x-none" altLang="en-IN" sz="2400" b="1">
              <a:latin typeface="Times New Roman" charset="0"/>
            </a:endParaRPr>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1" y="721895"/>
            <a:ext cx="8518358" cy="504363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a:latin typeface="Times New Roman" charset="0"/>
              </a:rPr>
              <a:t>DFD </a:t>
            </a:r>
            <a:r>
              <a:rPr lang="en-IN" altLang="en-IN" b="1" dirty="0" smtClean="0">
                <a:latin typeface="Times New Roman" charset="0"/>
              </a:rPr>
              <a:t>For Job Seeker</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635" y="2165675"/>
            <a:ext cx="6435592" cy="1164665"/>
          </a:xfrm>
        </p:spPr>
      </p:pic>
      <p:sp>
        <p:nvSpPr>
          <p:cNvPr id="5" name="Footer Placeholder 4"/>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
        <p:nvSpPr>
          <p:cNvPr id="8" name="Rectangle 7"/>
          <p:cNvSpPr/>
          <p:nvPr/>
        </p:nvSpPr>
        <p:spPr>
          <a:xfrm>
            <a:off x="8377489" y="2512814"/>
            <a:ext cx="1428596" cy="369332"/>
          </a:xfrm>
          <a:prstGeom prst="rect">
            <a:avLst/>
          </a:prstGeom>
        </p:spPr>
        <p:txBody>
          <a:bodyPr wrap="none">
            <a:spAutoFit/>
          </a:bodyPr>
          <a:lstStyle/>
          <a:p>
            <a:r>
              <a:rPr lang="en-IN" altLang="en-IN" b="1" dirty="0">
                <a:latin typeface="Times New Roman" charset="0"/>
              </a:rPr>
              <a:t>DFD </a:t>
            </a:r>
            <a:r>
              <a:rPr lang="en-IN" altLang="en-IN" b="1" dirty="0" smtClean="0">
                <a:latin typeface="Times New Roman" charset="0"/>
              </a:rPr>
              <a:t>Level 0</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5" y="4042612"/>
            <a:ext cx="6484720" cy="2127182"/>
          </a:xfrm>
          <a:prstGeom prst="rect">
            <a:avLst/>
          </a:prstGeom>
        </p:spPr>
      </p:pic>
      <p:sp>
        <p:nvSpPr>
          <p:cNvPr id="10" name="Rectangle 9"/>
          <p:cNvSpPr/>
          <p:nvPr/>
        </p:nvSpPr>
        <p:spPr>
          <a:xfrm>
            <a:off x="8377489" y="4797029"/>
            <a:ext cx="1428596" cy="369332"/>
          </a:xfrm>
          <a:prstGeom prst="rect">
            <a:avLst/>
          </a:prstGeom>
        </p:spPr>
        <p:txBody>
          <a:bodyPr wrap="none">
            <a:spAutoFit/>
          </a:bodyPr>
          <a:lstStyle/>
          <a:p>
            <a:r>
              <a:rPr lang="en-IN" altLang="en-IN" b="1" dirty="0">
                <a:latin typeface="Times New Roman" charset="0"/>
              </a:rPr>
              <a:t>DFD </a:t>
            </a:r>
            <a:r>
              <a:rPr lang="en-IN" altLang="en-IN" b="1" dirty="0" smtClean="0">
                <a:latin typeface="Times New Roman" charset="0"/>
              </a:rPr>
              <a:t>Level 1</a:t>
            </a:r>
            <a:endParaRPr lang="en-IN" dirty="0"/>
          </a:p>
        </p:txBody>
      </p:sp>
    </p:spTree>
    <p:extLst>
      <p:ext uri="{BB962C8B-B14F-4D97-AF65-F5344CB8AC3E}">
        <p14:creationId xmlns:p14="http://schemas.microsoft.com/office/powerpoint/2010/main" val="315164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042" y="2954321"/>
            <a:ext cx="3223661" cy="674403"/>
          </a:xfrm>
        </p:spPr>
        <p:txBody>
          <a:bodyPr>
            <a:normAutofit/>
          </a:bodyPr>
          <a:lstStyle/>
          <a:p>
            <a:r>
              <a:rPr lang="en-IN" altLang="en-IN" sz="2400" b="1" dirty="0" smtClean="0">
                <a:latin typeface="Times New Roman" charset="0"/>
              </a:rPr>
              <a:t>DFD Level 2</a:t>
            </a:r>
            <a:endParaRPr lang="en-IN" sz="2400" dirty="0"/>
          </a:p>
        </p:txBody>
      </p:sp>
      <p:sp>
        <p:nvSpPr>
          <p:cNvPr id="5" name="Footer Placeholder 4"/>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396" y="1376412"/>
            <a:ext cx="7815279" cy="4186989"/>
          </a:xfrm>
        </p:spPr>
      </p:pic>
    </p:spTree>
    <p:extLst>
      <p:ext uri="{BB962C8B-B14F-4D97-AF65-F5344CB8AC3E}">
        <p14:creationId xmlns:p14="http://schemas.microsoft.com/office/powerpoint/2010/main" val="39115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altLang="en-IN" b="1" dirty="0" smtClean="0">
                <a:latin typeface="Times New Roman" charset="0"/>
              </a:rPr>
              <a:t>	Use Case Diagram</a:t>
            </a:r>
            <a:endParaRPr lang="x-none" altLang="en-IN" b="1">
              <a:latin typeface="Times New Roman" charset="0"/>
            </a:endParaRPr>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025" y="115503"/>
            <a:ext cx="6015789" cy="625642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altLang="en-IN" b="1" dirty="0" smtClean="0">
                <a:latin typeface="Times New Roman" charset="0"/>
              </a:rPr>
              <a:t>Activity Diagram For Admin</a:t>
            </a:r>
            <a:endParaRPr lang="x-none" altLang="en-IN" b="1">
              <a:latin typeface="Times New Roman" charset="0"/>
            </a:endParaRPr>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45" y="144379"/>
            <a:ext cx="4803007" cy="635267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4751"/>
            <a:ext cx="10515600" cy="1325563"/>
          </a:xfrm>
        </p:spPr>
        <p:txBody>
          <a:bodyPr/>
          <a:lstStyle/>
          <a:p>
            <a:r>
              <a:rPr lang="en-IN" altLang="en-IN" b="1" dirty="0">
                <a:latin typeface="Times New Roman" charset="0"/>
              </a:rPr>
              <a:t>Activity Diagram </a:t>
            </a:r>
            <a:r>
              <a:rPr lang="en-IN" altLang="en-IN" b="1" dirty="0" smtClean="0">
                <a:latin typeface="Times New Roman" charset="0"/>
              </a:rPr>
              <a:t/>
            </a:r>
            <a:br>
              <a:rPr lang="en-IN" altLang="en-IN" b="1" dirty="0" smtClean="0">
                <a:latin typeface="Times New Roman" charset="0"/>
              </a:rPr>
            </a:br>
            <a:r>
              <a:rPr lang="en-IN" altLang="en-IN" b="1" dirty="0" smtClean="0">
                <a:latin typeface="Times New Roman" charset="0"/>
              </a:rPr>
              <a:t>For Recruiter</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7032" y="208581"/>
            <a:ext cx="6029103" cy="6519478"/>
          </a:xfrm>
        </p:spPr>
      </p:pic>
      <p:sp>
        <p:nvSpPr>
          <p:cNvPr id="5" name="Footer Placeholder 4"/>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extLst>
      <p:ext uri="{BB962C8B-B14F-4D97-AF65-F5344CB8AC3E}">
        <p14:creationId xmlns:p14="http://schemas.microsoft.com/office/powerpoint/2010/main" val="228512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a:latin typeface="Times New Roman" charset="0"/>
              </a:rPr>
              <a:t>Activity Diagram </a:t>
            </a:r>
            <a:br>
              <a:rPr lang="en-IN" altLang="en-IN" b="1" dirty="0">
                <a:latin typeface="Times New Roman" charset="0"/>
              </a:rPr>
            </a:br>
            <a:r>
              <a:rPr lang="en-IN" altLang="en-IN" b="1" dirty="0">
                <a:latin typeface="Times New Roman" charset="0"/>
              </a:rPr>
              <a:t>For </a:t>
            </a:r>
            <a:r>
              <a:rPr lang="en-IN" altLang="en-IN" b="1" dirty="0" smtClean="0">
                <a:latin typeface="Times New Roman" charset="0"/>
              </a:rPr>
              <a:t>Job Seeker</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781" y="0"/>
            <a:ext cx="6134921" cy="6461727"/>
          </a:xfrm>
        </p:spPr>
      </p:pic>
      <p:sp>
        <p:nvSpPr>
          <p:cNvPr id="5" name="Footer Placeholder 4"/>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extLst>
      <p:ext uri="{BB962C8B-B14F-4D97-AF65-F5344CB8AC3E}">
        <p14:creationId xmlns:p14="http://schemas.microsoft.com/office/powerpoint/2010/main" val="8421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System Requirements</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marL="228600" lvl="2"/>
            <a:r>
              <a:rPr lang="en-US" b="1" dirty="0" smtClean="0">
                <a:cs typeface="Times New Roman" pitchFamily="18" charset="0"/>
              </a:rPr>
              <a:t>Hardware Requirements: </a:t>
            </a:r>
            <a:endParaRPr lang="en-US" sz="1800" dirty="0" smtClean="0">
              <a:cs typeface="Times New Roman" pitchFamily="18" charset="0"/>
            </a:endParaRPr>
          </a:p>
          <a:p>
            <a:pPr marL="538163" lvl="0" indent="-179388"/>
            <a:r>
              <a:rPr lang="en-US" sz="1800" dirty="0" smtClean="0">
                <a:cs typeface="Times New Roman" pitchFamily="18" charset="0"/>
              </a:rPr>
              <a:t>Processor – Intel Core2Duo, Pentium –i3(min)</a:t>
            </a:r>
          </a:p>
          <a:p>
            <a:pPr marL="538163" lvl="0" indent="-179388"/>
            <a:r>
              <a:rPr lang="en-US" sz="1800" dirty="0" smtClean="0">
                <a:cs typeface="Times New Roman" pitchFamily="18" charset="0"/>
              </a:rPr>
              <a:t>Speed – 2.4 GH (min) </a:t>
            </a:r>
          </a:p>
          <a:p>
            <a:pPr marL="538163" lvl="0" indent="-179388"/>
            <a:r>
              <a:rPr lang="en-US" sz="1800" dirty="0" smtClean="0">
                <a:cs typeface="Times New Roman" pitchFamily="18" charset="0"/>
              </a:rPr>
              <a:t>RAM - 4 GB (min)</a:t>
            </a:r>
          </a:p>
          <a:p>
            <a:pPr marL="538163" lvl="0" indent="-179388"/>
            <a:r>
              <a:rPr lang="en-US" sz="1800" dirty="0" smtClean="0">
                <a:cs typeface="Times New Roman" pitchFamily="18" charset="0"/>
              </a:rPr>
              <a:t>Hard Disk - 50 GB (min) </a:t>
            </a:r>
          </a:p>
          <a:p>
            <a:pPr marL="538163" lvl="0" indent="-179388"/>
            <a:endParaRPr lang="en-US" sz="1800" dirty="0" smtClean="0">
              <a:cs typeface="Times New Roman" pitchFamily="18" charset="0"/>
            </a:endParaRPr>
          </a:p>
          <a:p>
            <a:pPr lvl="0"/>
            <a:r>
              <a:rPr lang="en-US" sz="2000" b="1" dirty="0" smtClean="0">
                <a:cs typeface="Times New Roman" pitchFamily="18" charset="0"/>
              </a:rPr>
              <a:t>Software Requirements:</a:t>
            </a:r>
            <a:endParaRPr lang="en-US" sz="2000" dirty="0" smtClean="0">
              <a:cs typeface="Times New Roman" pitchFamily="18" charset="0"/>
            </a:endParaRPr>
          </a:p>
          <a:p>
            <a:pPr marL="538163" lvl="0" indent="-179388"/>
            <a:r>
              <a:rPr lang="en-US" sz="1800" dirty="0" smtClean="0">
                <a:cs typeface="Times New Roman" pitchFamily="18" charset="0"/>
              </a:rPr>
              <a:t>Operating System: Windows 8 and Above</a:t>
            </a:r>
          </a:p>
          <a:p>
            <a:pPr marL="538163" lvl="0" indent="-179388"/>
            <a:r>
              <a:rPr lang="en-US" sz="1800" dirty="0" smtClean="0">
                <a:cs typeface="Times New Roman" pitchFamily="18" charset="0"/>
              </a:rPr>
              <a:t>Front End: </a:t>
            </a:r>
            <a:r>
              <a:rPr lang="en-US" sz="1800" dirty="0" err="1" smtClean="0">
                <a:cs typeface="Times New Roman" pitchFamily="18" charset="0"/>
              </a:rPr>
              <a:t>Html,css</a:t>
            </a:r>
            <a:endParaRPr lang="en-US" sz="1800" dirty="0" smtClean="0">
              <a:cs typeface="Times New Roman" pitchFamily="18" charset="0"/>
            </a:endParaRPr>
          </a:p>
          <a:p>
            <a:pPr marL="538163" lvl="0" indent="-179388"/>
            <a:r>
              <a:rPr lang="en-US" sz="1800" dirty="0" smtClean="0">
                <a:cs typeface="Times New Roman" pitchFamily="18" charset="0"/>
              </a:rPr>
              <a:t>Back End: MySQL, Spring boot MVC  and Hibernate</a:t>
            </a:r>
            <a:endParaRPr lang="en-US" sz="1800" dirty="0">
              <a:cs typeface="Times New Roman" pitchFamily="18" charset="0"/>
            </a:endParaRPr>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b="1">
                <a:latin typeface="Times New Roman" charset="0"/>
              </a:rPr>
              <a:t>Contents</a:t>
            </a:r>
          </a:p>
        </p:txBody>
      </p:sp>
      <p:sp>
        <p:nvSpPr>
          <p:cNvPr id="3" name="Content Placeholder 2"/>
          <p:cNvSpPr>
            <a:spLocks noGrp="1"/>
          </p:cNvSpPr>
          <p:nvPr>
            <p:ph idx="1"/>
          </p:nvPr>
        </p:nvSpPr>
        <p:spPr>
          <a:xfrm>
            <a:off x="838200" y="1712260"/>
            <a:ext cx="10515600" cy="4652682"/>
          </a:xfrm>
        </p:spPr>
        <p:txBody>
          <a:bodyPr>
            <a:noAutofit/>
          </a:bodyPr>
          <a:lstStyle/>
          <a:p>
            <a:r>
              <a:rPr lang="x-none" altLang="en-IN" sz="2000">
                <a:sym typeface="+mn-ea"/>
              </a:rPr>
              <a:t>Introduction</a:t>
            </a:r>
            <a:endParaRPr lang="x-none" altLang="en-IN" sz="2000"/>
          </a:p>
          <a:p>
            <a:r>
              <a:rPr lang="x-none" altLang="en-IN" sz="2000"/>
              <a:t>Problem Statement </a:t>
            </a:r>
          </a:p>
          <a:p>
            <a:r>
              <a:rPr lang="x-none" altLang="en-IN" sz="2000" smtClean="0"/>
              <a:t>Objectives </a:t>
            </a:r>
            <a:r>
              <a:rPr lang="x-none" altLang="en-IN" sz="2000"/>
              <a:t>of the project</a:t>
            </a:r>
          </a:p>
          <a:p>
            <a:r>
              <a:rPr lang="x-none" altLang="en-IN" sz="2000"/>
              <a:t>Scope of the project </a:t>
            </a:r>
            <a:endParaRPr lang="en-US" altLang="en-IN" sz="2000" dirty="0" smtClean="0"/>
          </a:p>
          <a:p>
            <a:r>
              <a:rPr lang="en-US" altLang="en-IN" sz="2000" dirty="0" smtClean="0"/>
              <a:t>Flow Diagram</a:t>
            </a:r>
            <a:endParaRPr lang="x-none" altLang="en-IN" sz="2000"/>
          </a:p>
          <a:p>
            <a:r>
              <a:rPr lang="en-US" altLang="en-IN" sz="2000" dirty="0" smtClean="0"/>
              <a:t>System Description</a:t>
            </a:r>
            <a:endParaRPr lang="en-IN" altLang="en-IN" sz="2000" dirty="0" smtClean="0"/>
          </a:p>
          <a:p>
            <a:r>
              <a:rPr lang="en-IN" altLang="en-IN" sz="2000" dirty="0" smtClean="0"/>
              <a:t>DFD</a:t>
            </a:r>
          </a:p>
          <a:p>
            <a:r>
              <a:rPr lang="en-IN" altLang="en-IN" sz="2000" dirty="0" smtClean="0"/>
              <a:t>UML Diagrams</a:t>
            </a:r>
            <a:endParaRPr lang="x-none" altLang="en-IN" sz="2000"/>
          </a:p>
          <a:p>
            <a:r>
              <a:rPr lang="x-none" altLang="en-IN" sz="2000"/>
              <a:t>System Requirements (H/W &amp; S/W)</a:t>
            </a:r>
          </a:p>
          <a:p>
            <a:r>
              <a:rPr lang="x-none" altLang="en-IN" sz="2000">
                <a:sym typeface="+mn-ea"/>
              </a:rPr>
              <a:t>Advantages &amp; Disadvantages of the project</a:t>
            </a:r>
            <a:endParaRPr lang="x-none" altLang="en-IN" sz="2000"/>
          </a:p>
          <a:p>
            <a:r>
              <a:rPr lang="x-none" altLang="en-IN" sz="2000"/>
              <a:t>Conclusion</a:t>
            </a:r>
          </a:p>
          <a:p>
            <a:r>
              <a:rPr lang="x-none" altLang="en-IN" sz="2000"/>
              <a:t>References</a:t>
            </a:r>
          </a:p>
        </p:txBody>
      </p:sp>
      <p:sp>
        <p:nvSpPr>
          <p:cNvPr id="6" name="Footer Placeholder 5"/>
          <p:cNvSpPr>
            <a:spLocks noGrp="1"/>
          </p:cNvSpPr>
          <p:nvPr>
            <p:ph type="ftr" sz="quarter" idx="11"/>
          </p:nvPr>
        </p:nvSpPr>
        <p:spPr/>
        <p:txBody>
          <a:bodyPr/>
          <a:lstStyle/>
          <a:p>
            <a:r>
              <a:rPr lang="en-US" dirty="0" smtClean="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Advantages &amp; Disadvantages</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marL="0" indent="0"/>
            <a:endParaRPr lang="en-IN" sz="2400" dirty="0" smtClean="0"/>
          </a:p>
          <a:p>
            <a:pPr marL="0" indent="0"/>
            <a:r>
              <a:rPr lang="en-IN" sz="2400" dirty="0" smtClean="0"/>
              <a:t> Advantages : </a:t>
            </a:r>
            <a:endParaRPr lang="en-US" sz="2000" dirty="0" smtClean="0"/>
          </a:p>
          <a:p>
            <a:pPr marL="457200" lvl="1" indent="0"/>
            <a:r>
              <a:rPr lang="en-US" sz="2000" dirty="0" smtClean="0"/>
              <a:t> Job Seeker can easily search for Job as per their preferred location.</a:t>
            </a:r>
          </a:p>
          <a:p>
            <a:pPr marL="457200" lvl="1" indent="0"/>
            <a:r>
              <a:rPr lang="en-US" sz="2000" dirty="0" smtClean="0"/>
              <a:t>  Recruiters can post job and get the list of user who applied for job</a:t>
            </a:r>
          </a:p>
          <a:p>
            <a:pPr marL="457200" lvl="1" indent="0"/>
            <a:r>
              <a:rPr lang="en-US" sz="2000" dirty="0" smtClean="0"/>
              <a:t> Communication Between Recruiters and Jobseeker becomes easy.</a:t>
            </a:r>
            <a:endParaRPr lang="en-IN" sz="2000" dirty="0" smtClean="0"/>
          </a:p>
          <a:p>
            <a:pPr marL="0" indent="0"/>
            <a:r>
              <a:rPr lang="en-IN" sz="2400" dirty="0" smtClean="0"/>
              <a:t> Disadvantages :</a:t>
            </a:r>
          </a:p>
          <a:p>
            <a:pPr marL="457200" lvl="1" indent="0"/>
            <a:r>
              <a:rPr lang="en-US" sz="2000" dirty="0" smtClean="0"/>
              <a:t> </a:t>
            </a:r>
            <a:r>
              <a:rPr lang="en-US" sz="2000" dirty="0"/>
              <a:t>The size of the database increases day-by-day, increasing the load on the database back up and data maintenance activity</a:t>
            </a:r>
            <a:r>
              <a:rPr lang="en-IN" sz="2000" dirty="0" smtClean="0"/>
              <a:t> </a:t>
            </a:r>
            <a:r>
              <a:rPr lang="en-US" sz="2000" dirty="0" smtClean="0"/>
              <a:t>Time Consuming at times.</a:t>
            </a:r>
          </a:p>
          <a:p>
            <a:pPr marL="457200" lvl="1" indent="0"/>
            <a:r>
              <a:rPr lang="en-IN" sz="2000" dirty="0" smtClean="0"/>
              <a:t> </a:t>
            </a:r>
            <a:r>
              <a:rPr lang="en-US" sz="2000" dirty="0" smtClean="0"/>
              <a:t>Spring Security not used.</a:t>
            </a:r>
          </a:p>
          <a:p>
            <a:pPr marL="457200" lvl="1" indent="0"/>
            <a:endParaRPr lang="en-IN" sz="2000" dirty="0" smtClean="0"/>
          </a:p>
          <a:p>
            <a:pPr marL="457200" lvl="1" indent="0"/>
            <a:endParaRPr lang="en-US" sz="2000" dirty="0" smtClean="0"/>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Conclusion</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marL="571500" indent="-571500">
              <a:buNone/>
            </a:pPr>
            <a:endParaRPr lang="en-US" sz="2400" dirty="0" smtClean="0"/>
          </a:p>
          <a:p>
            <a:pPr marL="571500" indent="-571500">
              <a:buNone/>
            </a:pPr>
            <a:r>
              <a:rPr lang="en-US" sz="2400" dirty="0" smtClean="0"/>
              <a:t>	This Proposed System is used of the Recruiter and Job seeker for easy Communication.</a:t>
            </a:r>
            <a:r>
              <a:rPr lang="en-US" sz="2400" dirty="0"/>
              <a:t> </a:t>
            </a:r>
            <a:r>
              <a:rPr lang="en-US" sz="2400" dirty="0" smtClean="0"/>
              <a:t>Job seeker can easily find job as per their choice and Recruiter can also get data of Jobseeker who are interested in that specific job.</a:t>
            </a:r>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References</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marL="0" indent="0">
              <a:buNone/>
            </a:pPr>
            <a:r>
              <a:rPr lang="en-IN" sz="2000" b="1" dirty="0" smtClean="0"/>
              <a:t>Web </a:t>
            </a:r>
            <a:r>
              <a:rPr lang="en-IN" sz="2000" b="1" dirty="0"/>
              <a:t>Sites </a:t>
            </a:r>
            <a:endParaRPr lang="en-IN" sz="2000" dirty="0"/>
          </a:p>
          <a:p>
            <a:pPr lvl="0"/>
            <a:r>
              <a:rPr lang="en-IN" sz="2000" dirty="0"/>
              <a:t>http://www.bestjobs.ph </a:t>
            </a:r>
          </a:p>
          <a:p>
            <a:pPr lvl="0"/>
            <a:r>
              <a:rPr lang="en-IN" sz="2000" dirty="0"/>
              <a:t>http://www.gopinoy.com </a:t>
            </a:r>
          </a:p>
          <a:p>
            <a:pPr lvl="0"/>
            <a:r>
              <a:rPr lang="en-IN" sz="2000" dirty="0"/>
              <a:t>http://www.jobsdb.com.ph </a:t>
            </a:r>
          </a:p>
          <a:p>
            <a:pPr lvl="0"/>
            <a:r>
              <a:rPr lang="en-IN" sz="2000" dirty="0"/>
              <a:t>http://www.jobsonline.com.ph </a:t>
            </a:r>
          </a:p>
          <a:p>
            <a:pPr lvl="0"/>
            <a:r>
              <a:rPr lang="en-IN" sz="2000" dirty="0"/>
              <a:t>http://www.jobstreet.com.ph </a:t>
            </a:r>
          </a:p>
          <a:p>
            <a:r>
              <a:rPr lang="en-IN" sz="2000" dirty="0"/>
              <a:t>http://www.phil-job.net </a:t>
            </a:r>
            <a:endParaRPr lang="en-US" sz="2000" dirty="0"/>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0"/>
            <a:ext cx="10515600" cy="1325563"/>
          </a:xfrm>
        </p:spPr>
        <p:txBody>
          <a:bodyPr/>
          <a:lstStyle/>
          <a:p>
            <a:pPr algn="ctr"/>
            <a:r>
              <a:rPr lang="x-none" altLang="en-IN">
                <a:latin typeface="Times New Roman" charset="0"/>
                <a:sym typeface="+mn-ea"/>
              </a:rPr>
              <a:t>Thank </a:t>
            </a:r>
            <a:r>
              <a:rPr lang="x-none" altLang="en-IN" smtClean="0">
                <a:latin typeface="Times New Roman" charset="0"/>
                <a:sym typeface="+mn-ea"/>
              </a:rPr>
              <a:t>You</a:t>
            </a:r>
            <a:r>
              <a:rPr lang="en-IN" altLang="en-IN" dirty="0" smtClean="0">
                <a:latin typeface="Times New Roman" charset="0"/>
                <a:sym typeface="+mn-ea"/>
              </a:rPr>
              <a:t> !</a:t>
            </a:r>
            <a:endParaRPr lang="en-I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Introduction</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The System developed for job seeker and recruiter. The System provide for intermediate place Job seeker and company.</a:t>
            </a:r>
            <a:endParaRPr lang="en-IN" sz="2400" dirty="0"/>
          </a:p>
          <a:p>
            <a:pPr marL="457200" indent="-457200">
              <a:buFont typeface="+mj-lt"/>
              <a:buAutoNum type="arabicPeriod"/>
            </a:pPr>
            <a:r>
              <a:rPr lang="en-US" sz="2400" dirty="0"/>
              <a:t>The Company can easily get  employee from Our job portal site by posting a Job. The job portal website is a common place between job seeker and company.</a:t>
            </a:r>
            <a:endParaRPr lang="en-IN" sz="2400" dirty="0"/>
          </a:p>
          <a:p>
            <a:pPr marL="457200" indent="-457200">
              <a:buFont typeface="+mj-lt"/>
              <a:buAutoNum type="arabicPeriod"/>
            </a:pPr>
            <a:r>
              <a:rPr lang="en-US" sz="2400" dirty="0"/>
              <a:t>when job seeker can login in his account then he can search </a:t>
            </a:r>
            <a:r>
              <a:rPr lang="en-US" sz="2400" dirty="0" smtClean="0"/>
              <a:t>for </a:t>
            </a:r>
            <a:r>
              <a:rPr lang="en-US" sz="2400" dirty="0"/>
              <a:t>Company by </a:t>
            </a:r>
            <a:r>
              <a:rPr lang="en-US" sz="2400" dirty="0" smtClean="0"/>
              <a:t>Location  </a:t>
            </a:r>
            <a:r>
              <a:rPr lang="en-US" sz="2400" dirty="0"/>
              <a:t>and apply with match profile or education detail. so job seeker can easily apply to Job.</a:t>
            </a:r>
            <a:endParaRPr lang="en-IN" sz="2400" dirty="0"/>
          </a:p>
          <a:p>
            <a:pPr marL="514350" indent="-514350" algn="just">
              <a:buNone/>
            </a:pPr>
            <a:endParaRPr lang="en-US" sz="2400" dirty="0" smtClean="0"/>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Problem Statement</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algn="just">
              <a:buNone/>
            </a:pPr>
            <a:r>
              <a:rPr lang="en-IN" sz="2400" dirty="0" smtClean="0"/>
              <a:t>	</a:t>
            </a:r>
            <a:r>
              <a:rPr lang="en-US" sz="2400" dirty="0" smtClean="0"/>
              <a:t>The </a:t>
            </a:r>
            <a:r>
              <a:rPr lang="en-US" sz="2400" dirty="0"/>
              <a:t>job portal application is used to manage available jobs. Also an online platform for the job seeker, So end-user can search the available job applications on the respective jobs. At the same time, the recruiter or HR can view the applications and contact the candidates .So the communication between company and Job seekers are manage easily.</a:t>
            </a:r>
            <a:endParaRPr lang="en-IN" sz="2400" dirty="0"/>
          </a:p>
          <a:p>
            <a:pPr algn="just">
              <a:buNone/>
            </a:pPr>
            <a:endParaRPr lang="en-US" sz="2400" dirty="0" smtClean="0"/>
          </a:p>
          <a:p>
            <a:pPr marL="0" indent="0">
              <a:buNone/>
            </a:pPr>
            <a:endParaRPr lang="en-US" sz="2400" dirty="0" smtClean="0"/>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Objectives</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dirty="0" smtClean="0"/>
              <a:t>Jobseeker can easily search for Job.</a:t>
            </a:r>
          </a:p>
          <a:p>
            <a:pPr marL="514350" indent="-514350">
              <a:buFont typeface="+mj-lt"/>
              <a:buAutoNum type="arabicPeriod"/>
            </a:pPr>
            <a:r>
              <a:rPr lang="en-US" sz="2400" dirty="0" smtClean="0"/>
              <a:t>Company can Post job and select Employee.</a:t>
            </a:r>
            <a:endParaRPr lang="en-IN" sz="2400" dirty="0" smtClean="0"/>
          </a:p>
          <a:p>
            <a:pPr marL="514350" indent="-514350">
              <a:buFont typeface="+mj-lt"/>
              <a:buAutoNum type="arabicPeriod"/>
            </a:pPr>
            <a:r>
              <a:rPr lang="en-US" sz="2400" dirty="0" smtClean="0"/>
              <a:t>To minimize time required for manual Recruitment process.</a:t>
            </a:r>
            <a:endParaRPr lang="en-IN" sz="2400" dirty="0" smtClean="0"/>
          </a:p>
          <a:p>
            <a:pPr marL="514350" indent="-514350">
              <a:buFont typeface="+mj-lt"/>
              <a:buAutoNum type="arabicPeriod"/>
            </a:pPr>
            <a:r>
              <a:rPr lang="en-IN" sz="2400" dirty="0" smtClean="0"/>
              <a:t>To maintain </a:t>
            </a:r>
            <a:r>
              <a:rPr lang="en-US" sz="2400" dirty="0"/>
              <a:t>communication between company and Job seekers are manage easily.</a:t>
            </a:r>
            <a:endParaRPr lang="en-IN" sz="2400" dirty="0" smtClean="0"/>
          </a:p>
          <a:p>
            <a:pPr marL="514350" indent="-514350">
              <a:buNone/>
            </a:pPr>
            <a:endParaRPr lang="en-US" sz="2400" dirty="0" smtClean="0"/>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Scope of Project</a:t>
            </a:r>
            <a:endParaRPr lang="x-none" altLang="en-IN" b="1">
              <a:latin typeface="Times New Roman" charset="0"/>
            </a:endParaRP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dirty="0" smtClean="0"/>
              <a:t> Maintain Jobseeker And Recruiter record.</a:t>
            </a:r>
          </a:p>
          <a:p>
            <a:pPr algn="just">
              <a:buFont typeface="Arial" pitchFamily="34" charset="0"/>
              <a:buChar char="•"/>
            </a:pPr>
            <a:r>
              <a:rPr lang="en-US" sz="2400" dirty="0" smtClean="0"/>
              <a:t>Provide customized Job Posting.</a:t>
            </a:r>
          </a:p>
          <a:p>
            <a:pPr algn="just">
              <a:buFont typeface="Arial" pitchFamily="34" charset="0"/>
              <a:buChar char="•"/>
            </a:pPr>
            <a:r>
              <a:rPr lang="en-US" sz="2400" dirty="0" smtClean="0"/>
              <a:t>Jobseeker can apply to job as per their preferred location.</a:t>
            </a:r>
          </a:p>
          <a:p>
            <a:pPr algn="just">
              <a:buFont typeface="Arial" pitchFamily="34" charset="0"/>
              <a:buChar char="•"/>
            </a:pPr>
            <a:r>
              <a:rPr lang="en-US" sz="2400" dirty="0" smtClean="0"/>
              <a:t>Recruiters can see the  job applied jobseeker data.  </a:t>
            </a:r>
          </a:p>
          <a:p>
            <a:pPr algn="just">
              <a:buFont typeface="Arial" pitchFamily="34" charset="0"/>
              <a:buChar char="•"/>
            </a:pPr>
            <a:r>
              <a:rPr lang="en-US" sz="2400" dirty="0" smtClean="0"/>
              <a:t>Communication Between Company(HR) and Jobseeker becomes easy.</a:t>
            </a:r>
          </a:p>
          <a:p>
            <a:pPr algn="just">
              <a:buFont typeface="Arial" pitchFamily="34" charset="0"/>
              <a:buChar char="•"/>
            </a:pPr>
            <a:endParaRPr lang="en-US" sz="2400" dirty="0" smtClean="0"/>
          </a:p>
          <a:p>
            <a:pPr algn="just">
              <a:buFont typeface="Arial" pitchFamily="34" charset="0"/>
              <a:buChar char="•"/>
            </a:pPr>
            <a:endParaRPr lang="en-US" sz="2400" dirty="0" smtClean="0"/>
          </a:p>
          <a:p>
            <a:pPr algn="just">
              <a:buFont typeface="Arial" pitchFamily="34" charset="0"/>
              <a:buChar char="•"/>
            </a:pPr>
            <a:endParaRPr lang="en-US" sz="2400" dirty="0" smtClean="0"/>
          </a:p>
          <a:p>
            <a:pPr algn="just">
              <a:buNone/>
            </a:pPr>
            <a:endParaRPr lang="en-US" sz="2400" dirty="0" smtClean="0"/>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altLang="en-IN" b="1" dirty="0" smtClean="0">
                <a:latin typeface="Times New Roman" charset="0"/>
              </a:rPr>
              <a:t>	Flow Diagram</a:t>
            </a:r>
            <a:endParaRPr lang="x-none" altLang="en-IN" b="1">
              <a:latin typeface="Times New Roman" charset="0"/>
            </a:endParaRPr>
          </a:p>
        </p:txBody>
      </p:sp>
      <p:sp>
        <p:nvSpPr>
          <p:cNvPr id="6" name="Footer Placeholder 5"/>
          <p:cNvSpPr>
            <a:spLocks noGrp="1"/>
          </p:cNvSpPr>
          <p:nvPr>
            <p:ph type="ftr" sz="quarter" idx="11"/>
          </p:nvPr>
        </p:nvSpPr>
        <p:spPr/>
        <p:txBody>
          <a:bodyPr/>
          <a:lstStyle/>
          <a:p>
            <a:r>
              <a:rPr lang="en-US" dirty="0">
                <a:latin typeface="Times New Roman" charset="0"/>
              </a:rPr>
              <a:t>E-Job Portal </a:t>
            </a:r>
            <a:r>
              <a:rPr lang="en-US" dirty="0" smtClean="0">
                <a:latin typeface="Times New Roman" charset="0"/>
              </a:rPr>
              <a:t>Management System</a:t>
            </a:r>
            <a:endParaRPr lang="en-US" dirty="0">
              <a:latin typeface="Times New Roman"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99463"/>
            <a:ext cx="12118206" cy="542058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smtClean="0">
                <a:latin typeface="Times New Roman" charset="0"/>
              </a:rPr>
              <a:t>System Description</a:t>
            </a:r>
            <a:endParaRPr lang="x-none" altLang="en-IN" b="1">
              <a:latin typeface="Times New Roman" charset="0"/>
            </a:endParaRPr>
          </a:p>
        </p:txBody>
      </p:sp>
      <p:sp>
        <p:nvSpPr>
          <p:cNvPr id="3" name="Content Placeholder 2"/>
          <p:cNvSpPr>
            <a:spLocks noGrp="1"/>
          </p:cNvSpPr>
          <p:nvPr>
            <p:ph idx="1"/>
          </p:nvPr>
        </p:nvSpPr>
        <p:spPr>
          <a:xfrm>
            <a:off x="770823" y="1353986"/>
            <a:ext cx="10515600" cy="5104565"/>
          </a:xfrm>
        </p:spPr>
        <p:txBody>
          <a:bodyPr>
            <a:normAutofit/>
          </a:bodyPr>
          <a:lstStyle/>
          <a:p>
            <a:pPr>
              <a:buNone/>
            </a:pPr>
            <a:endParaRPr lang="en-US" sz="1600" b="1" i="1" u="sng" dirty="0" smtClean="0"/>
          </a:p>
          <a:p>
            <a:pPr>
              <a:buNone/>
            </a:pPr>
            <a:endParaRPr lang="en-US" sz="1600" dirty="0" smtClean="0"/>
          </a:p>
          <a:p>
            <a:r>
              <a:rPr lang="en-US" sz="2400" b="1"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1)Job Seeker  Module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-Registration</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-Login</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-My Profile</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-Update Profile</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-Apply </a:t>
            </a:r>
            <a:r>
              <a:rPr lang="en-US" sz="2400" dirty="0">
                <a:latin typeface="Times New Roman" panose="02020603050405020304" pitchFamily="18" charset="0"/>
                <a:cs typeface="Times New Roman" panose="02020603050405020304" pitchFamily="18" charset="0"/>
              </a:rPr>
              <a:t>job</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search</a:t>
            </a:r>
          </a:p>
          <a:p>
            <a:pPr marL="0" indent="0">
              <a:buNone/>
            </a:pPr>
            <a:r>
              <a:rPr lang="en-US" sz="2400" dirty="0" smtClean="0">
                <a:latin typeface="Times New Roman" panose="02020603050405020304" pitchFamily="18" charset="0"/>
                <a:cs typeface="Times New Roman" panose="02020603050405020304" pitchFamily="18" charset="0"/>
              </a:rPr>
              <a:t>-Feedback</a:t>
            </a:r>
            <a:endParaRPr lang="en-IN" sz="2400" dirty="0">
              <a:latin typeface="Times New Roman" panose="02020603050405020304" pitchFamily="18" charset="0"/>
              <a:cs typeface="Times New Roman" panose="02020603050405020304" pitchFamily="18" charset="0"/>
            </a:endParaRPr>
          </a:p>
          <a:p>
            <a:endParaRPr lang="en-IN" sz="8000" dirty="0"/>
          </a:p>
          <a:p>
            <a:endParaRPr lang="en-US" sz="1600" dirty="0" smtClean="0"/>
          </a:p>
        </p:txBody>
      </p:sp>
      <p:sp>
        <p:nvSpPr>
          <p:cNvPr id="6" name="Footer Placeholder 5"/>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latin typeface="Times New Roman" charset="0"/>
              </a:rPr>
              <a:t>E-Job Portal Management System</a:t>
            </a:r>
            <a:endParaRPr lang="en-US" dirty="0">
              <a:latin typeface="Times New Roman" charset="0"/>
            </a:endParaRPr>
          </a:p>
        </p:txBody>
      </p:sp>
      <p:sp>
        <p:nvSpPr>
          <p:cNvPr id="7" name="TextBox 6"/>
          <p:cNvSpPr txBox="1"/>
          <p:nvPr/>
        </p:nvSpPr>
        <p:spPr>
          <a:xfrm>
            <a:off x="568036" y="1173260"/>
            <a:ext cx="11055928"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2)Company Module-</a:t>
            </a:r>
            <a:endParaRPr lang="en-IN"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-Registration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-Login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-My profile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-Update Profile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-Post Job</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-Delete </a:t>
            </a:r>
            <a:r>
              <a:rPr lang="en-US" sz="2400" dirty="0" smtClean="0">
                <a:latin typeface="Times New Roman" panose="02020603050405020304" pitchFamily="18" charset="0"/>
                <a:cs typeface="Times New Roman" panose="02020603050405020304" pitchFamily="18" charset="0"/>
              </a:rPr>
              <a:t>Job</a:t>
            </a:r>
          </a:p>
          <a:p>
            <a:r>
              <a:rPr lang="en-US" sz="2400" dirty="0" smtClean="0">
                <a:latin typeface="Times New Roman" panose="02020603050405020304" pitchFamily="18" charset="0"/>
                <a:cs typeface="Times New Roman" panose="02020603050405020304" pitchFamily="18" charset="0"/>
              </a:rPr>
              <a:t>-list of applied job seeker</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3)Admin: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-Login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-List of Company and </a:t>
            </a:r>
            <a:r>
              <a:rPr lang="en-US" sz="2400" dirty="0" err="1">
                <a:latin typeface="Times New Roman" panose="02020603050405020304" pitchFamily="18" charset="0"/>
                <a:cs typeface="Times New Roman" panose="02020603050405020304" pitchFamily="18" charset="0"/>
              </a:rPr>
              <a:t>JobSeeker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477</Words>
  <Application>Microsoft Office PowerPoint</Application>
  <PresentationFormat>Custom</PresentationFormat>
  <Paragraphs>140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“E-JOB PORTAL MANAGEMENT SYSTEM”</vt:lpstr>
      <vt:lpstr>Contents</vt:lpstr>
      <vt:lpstr>Introduction</vt:lpstr>
      <vt:lpstr>Problem Statement</vt:lpstr>
      <vt:lpstr>Objectives</vt:lpstr>
      <vt:lpstr>Scope of Project</vt:lpstr>
      <vt:lpstr> Flow Diagram</vt:lpstr>
      <vt:lpstr>System Description</vt:lpstr>
      <vt:lpstr>PowerPoint Presentation</vt:lpstr>
      <vt:lpstr> DFD For Admin</vt:lpstr>
      <vt:lpstr> DFD For Recruiter</vt:lpstr>
      <vt:lpstr>DFD Level 2</vt:lpstr>
      <vt:lpstr>DFD For Job Seeker</vt:lpstr>
      <vt:lpstr>DFD Level 2</vt:lpstr>
      <vt:lpstr> Use Case Diagram</vt:lpstr>
      <vt:lpstr>Activity Diagram For Admin</vt:lpstr>
      <vt:lpstr>Activity Diagram  For Recruiter</vt:lpstr>
      <vt:lpstr>Activity Diagram  For Job Seeker</vt:lpstr>
      <vt:lpstr>System Requirements</vt:lpstr>
      <vt:lpstr>Advantages &amp; Disadvantages</vt:lpstr>
      <vt:lpstr>Conclusion</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administrator</dc:creator>
  <cp:lastModifiedBy>Rashi</cp:lastModifiedBy>
  <cp:revision>82</cp:revision>
  <dcterms:created xsi:type="dcterms:W3CDTF">2017-09-07T07:18:12Z</dcterms:created>
  <dcterms:modified xsi:type="dcterms:W3CDTF">2021-03-27T12:49:23Z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16393χ-10.1.0.5672</vt:lpwstr>
  </property>
</Properties>
</file>