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8" r:id="rId3"/>
    <p:sldId id="259" r:id="rId4"/>
    <p:sldId id="266" r:id="rId5"/>
    <p:sldId id="267" r:id="rId6"/>
    <p:sldId id="269" r:id="rId7"/>
    <p:sldId id="260" r:id="rId8"/>
    <p:sldId id="262" r:id="rId9"/>
    <p:sldId id="268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06078" y="2163819"/>
            <a:ext cx="9756775" cy="1703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400" b="1" i="0">
                <a:solidFill>
                  <a:srgbClr val="01376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18288000" cy="10210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400" b="1" i="0">
                <a:solidFill>
                  <a:srgbClr val="01376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400" b="1" i="0">
                <a:solidFill>
                  <a:srgbClr val="01376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400" b="1" i="0">
                <a:solidFill>
                  <a:srgbClr val="01376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8300" y="4132773"/>
            <a:ext cx="9951398" cy="1915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400" b="1" i="0">
                <a:solidFill>
                  <a:srgbClr val="01376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456638"/>
            <a:ext cx="16078200" cy="8463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5400" b="1" spc="-100" dirty="0">
                <a:solidFill>
                  <a:srgbClr val="01376A"/>
                </a:solidFill>
                <a:latin typeface="Stencil" panose="040409050D0802020404" pitchFamily="82" charset="0"/>
                <a:cs typeface="Verdana"/>
              </a:rPr>
              <a:t>TECH AVENGERS</a:t>
            </a:r>
            <a:endParaRPr sz="5400" dirty="0">
              <a:latin typeface="Stencil" panose="040409050D0802020404" pitchFamily="82" charset="0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8200" y="4305300"/>
            <a:ext cx="8686800" cy="2601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4775" marR="5080" indent="-1362710" algn="ctr">
              <a:lnSpc>
                <a:spcPct val="12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0000"/>
                </a:solidFill>
                <a:latin typeface="Arial MT"/>
                <a:cs typeface="Arial MT"/>
              </a:rPr>
              <a:t>TEAM LEAD </a:t>
            </a:r>
          </a:p>
          <a:p>
            <a:pPr marL="1374775" marR="5080" indent="-1362710" algn="ctr">
              <a:lnSpc>
                <a:spcPct val="120000"/>
              </a:lnSpc>
              <a:spcBef>
                <a:spcPts val="100"/>
              </a:spcBef>
            </a:pPr>
            <a:r>
              <a:rPr lang="en-US" sz="2800" dirty="0">
                <a:latin typeface="Arial MT"/>
                <a:cs typeface="Arial MT"/>
              </a:rPr>
              <a:t>Sahil Jain (CSE 1-year, MITS-DU)</a:t>
            </a:r>
          </a:p>
          <a:p>
            <a:pPr marL="1374775" marR="5080" indent="-1362710" algn="ctr">
              <a:lnSpc>
                <a:spcPct val="120000"/>
              </a:lnSpc>
              <a:spcBef>
                <a:spcPts val="100"/>
              </a:spcBef>
            </a:pPr>
            <a:r>
              <a:rPr lang="en-US" sz="2800" dirty="0">
                <a:latin typeface="Arial MT"/>
                <a:cs typeface="Arial MT"/>
              </a:rPr>
              <a:t>Email – jainsahil022@gmail.com </a:t>
            </a:r>
          </a:p>
          <a:p>
            <a:pPr marL="1374775" marR="5080" indent="-1362710" algn="ctr">
              <a:lnSpc>
                <a:spcPct val="120000"/>
              </a:lnSpc>
              <a:spcBef>
                <a:spcPts val="100"/>
              </a:spcBef>
            </a:pPr>
            <a:endParaRPr lang="en-US" sz="2800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1374775" marR="5080" indent="-1362710">
              <a:lnSpc>
                <a:spcPct val="120000"/>
              </a:lnSpc>
              <a:spcBef>
                <a:spcPts val="100"/>
              </a:spcBef>
            </a:pPr>
            <a:endParaRPr sz="2800" dirty="0">
              <a:latin typeface="Arial MT"/>
              <a:cs typeface="Arial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9901F-5027-BA55-4FAB-3C0CE1E8AD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2269824"/>
            <a:ext cx="1242953" cy="12429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490" dirty="0"/>
              <a:t>THANK</a:t>
            </a:r>
            <a:r>
              <a:rPr spc="-710" dirty="0"/>
              <a:t> </a:t>
            </a:r>
            <a:r>
              <a:rPr spc="-59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0"/>
            <a:ext cx="18288000" cy="102203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114800" y="293210"/>
            <a:ext cx="9756775" cy="1703070"/>
          </a:xfrm>
          <a:prstGeom prst="rect">
            <a:avLst/>
          </a:prstGeom>
        </p:spPr>
        <p:txBody>
          <a:bodyPr vert="horz" wrap="square" lIns="0" tIns="569388" rIns="0" bIns="0" rtlCol="0">
            <a:spAutoFit/>
          </a:bodyPr>
          <a:lstStyle/>
          <a:p>
            <a:pPr marL="1691639">
              <a:lnSpc>
                <a:spcPct val="100000"/>
              </a:lnSpc>
              <a:spcBef>
                <a:spcPts val="120"/>
              </a:spcBef>
            </a:pPr>
            <a:r>
              <a:rPr sz="4150" spc="-60" dirty="0"/>
              <a:t>PROBLEM</a:t>
            </a:r>
            <a:r>
              <a:rPr sz="4150" spc="-250" dirty="0"/>
              <a:t> </a:t>
            </a:r>
            <a:r>
              <a:rPr sz="4150" spc="-165" dirty="0"/>
              <a:t>STATEMENT</a:t>
            </a:r>
            <a:endParaRPr sz="415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A8BF7E0-035B-8D09-9D1B-5DD3D75C7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92531"/>
            <a:ext cx="16997516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1. AI Symptom Checker:</a:t>
            </a:r>
            <a:r>
              <a:rPr lang="en-US" sz="2400" dirty="0"/>
              <a:t> Build a virtual assistant for symptom analysis, triage, and doctor recommendations.</a:t>
            </a:r>
          </a:p>
          <a:p>
            <a:r>
              <a:rPr lang="en-US" sz="2400" b="1" dirty="0"/>
              <a:t>2. Predictive Patient Risk Models:</a:t>
            </a:r>
            <a:r>
              <a:rPr lang="en-US" sz="2400" dirty="0"/>
              <a:t> Develop tools to forecast hospital readmissions and calculate patient risk scores.</a:t>
            </a:r>
          </a:p>
          <a:p>
            <a:r>
              <a:rPr lang="en-US" sz="2400" b="1" dirty="0"/>
              <a:t>3. Automated Clinical Documentation:</a:t>
            </a:r>
            <a:r>
              <a:rPr lang="en-US" sz="2400" dirty="0"/>
              <a:t> Use voice recognition and NLP to generate accurate clinical notes automatically.</a:t>
            </a:r>
            <a:endParaRPr lang="en-US" sz="2400" b="1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b="1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/>
              <a:t>There is no unified, intelligent system that helps both patients and doctors navigate early-stage symptom analysis, real-time risk assessment and automated clinical </a:t>
            </a:r>
            <a:r>
              <a:rPr lang="en-US" sz="2800" b="1" dirty="0" err="1"/>
              <a:t>documentatioall</a:t>
            </a:r>
            <a:r>
              <a:rPr lang="en-US" sz="2800" b="1" dirty="0"/>
              <a:t> in an accessible, ai-powered platform.</a:t>
            </a:r>
            <a:endParaRPr kumimoji="0" lang="en-US" altLang="en-US" sz="2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8B73E4-8A81-F27C-EEF2-C3D31CF14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87679"/>
              </p:ext>
            </p:extLst>
          </p:nvPr>
        </p:nvGraphicFramePr>
        <p:xfrm>
          <a:off x="457200" y="5926338"/>
          <a:ext cx="16306800" cy="4071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1084">
                  <a:extLst>
                    <a:ext uri="{9D8B030D-6E8A-4147-A177-3AD203B41FA5}">
                      <a16:colId xmlns:a16="http://schemas.microsoft.com/office/drawing/2014/main" val="1229470420"/>
                    </a:ext>
                  </a:extLst>
                </a:gridCol>
                <a:gridCol w="10215716">
                  <a:extLst>
                    <a:ext uri="{9D8B030D-6E8A-4147-A177-3AD203B41FA5}">
                      <a16:colId xmlns:a16="http://schemas.microsoft.com/office/drawing/2014/main" val="1682041493"/>
                    </a:ext>
                  </a:extLst>
                </a:gridCol>
              </a:tblGrid>
              <a:tr h="6204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3200" b="1" dirty="0">
                          <a:solidFill>
                            <a:schemeClr val="tx1"/>
                          </a:solidFill>
                        </a:rPr>
                        <a:t>CHALLENGES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301864"/>
                  </a:ext>
                </a:extLst>
              </a:tr>
              <a:tr h="9854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Fragmented patient journey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Patients lack unified access to symptom triage, risk assessment, and doctor interaction.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305848"/>
                  </a:ext>
                </a:extLst>
              </a:tr>
              <a:tr h="5474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Manual clinical workflows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Doctors spend significant time writing and updating patient notes manually.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8340"/>
                  </a:ext>
                </a:extLst>
              </a:tr>
              <a:tr h="5474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Delayed risk identification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Hospitals lack real-time risk scoring and alerts for patient deterioration.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978877"/>
                  </a:ext>
                </a:extLst>
              </a:tr>
              <a:tr h="5474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Lack of AI explainability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Existing tools provide predictions without showing the reasoning (black box).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15338"/>
                  </a:ext>
                </a:extLst>
              </a:tr>
              <a:tr h="5474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Accessibility in remote areas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No mobile-first AI platform that supports patients in rural or underserved regions.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335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65611" y="316738"/>
            <a:ext cx="9756775" cy="1703070"/>
          </a:xfrm>
          <a:prstGeom prst="rect">
            <a:avLst/>
          </a:prstGeom>
        </p:spPr>
        <p:txBody>
          <a:bodyPr vert="horz" wrap="square" lIns="0" tIns="569388" rIns="0" bIns="0" rtlCol="0">
            <a:spAutoFit/>
          </a:bodyPr>
          <a:lstStyle/>
          <a:p>
            <a:pPr marL="1751330">
              <a:lnSpc>
                <a:spcPct val="100000"/>
              </a:lnSpc>
              <a:spcBef>
                <a:spcPts val="120"/>
              </a:spcBef>
            </a:pPr>
            <a:r>
              <a:rPr sz="4150" spc="-95" dirty="0"/>
              <a:t>PROPOSED</a:t>
            </a:r>
            <a:r>
              <a:rPr sz="4150" spc="-200" dirty="0"/>
              <a:t> </a:t>
            </a:r>
            <a:r>
              <a:rPr sz="4150" spc="-215" dirty="0"/>
              <a:t>SOLUTION</a:t>
            </a:r>
            <a:endParaRPr sz="4150" dirty="0"/>
          </a:p>
        </p:txBody>
      </p:sp>
      <p:sp>
        <p:nvSpPr>
          <p:cNvPr id="3" name="object 3"/>
          <p:cNvSpPr txBox="1"/>
          <p:nvPr/>
        </p:nvSpPr>
        <p:spPr>
          <a:xfrm>
            <a:off x="0" y="1736397"/>
            <a:ext cx="18288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Arial MT"/>
                <a:cs typeface="Arial MT"/>
              </a:rPr>
              <a:t>AI-Based Health Care Navigator : </a:t>
            </a:r>
            <a:r>
              <a:rPr lang="en-US" sz="3600" b="1" dirty="0" err="1">
                <a:latin typeface="Arial MT"/>
                <a:cs typeface="Arial MT"/>
              </a:rPr>
              <a:t>HealthBro</a:t>
            </a:r>
            <a:r>
              <a:rPr lang="en-US" sz="3600" b="1" dirty="0">
                <a:latin typeface="Arial MT"/>
                <a:cs typeface="Arial M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0FF94-C6B2-E1C8-8668-0C81C5111B88}"/>
              </a:ext>
            </a:extLst>
          </p:cNvPr>
          <p:cNvSpPr txBox="1"/>
          <p:nvPr/>
        </p:nvSpPr>
        <p:spPr>
          <a:xfrm>
            <a:off x="1028699" y="2781300"/>
            <a:ext cx="1623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/>
              <a:t>HealthBro</a:t>
            </a:r>
            <a:r>
              <a:rPr lang="en-US" sz="2400" dirty="0"/>
              <a:t> is a cross-platform, </a:t>
            </a:r>
            <a:r>
              <a:rPr lang="en-US" sz="2400" b="1" dirty="0"/>
              <a:t>AI-powered health assistant </a:t>
            </a:r>
            <a:r>
              <a:rPr lang="en-US" sz="2400" dirty="0"/>
              <a:t>that </a:t>
            </a:r>
            <a:r>
              <a:rPr lang="en-US" sz="2400" b="1" dirty="0"/>
              <a:t>enables early symptom triage, real-time patient risk prediction, and automated clinical documentation</a:t>
            </a:r>
            <a:r>
              <a:rPr lang="en-US" sz="2400" dirty="0"/>
              <a:t> using voice and NLP. Built with Flutter, Firebase, and </a:t>
            </a:r>
            <a:r>
              <a:rPr lang="en-US" sz="2400" dirty="0" err="1"/>
              <a:t>FastAPI</a:t>
            </a:r>
            <a:r>
              <a:rPr lang="en-US" sz="2400" dirty="0"/>
              <a:t>, it </a:t>
            </a:r>
            <a:r>
              <a:rPr lang="en-US" sz="2400" b="1" dirty="0"/>
              <a:t>empowers both patients and doctors</a:t>
            </a:r>
            <a:r>
              <a:rPr lang="en-US" sz="2400" dirty="0"/>
              <a:t> with intelligent, accessible, and explainable healthcare tools.</a:t>
            </a:r>
            <a:endParaRPr lang="en-IN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3C17D5-1751-FCEB-9614-DB834B097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43407"/>
              </p:ext>
            </p:extLst>
          </p:nvPr>
        </p:nvGraphicFramePr>
        <p:xfrm>
          <a:off x="1028699" y="4459710"/>
          <a:ext cx="16230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901">
                  <a:extLst>
                    <a:ext uri="{9D8B030D-6E8A-4147-A177-3AD203B41FA5}">
                      <a16:colId xmlns:a16="http://schemas.microsoft.com/office/drawing/2014/main" val="1681258630"/>
                    </a:ext>
                  </a:extLst>
                </a:gridCol>
                <a:gridCol w="10172699">
                  <a:extLst>
                    <a:ext uri="{9D8B030D-6E8A-4147-A177-3AD203B41FA5}">
                      <a16:colId xmlns:a16="http://schemas.microsoft.com/office/drawing/2014/main" val="39286482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002060"/>
                          </a:solidFill>
                        </a:rPr>
                        <a:t>SOLUTIONS OF THE PROPOSED PROBLEMS</a:t>
                      </a:r>
                      <a:endParaRPr lang="en-IN" sz="3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6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UNIFIED AI CARE ASSISTANT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Combines symptom checker, risk scoring, and clinical note generation in one platform.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79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AI-POWERED SYMPTOM TRIAGE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Uses NLP to analyze patient symptoms and recommend triage level + department.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54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ML-BASED RISK PREDICTION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Calculates patient readmission or deterioration risk using vitals and medical history.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7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VOICE-TO-NOTE AUTOMATION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Uses Whisper + spaCy to convert doctor voice input into structured clinical notes.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0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SHAP EXPLAINABILITY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Provides interpretable AI predictions showing top contributing features.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9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CROSS-PLATFORM (WEB + MOBILE)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Built with Next.js and Flutter for accessibility on desktop and mobile devices.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3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FIREBASE + FASTAPI HYBRID INFRA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Real-time patient data with Firebase; powerful AI models with Python backend.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5679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0F98A4-3D9B-D00F-8927-ADEBA80876EF}"/>
              </a:ext>
            </a:extLst>
          </p:cNvPr>
          <p:cNvSpPr txBox="1"/>
          <p:nvPr/>
        </p:nvSpPr>
        <p:spPr>
          <a:xfrm>
            <a:off x="4381500" y="952500"/>
            <a:ext cx="952500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>
              <a:defRPr sz="4150" b="1" spc="-95">
                <a:solidFill>
                  <a:srgbClr val="01376A"/>
                </a:solidFill>
                <a:latin typeface="Verdana"/>
                <a:ea typeface="+mj-ea"/>
              </a:defRPr>
            </a:lvl1pPr>
          </a:lstStyle>
          <a:p>
            <a:r>
              <a:rPr lang="en-US" dirty="0"/>
              <a:t>INNOVATION / UNIQUENESS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A6B5AC-1B48-D418-9CD3-C16E7B769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62619"/>
              </p:ext>
            </p:extLst>
          </p:nvPr>
        </p:nvGraphicFramePr>
        <p:xfrm>
          <a:off x="1371600" y="2476500"/>
          <a:ext cx="15849600" cy="63347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705856">
                  <a:extLst>
                    <a:ext uri="{9D8B030D-6E8A-4147-A177-3AD203B41FA5}">
                      <a16:colId xmlns:a16="http://schemas.microsoft.com/office/drawing/2014/main" val="790003410"/>
                    </a:ext>
                  </a:extLst>
                </a:gridCol>
                <a:gridCol w="10143744">
                  <a:extLst>
                    <a:ext uri="{9D8B030D-6E8A-4147-A177-3AD203B41FA5}">
                      <a16:colId xmlns:a16="http://schemas.microsoft.com/office/drawing/2014/main" val="325135896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>
                        <a:buNone/>
                      </a:pPr>
                      <a:r>
                        <a:rPr lang="en-IN" sz="32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INNOVATION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>
                        <a:buNone/>
                      </a:pPr>
                      <a:r>
                        <a:rPr lang="en-IN" sz="3200" b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MAKES IT UNIQUE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82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buNone/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🔗 End-to-End AI Integration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Combines triage, risk prediction, and documentation in one seamless platform.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00509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>
                        <a:buNone/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🧠 Explainable AI in Healthcare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Uses SHAP to provide interpretable risk insights — enhancing trust and clinical usability.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0345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>
                        <a:buNone/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🗣️ Voice-to-Note Automation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Doctors can dictate patient details; Whisper + spaCy generate structured notes instantly.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75057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>
                        <a:buNone/>
                      </a:pPr>
                      <a:r>
                        <a:rPr lang="en-IN" sz="28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📱 Mobile-First Accessibility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 with Flutter + Firebase for offline-first access in rural or under-resourced areas.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143398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>
                        <a:buNone/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⚙️ Hybrid Architecture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Smart use of Firebase for real-time + MongoDB for analytics + FastAPI for AI models.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76306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>
                        <a:buNone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🧪 Real Machine Learning Models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Uses real models (XGBoost, NLP, Whisper) instead of static rule-based logic.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326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buNone/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🔄 Real-Time Syncing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buNone/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Firestore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enables real-time updates for doctors and patients across platforms.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686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57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71A4F3-3F75-9CB2-5AC7-1425DF1B769D}"/>
              </a:ext>
            </a:extLst>
          </p:cNvPr>
          <p:cNvSpPr/>
          <p:nvPr/>
        </p:nvSpPr>
        <p:spPr>
          <a:xfrm>
            <a:off x="10206601" y="1995949"/>
            <a:ext cx="7815618" cy="739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800" b="1" u="sng" dirty="0">
                <a:solidFill>
                  <a:schemeClr val="tx1"/>
                </a:solidFill>
              </a:rPr>
              <a:t>APP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493305-3F41-A0BC-C82E-29A5D9808EC2}"/>
              </a:ext>
            </a:extLst>
          </p:cNvPr>
          <p:cNvSpPr/>
          <p:nvPr/>
        </p:nvSpPr>
        <p:spPr>
          <a:xfrm>
            <a:off x="301166" y="1978743"/>
            <a:ext cx="7815618" cy="7391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800" b="1" u="sng" dirty="0">
                <a:solidFill>
                  <a:schemeClr val="tx1"/>
                </a:solidFill>
              </a:rPr>
              <a:t>WEBSITE</a:t>
            </a:r>
          </a:p>
          <a:p>
            <a:pPr algn="ctr"/>
            <a:endParaRPr lang="en-US" sz="4800" b="1" dirty="0">
              <a:solidFill>
                <a:schemeClr val="tx1"/>
              </a:solidFill>
            </a:endParaRPr>
          </a:p>
          <a:p>
            <a:pPr algn="ctr"/>
            <a:endParaRPr lang="en-US" sz="4800" b="1" dirty="0">
              <a:solidFill>
                <a:schemeClr val="tx1"/>
              </a:solidFill>
            </a:endParaRPr>
          </a:p>
          <a:p>
            <a:pPr algn="ctr"/>
            <a:endParaRPr lang="en-US" sz="48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 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9ACC26-36EA-14B0-9D8D-3279D61E68B2}"/>
              </a:ext>
            </a:extLst>
          </p:cNvPr>
          <p:cNvSpPr/>
          <p:nvPr/>
        </p:nvSpPr>
        <p:spPr>
          <a:xfrm>
            <a:off x="3803680" y="1995949"/>
            <a:ext cx="10902920" cy="7391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u="sng" dirty="0">
                <a:solidFill>
                  <a:schemeClr val="tx1"/>
                </a:solidFill>
              </a:rPr>
              <a:t>AI - INTEGRATION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BEB52-7E49-7E0D-F4F5-0F872CB80C1D}"/>
              </a:ext>
            </a:extLst>
          </p:cNvPr>
          <p:cNvSpPr txBox="1"/>
          <p:nvPr/>
        </p:nvSpPr>
        <p:spPr>
          <a:xfrm>
            <a:off x="0" y="952500"/>
            <a:ext cx="18288000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>
              <a:defRPr sz="4150" b="1" spc="-95">
                <a:solidFill>
                  <a:srgbClr val="01376A"/>
                </a:solidFill>
                <a:latin typeface="Verdana"/>
                <a:ea typeface="+mj-ea"/>
              </a:defRPr>
            </a:lvl1pPr>
          </a:lstStyle>
          <a:p>
            <a:pPr algn="ctr"/>
            <a:r>
              <a:rPr lang="en-US" dirty="0"/>
              <a:t>TECH STACK USED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E37F14-FB2D-800C-B034-43387B91C56C}"/>
              </a:ext>
            </a:extLst>
          </p:cNvPr>
          <p:cNvSpPr/>
          <p:nvPr/>
        </p:nvSpPr>
        <p:spPr>
          <a:xfrm>
            <a:off x="594215" y="3379682"/>
            <a:ext cx="2750906" cy="28107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FRONTEND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React.js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</a:rPr>
              <a:t>Next.js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</a:rPr>
              <a:t>CSS Modules</a:t>
            </a:r>
          </a:p>
          <a:p>
            <a:pPr algn="ctr"/>
            <a:r>
              <a:rPr lang="en-IN" sz="2800" b="1" dirty="0">
                <a:solidFill>
                  <a:schemeClr val="tx1"/>
                </a:solidFill>
              </a:rPr>
              <a:t>Tailwind CSS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C1F3F8-00AE-2F6C-1DBD-7D49109F4EEF}"/>
              </a:ext>
            </a:extLst>
          </p:cNvPr>
          <p:cNvSpPr/>
          <p:nvPr/>
        </p:nvSpPr>
        <p:spPr>
          <a:xfrm>
            <a:off x="2298825" y="6907318"/>
            <a:ext cx="14222180" cy="2286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1681C7-44CE-E4B2-D112-72783CDA945F}"/>
              </a:ext>
            </a:extLst>
          </p:cNvPr>
          <p:cNvSpPr/>
          <p:nvPr/>
        </p:nvSpPr>
        <p:spPr>
          <a:xfrm>
            <a:off x="14881812" y="3425622"/>
            <a:ext cx="2811973" cy="2819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FRONTEND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</a:rPr>
              <a:t>Flutter (Dart) Material Design Provider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14BC80-2365-39F6-EDD6-FD06B811F431}"/>
              </a:ext>
            </a:extLst>
          </p:cNvPr>
          <p:cNvSpPr/>
          <p:nvPr/>
        </p:nvSpPr>
        <p:spPr>
          <a:xfrm>
            <a:off x="7447993" y="4694602"/>
            <a:ext cx="3889378" cy="20564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ML model: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Logistic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Regression </a:t>
            </a:r>
            <a:r>
              <a:rPr lang="en-US" sz="2400" b="1" dirty="0" err="1">
                <a:solidFill>
                  <a:schemeClr val="tx1"/>
                </a:solidFill>
              </a:rPr>
              <a:t>XGBoost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2BE132-CA51-F57F-BE7E-02EA4804ABAC}"/>
              </a:ext>
            </a:extLst>
          </p:cNvPr>
          <p:cNvSpPr/>
          <p:nvPr/>
        </p:nvSpPr>
        <p:spPr>
          <a:xfrm>
            <a:off x="4143049" y="3517647"/>
            <a:ext cx="2846385" cy="15776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AI-BACKEND: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FastAPI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08C96C-BDB7-932A-0E7A-2D34A02A1445}"/>
              </a:ext>
            </a:extLst>
          </p:cNvPr>
          <p:cNvSpPr/>
          <p:nvPr/>
        </p:nvSpPr>
        <p:spPr>
          <a:xfrm>
            <a:off x="3187416" y="7089978"/>
            <a:ext cx="4876800" cy="1828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chemeClr val="tx1"/>
                </a:solidFill>
              </a:rPr>
              <a:t>BACKEND: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Node.js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Express.js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Firebase (Authentication)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8C1358F-453B-BF15-9027-38CA9506AC66}"/>
              </a:ext>
            </a:extLst>
          </p:cNvPr>
          <p:cNvSpPr/>
          <p:nvPr/>
        </p:nvSpPr>
        <p:spPr>
          <a:xfrm>
            <a:off x="10450048" y="7165566"/>
            <a:ext cx="4876800" cy="1828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DATABASE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Firebase </a:t>
            </a:r>
            <a:r>
              <a:rPr lang="en-US" sz="2400" b="1" dirty="0" err="1">
                <a:solidFill>
                  <a:schemeClr val="tx1"/>
                </a:solidFill>
              </a:rPr>
              <a:t>Firestore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MongoDB </a:t>
            </a:r>
          </a:p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0F4704-F4C5-6EF3-6C16-582950387A98}"/>
              </a:ext>
            </a:extLst>
          </p:cNvPr>
          <p:cNvSpPr/>
          <p:nvPr/>
        </p:nvSpPr>
        <p:spPr>
          <a:xfrm>
            <a:off x="11648203" y="3517647"/>
            <a:ext cx="2846385" cy="15776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NLP &amp; STT: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Whisper</a:t>
            </a:r>
          </a:p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spaCy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0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72619D4-7568-98CC-FFF2-BF7B69E76930}"/>
              </a:ext>
            </a:extLst>
          </p:cNvPr>
          <p:cNvSpPr/>
          <p:nvPr/>
        </p:nvSpPr>
        <p:spPr>
          <a:xfrm>
            <a:off x="693174" y="877529"/>
            <a:ext cx="2286000" cy="2971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Email</a:t>
            </a:r>
            <a:r>
              <a:rPr lang="en-IN" dirty="0"/>
              <a:t>/Phone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Password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Name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Dob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ABCB6E-E94E-AE52-159C-17F3C6A4CB26}"/>
              </a:ext>
            </a:extLst>
          </p:cNvPr>
          <p:cNvSpPr/>
          <p:nvPr/>
        </p:nvSpPr>
        <p:spPr>
          <a:xfrm>
            <a:off x="1028700" y="5486400"/>
            <a:ext cx="2057400" cy="2057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Email</a:t>
            </a:r>
            <a:r>
              <a:rPr lang="en-IN" dirty="0"/>
              <a:t>/Phone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Password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9B2C64-52B6-62C4-6327-D59B4AECABC9}"/>
              </a:ext>
            </a:extLst>
          </p:cNvPr>
          <p:cNvSpPr/>
          <p:nvPr/>
        </p:nvSpPr>
        <p:spPr>
          <a:xfrm>
            <a:off x="8495072" y="5079592"/>
            <a:ext cx="2057400" cy="2590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</a:t>
            </a:r>
          </a:p>
          <a:p>
            <a:pPr algn="ctr"/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Name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Dob</a:t>
            </a: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Email</a:t>
            </a:r>
            <a:r>
              <a:rPr lang="en-IN" dirty="0"/>
              <a:t>/Phone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Notification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Details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Location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Contact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80A98D-6BD7-2ECC-5C5E-4A3657A3AB87}"/>
              </a:ext>
            </a:extLst>
          </p:cNvPr>
          <p:cNvSpPr/>
          <p:nvPr/>
        </p:nvSpPr>
        <p:spPr>
          <a:xfrm>
            <a:off x="4642055" y="1866899"/>
            <a:ext cx="2514600" cy="320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  <a:p>
            <a:pPr algn="ctr"/>
            <a:r>
              <a:rPr lang="en-US" dirty="0"/>
              <a:t>(PATIENT)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Medical History</a:t>
            </a:r>
          </a:p>
          <a:p>
            <a:pPr algn="ctr"/>
            <a:r>
              <a:rPr lang="en-US" dirty="0"/>
              <a:t>Prescription</a:t>
            </a:r>
          </a:p>
          <a:p>
            <a:pPr algn="ctr"/>
            <a:r>
              <a:rPr lang="en-US" dirty="0"/>
              <a:t>Emergency</a:t>
            </a:r>
          </a:p>
          <a:p>
            <a:pPr algn="ctr"/>
            <a:r>
              <a:rPr lang="en-US" dirty="0"/>
              <a:t>Functions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33BA66-FE3E-0895-9431-1F8671E338DD}"/>
              </a:ext>
            </a:extLst>
          </p:cNvPr>
          <p:cNvSpPr/>
          <p:nvPr/>
        </p:nvSpPr>
        <p:spPr>
          <a:xfrm>
            <a:off x="4564625" y="7027606"/>
            <a:ext cx="2514600" cy="304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</a:p>
          <a:p>
            <a:pPr algn="ctr"/>
            <a:r>
              <a:rPr lang="en-US" dirty="0"/>
              <a:t>(Doctor)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Profile</a:t>
            </a:r>
          </a:p>
          <a:p>
            <a:pPr algn="ctr"/>
            <a:r>
              <a:rPr lang="en-US" dirty="0"/>
              <a:t>Patients</a:t>
            </a:r>
          </a:p>
          <a:p>
            <a:pPr algn="ctr"/>
            <a:r>
              <a:rPr lang="en-US" dirty="0"/>
              <a:t>Prescription</a:t>
            </a:r>
          </a:p>
          <a:p>
            <a:pPr algn="ctr"/>
            <a:r>
              <a:rPr lang="en-US" dirty="0"/>
              <a:t>Voice-notes</a:t>
            </a:r>
          </a:p>
          <a:p>
            <a:pPr algn="ctr"/>
            <a:r>
              <a:rPr lang="en-US" dirty="0"/>
              <a:t>Review text results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DC75150-F9C8-C947-1D20-B3EAB130EA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0600" y="4381500"/>
            <a:ext cx="1600200" cy="5334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D58766D-9979-B38B-0754-F2FEBC227E0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086100" y="6515100"/>
            <a:ext cx="1456403" cy="121797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8664A90-A388-E7CA-6EFB-657A0D98647C}"/>
              </a:ext>
            </a:extLst>
          </p:cNvPr>
          <p:cNvCxnSpPr>
            <a:cxnSpLocks/>
          </p:cNvCxnSpPr>
          <p:nvPr/>
        </p:nvCxnSpPr>
        <p:spPr>
          <a:xfrm flipV="1">
            <a:off x="3063977" y="4648200"/>
            <a:ext cx="1478526" cy="14478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21E4A85-B56B-7DBD-2218-2DC7ED6C7FEF}"/>
              </a:ext>
            </a:extLst>
          </p:cNvPr>
          <p:cNvCxnSpPr>
            <a:cxnSpLocks/>
          </p:cNvCxnSpPr>
          <p:nvPr/>
        </p:nvCxnSpPr>
        <p:spPr>
          <a:xfrm>
            <a:off x="7156655" y="4781550"/>
            <a:ext cx="1324897" cy="9906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27CB515-2729-6F0E-8F35-9162A9933574}"/>
              </a:ext>
            </a:extLst>
          </p:cNvPr>
          <p:cNvCxnSpPr>
            <a:cxnSpLocks/>
          </p:cNvCxnSpPr>
          <p:nvPr/>
        </p:nvCxnSpPr>
        <p:spPr>
          <a:xfrm flipV="1">
            <a:off x="7111179" y="6896098"/>
            <a:ext cx="1324897" cy="9906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1858D82-C9C2-B73F-45FF-ADF119F9A398}"/>
              </a:ext>
            </a:extLst>
          </p:cNvPr>
          <p:cNvSpPr/>
          <p:nvPr/>
        </p:nvSpPr>
        <p:spPr>
          <a:xfrm>
            <a:off x="9312376" y="164689"/>
            <a:ext cx="3184423" cy="3200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HISTORY/Emergency</a:t>
            </a:r>
          </a:p>
          <a:p>
            <a:pPr algn="ctr"/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Disease/ problem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Medication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Duration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Attended by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Attended at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Reports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Test Results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Location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Nearest Hospital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C4F5BE0-76E0-386F-DADA-705662B3F960}"/>
              </a:ext>
            </a:extLst>
          </p:cNvPr>
          <p:cNvSpPr/>
          <p:nvPr/>
        </p:nvSpPr>
        <p:spPr>
          <a:xfrm>
            <a:off x="10950676" y="5067299"/>
            <a:ext cx="3623187" cy="3314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Prescription</a:t>
            </a:r>
          </a:p>
          <a:p>
            <a:pPr algn="ctr"/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Disease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Medication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Suggestions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Conversation Summary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Duration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Attended by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Attended at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Reports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Test Results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0268653-FBA4-87AA-A97D-9494CD6D37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19358" y="7702961"/>
            <a:ext cx="1719413" cy="165427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5BB36E8-7C38-7929-412B-DC45F90947EE}"/>
              </a:ext>
            </a:extLst>
          </p:cNvPr>
          <p:cNvCxnSpPr>
            <a:cxnSpLocks/>
          </p:cNvCxnSpPr>
          <p:nvPr/>
        </p:nvCxnSpPr>
        <p:spPr>
          <a:xfrm flipV="1">
            <a:off x="7064477" y="711609"/>
            <a:ext cx="2247900" cy="14478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B4B02C-D30F-8DC2-6A4B-CFD9A3089D2C}"/>
              </a:ext>
            </a:extLst>
          </p:cNvPr>
          <p:cNvCxnSpPr>
            <a:cxnSpLocks/>
          </p:cNvCxnSpPr>
          <p:nvPr/>
        </p:nvCxnSpPr>
        <p:spPr>
          <a:xfrm>
            <a:off x="7059867" y="9334501"/>
            <a:ext cx="27524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B86264-5001-3003-51A7-318CC7379E4A}"/>
              </a:ext>
            </a:extLst>
          </p:cNvPr>
          <p:cNvCxnSpPr>
            <a:cxnSpLocks/>
          </p:cNvCxnSpPr>
          <p:nvPr/>
        </p:nvCxnSpPr>
        <p:spPr>
          <a:xfrm>
            <a:off x="7156655" y="3695700"/>
            <a:ext cx="76261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17107ED-8D42-468D-0F40-850F24C1E3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62986" y="3954413"/>
            <a:ext cx="1719413" cy="1654276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AA64A20-FB50-A16D-3FEA-8C34CDC508CB}"/>
              </a:ext>
            </a:extLst>
          </p:cNvPr>
          <p:cNvCxnSpPr>
            <a:cxnSpLocks/>
          </p:cNvCxnSpPr>
          <p:nvPr/>
        </p:nvCxnSpPr>
        <p:spPr>
          <a:xfrm flipV="1">
            <a:off x="7156655" y="3947654"/>
            <a:ext cx="27524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FF01AD7-5EF5-4861-3C7B-D764EB6A5DD9}"/>
              </a:ext>
            </a:extLst>
          </p:cNvPr>
          <p:cNvSpPr/>
          <p:nvPr/>
        </p:nvSpPr>
        <p:spPr>
          <a:xfrm>
            <a:off x="14782800" y="571504"/>
            <a:ext cx="2971800" cy="86105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Symptoms Checker</a:t>
            </a:r>
          </a:p>
          <a:p>
            <a:pPr algn="ctr"/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Symptoms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Possible disease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Level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Doctor suggested</a:t>
            </a:r>
          </a:p>
          <a:p>
            <a:pPr algn="ctr"/>
            <a:endParaRPr lang="en-IN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Risk Predictor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ID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Vitals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/>
              <a:t>Recommended Action/FIRST AID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Problem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Quick sol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5" name="object 2">
            <a:extLst>
              <a:ext uri="{FF2B5EF4-FFF2-40B4-BE49-F238E27FC236}">
                <a16:creationId xmlns:a16="http://schemas.microsoft.com/office/drawing/2014/main" id="{0C95260F-B5CC-0FD9-0111-3CF43DE740DC}"/>
              </a:ext>
            </a:extLst>
          </p:cNvPr>
          <p:cNvSpPr txBox="1">
            <a:spLocks/>
          </p:cNvSpPr>
          <p:nvPr/>
        </p:nvSpPr>
        <p:spPr>
          <a:xfrm>
            <a:off x="2057400" y="433667"/>
            <a:ext cx="9756775" cy="1213585"/>
          </a:xfrm>
          <a:prstGeom prst="rect">
            <a:avLst/>
          </a:prstGeom>
        </p:spPr>
        <p:txBody>
          <a:bodyPr vert="horz" wrap="square" lIns="0" tIns="569388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751330">
              <a:spcBef>
                <a:spcPts val="120"/>
              </a:spcBef>
            </a:pPr>
            <a:r>
              <a:rPr lang="en-US" sz="4150" spc="-95" dirty="0"/>
              <a:t>D</a:t>
            </a:r>
            <a:r>
              <a:rPr lang="en-IN" sz="4150" spc="-95" dirty="0"/>
              <a:t>ATA SET USED</a:t>
            </a:r>
            <a:endParaRPr lang="en-IN" sz="4150" dirty="0"/>
          </a:p>
        </p:txBody>
      </p:sp>
    </p:spTree>
    <p:extLst>
      <p:ext uri="{BB962C8B-B14F-4D97-AF65-F5344CB8AC3E}">
        <p14:creationId xmlns:p14="http://schemas.microsoft.com/office/powerpoint/2010/main" val="424698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1225" y="405695"/>
            <a:ext cx="9951398" cy="1915160"/>
          </a:xfrm>
          <a:prstGeom prst="rect">
            <a:avLst/>
          </a:prstGeom>
        </p:spPr>
        <p:txBody>
          <a:bodyPr vert="horz" wrap="square" lIns="0" tIns="448015" rIns="0" bIns="0" rtlCol="0">
            <a:spAutoFit/>
          </a:bodyPr>
          <a:lstStyle/>
          <a:p>
            <a:pPr marL="1582420">
              <a:lnSpc>
                <a:spcPct val="100000"/>
              </a:lnSpc>
              <a:spcBef>
                <a:spcPts val="120"/>
              </a:spcBef>
            </a:pPr>
            <a:r>
              <a:rPr sz="4150" spc="-204" dirty="0"/>
              <a:t>FLOWCHART/DIAGRAM</a:t>
            </a:r>
            <a:endParaRPr sz="41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AA7D19-24B3-9E67-E162-546434594F29}"/>
              </a:ext>
            </a:extLst>
          </p:cNvPr>
          <p:cNvSpPr/>
          <p:nvPr/>
        </p:nvSpPr>
        <p:spPr>
          <a:xfrm>
            <a:off x="7964783" y="16383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LOGIN</a:t>
            </a:r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83770-1FF5-5AC0-7097-E4C48DBBCE2F}"/>
              </a:ext>
            </a:extLst>
          </p:cNvPr>
          <p:cNvSpPr/>
          <p:nvPr/>
        </p:nvSpPr>
        <p:spPr>
          <a:xfrm>
            <a:off x="4769950" y="16383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HOME</a:t>
            </a:r>
            <a:endParaRPr lang="en-IN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4FC418-8D39-85DB-B88F-5D4EA3F6D37E}"/>
              </a:ext>
            </a:extLst>
          </p:cNvPr>
          <p:cNvSpPr/>
          <p:nvPr/>
        </p:nvSpPr>
        <p:spPr>
          <a:xfrm>
            <a:off x="6669381" y="1854795"/>
            <a:ext cx="1255419" cy="1766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153342D-9B24-A45B-FB6C-51FB9C9EA8C2}"/>
              </a:ext>
            </a:extLst>
          </p:cNvPr>
          <p:cNvSpPr/>
          <p:nvPr/>
        </p:nvSpPr>
        <p:spPr>
          <a:xfrm rot="5400000">
            <a:off x="2342217" y="2713606"/>
            <a:ext cx="537149" cy="2648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0713F3-897C-B0C2-6D82-D9C9D43F76DA}"/>
              </a:ext>
            </a:extLst>
          </p:cNvPr>
          <p:cNvSpPr/>
          <p:nvPr/>
        </p:nvSpPr>
        <p:spPr>
          <a:xfrm>
            <a:off x="10763644" y="4533899"/>
            <a:ext cx="2146866" cy="61449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DASHBOARD</a:t>
            </a:r>
            <a:endParaRPr lang="en-IN" sz="20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71522EA-AC39-16CB-40FA-92B484B52BBB}"/>
              </a:ext>
            </a:extLst>
          </p:cNvPr>
          <p:cNvSpPr/>
          <p:nvPr/>
        </p:nvSpPr>
        <p:spPr>
          <a:xfrm>
            <a:off x="12970200" y="4705228"/>
            <a:ext cx="685800" cy="2669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BBCA27E-1F28-9407-1E92-BEF43E5E5E08}"/>
              </a:ext>
            </a:extLst>
          </p:cNvPr>
          <p:cNvSpPr/>
          <p:nvPr/>
        </p:nvSpPr>
        <p:spPr>
          <a:xfrm rot="10800000">
            <a:off x="10013237" y="4705227"/>
            <a:ext cx="685800" cy="2669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40DD9A-CAD1-81E4-0CA0-EB3B6CABD01D}"/>
              </a:ext>
            </a:extLst>
          </p:cNvPr>
          <p:cNvSpPr/>
          <p:nvPr/>
        </p:nvSpPr>
        <p:spPr>
          <a:xfrm>
            <a:off x="7834219" y="4463460"/>
            <a:ext cx="2123430" cy="83773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REAL-TIME UPDATE</a:t>
            </a:r>
            <a:endParaRPr lang="en-IN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04B8CE3-C507-4975-DDD7-B0D822AE1EC4}"/>
              </a:ext>
            </a:extLst>
          </p:cNvPr>
          <p:cNvCxnSpPr>
            <a:cxnSpLocks/>
          </p:cNvCxnSpPr>
          <p:nvPr/>
        </p:nvCxnSpPr>
        <p:spPr>
          <a:xfrm>
            <a:off x="7552735" y="6103090"/>
            <a:ext cx="9820865" cy="160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47934B-3384-B6DB-852E-09C6D0C7EFAA}"/>
              </a:ext>
            </a:extLst>
          </p:cNvPr>
          <p:cNvCxnSpPr>
            <a:cxnSpLocks/>
          </p:cNvCxnSpPr>
          <p:nvPr/>
        </p:nvCxnSpPr>
        <p:spPr>
          <a:xfrm flipH="1">
            <a:off x="11860434" y="5142236"/>
            <a:ext cx="1" cy="9206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D4FABDB-A657-B282-C2E8-5BD0AF59B8FB}"/>
              </a:ext>
            </a:extLst>
          </p:cNvPr>
          <p:cNvSpPr/>
          <p:nvPr/>
        </p:nvSpPr>
        <p:spPr>
          <a:xfrm rot="5400000">
            <a:off x="9615114" y="6338518"/>
            <a:ext cx="713330" cy="2744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2EEA385-0329-6C61-F8B6-8030651F9B69}"/>
              </a:ext>
            </a:extLst>
          </p:cNvPr>
          <p:cNvSpPr/>
          <p:nvPr/>
        </p:nvSpPr>
        <p:spPr>
          <a:xfrm rot="5400000">
            <a:off x="7278491" y="6325043"/>
            <a:ext cx="713330" cy="2744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05E5A25-5627-BA08-F89D-D488679D9E19}"/>
              </a:ext>
            </a:extLst>
          </p:cNvPr>
          <p:cNvSpPr/>
          <p:nvPr/>
        </p:nvSpPr>
        <p:spPr>
          <a:xfrm rot="5400000">
            <a:off x="11471127" y="4052028"/>
            <a:ext cx="561878" cy="17002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858BD70-B9D8-11FF-C957-11509B67486F}"/>
              </a:ext>
            </a:extLst>
          </p:cNvPr>
          <p:cNvSpPr/>
          <p:nvPr/>
        </p:nvSpPr>
        <p:spPr>
          <a:xfrm rot="5400000">
            <a:off x="11962972" y="6338518"/>
            <a:ext cx="713330" cy="2744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1BA8EA2-048D-058A-1215-8F6B2BE62650}"/>
              </a:ext>
            </a:extLst>
          </p:cNvPr>
          <p:cNvSpPr/>
          <p:nvPr/>
        </p:nvSpPr>
        <p:spPr>
          <a:xfrm rot="5400000">
            <a:off x="16959810" y="6356919"/>
            <a:ext cx="713330" cy="2744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AF65C45-4866-97C2-723B-63B9BF7E71E9}"/>
              </a:ext>
            </a:extLst>
          </p:cNvPr>
          <p:cNvSpPr/>
          <p:nvPr/>
        </p:nvSpPr>
        <p:spPr>
          <a:xfrm>
            <a:off x="1165193" y="6685168"/>
            <a:ext cx="920041" cy="1408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282404-E8E2-0998-D46D-97CFD100A037}"/>
              </a:ext>
            </a:extLst>
          </p:cNvPr>
          <p:cNvSpPr/>
          <p:nvPr/>
        </p:nvSpPr>
        <p:spPr>
          <a:xfrm>
            <a:off x="16140096" y="6903570"/>
            <a:ext cx="1934873" cy="10064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SYMPTOM </a:t>
            </a:r>
          </a:p>
          <a:p>
            <a:pPr algn="ctr"/>
            <a:r>
              <a:rPr lang="en-US" sz="2400" dirty="0"/>
              <a:t>CHECKER</a:t>
            </a:r>
            <a:endParaRPr lang="en-IN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A0CEE0-509A-2C1D-3FF8-38C767EEC3D0}"/>
              </a:ext>
            </a:extLst>
          </p:cNvPr>
          <p:cNvSpPr/>
          <p:nvPr/>
        </p:nvSpPr>
        <p:spPr>
          <a:xfrm>
            <a:off x="2135922" y="6234083"/>
            <a:ext cx="1922354" cy="10430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Review Clinical Notes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AC5141-254C-D9B1-7B20-B19773BDFA79}"/>
              </a:ext>
            </a:extLst>
          </p:cNvPr>
          <p:cNvSpPr/>
          <p:nvPr/>
        </p:nvSpPr>
        <p:spPr>
          <a:xfrm>
            <a:off x="2172532" y="8396096"/>
            <a:ext cx="1885744" cy="10908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Voice-to-Note Generation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63A3F5-2E85-942C-B871-12AD79C39C27}"/>
              </a:ext>
            </a:extLst>
          </p:cNvPr>
          <p:cNvSpPr/>
          <p:nvPr/>
        </p:nvSpPr>
        <p:spPr>
          <a:xfrm>
            <a:off x="8947024" y="6858063"/>
            <a:ext cx="1934874" cy="10212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PRESCRIPTION</a:t>
            </a:r>
            <a:endParaRPr lang="en-IN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071446-5880-E1AD-1A0E-D924D2B4DAE2}"/>
              </a:ext>
            </a:extLst>
          </p:cNvPr>
          <p:cNvSpPr/>
          <p:nvPr/>
        </p:nvSpPr>
        <p:spPr>
          <a:xfrm>
            <a:off x="6585044" y="6865504"/>
            <a:ext cx="2085954" cy="104451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History Tracking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B04D92-17A3-8A7B-671B-67AE89ADCA5D}"/>
              </a:ext>
            </a:extLst>
          </p:cNvPr>
          <p:cNvCxnSpPr>
            <a:cxnSpLocks/>
          </p:cNvCxnSpPr>
          <p:nvPr/>
        </p:nvCxnSpPr>
        <p:spPr>
          <a:xfrm flipV="1">
            <a:off x="4203857" y="6590056"/>
            <a:ext cx="748323" cy="2754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B9DAEE-17DD-B066-662C-0817586B566B}"/>
              </a:ext>
            </a:extLst>
          </p:cNvPr>
          <p:cNvCxnSpPr>
            <a:cxnSpLocks/>
          </p:cNvCxnSpPr>
          <p:nvPr/>
        </p:nvCxnSpPr>
        <p:spPr>
          <a:xfrm flipH="1" flipV="1">
            <a:off x="6680102" y="6296036"/>
            <a:ext cx="441390" cy="5880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loud 45">
            <a:extLst>
              <a:ext uri="{FF2B5EF4-FFF2-40B4-BE49-F238E27FC236}">
                <a16:creationId xmlns:a16="http://schemas.microsoft.com/office/drawing/2014/main" id="{FA5E8EBE-D51B-CD48-E5BC-D50A4D8390E7}"/>
              </a:ext>
            </a:extLst>
          </p:cNvPr>
          <p:cNvSpPr/>
          <p:nvPr/>
        </p:nvSpPr>
        <p:spPr>
          <a:xfrm>
            <a:off x="4734917" y="5468249"/>
            <a:ext cx="2116012" cy="1135340"/>
          </a:xfrm>
          <a:prstGeom prst="cloud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GETS STORED IN HISTORY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7F0E6A-5630-7363-57B2-4C904CC055E7}"/>
              </a:ext>
            </a:extLst>
          </p:cNvPr>
          <p:cNvSpPr/>
          <p:nvPr/>
        </p:nvSpPr>
        <p:spPr>
          <a:xfrm>
            <a:off x="11243286" y="6867375"/>
            <a:ext cx="2152703" cy="98800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Risk Predictor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31B70F94-8A04-074A-A47A-9A0D0FEB0340}"/>
              </a:ext>
            </a:extLst>
          </p:cNvPr>
          <p:cNvSpPr/>
          <p:nvPr/>
        </p:nvSpPr>
        <p:spPr>
          <a:xfrm>
            <a:off x="4719275" y="8549752"/>
            <a:ext cx="2392996" cy="1549117"/>
          </a:xfrm>
          <a:prstGeom prst="cloud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DETAILED PLAN FOR RECOVERY</a:t>
            </a:r>
            <a:endParaRPr lang="en-IN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689637-C129-FF0C-628F-8DB7A83D45FC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7110277" y="8033120"/>
            <a:ext cx="2592438" cy="12911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0761E0F-CAEC-CC4A-AA0A-1EAAB4443106}"/>
              </a:ext>
            </a:extLst>
          </p:cNvPr>
          <p:cNvCxnSpPr>
            <a:cxnSpLocks/>
          </p:cNvCxnSpPr>
          <p:nvPr/>
        </p:nvCxnSpPr>
        <p:spPr>
          <a:xfrm>
            <a:off x="4203857" y="8911973"/>
            <a:ext cx="7216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C22D1D4-5769-BF2C-940B-7714A1BE9B66}"/>
              </a:ext>
            </a:extLst>
          </p:cNvPr>
          <p:cNvSpPr/>
          <p:nvPr/>
        </p:nvSpPr>
        <p:spPr>
          <a:xfrm>
            <a:off x="1595716" y="3149618"/>
            <a:ext cx="2146867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DOCTOR</a:t>
            </a:r>
            <a:endParaRPr lang="en-IN" sz="16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8AAB98-502D-6FA7-B63F-E16AD427B54F}"/>
              </a:ext>
            </a:extLst>
          </p:cNvPr>
          <p:cNvSpPr/>
          <p:nvPr/>
        </p:nvSpPr>
        <p:spPr>
          <a:xfrm>
            <a:off x="10644781" y="3211910"/>
            <a:ext cx="2146867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PATIENT</a:t>
            </a:r>
            <a:endParaRPr lang="en-IN" sz="16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1449A1-AA1B-E3E6-6005-B4D7B96FD9E1}"/>
              </a:ext>
            </a:extLst>
          </p:cNvPr>
          <p:cNvCxnSpPr>
            <a:cxnSpLocks/>
          </p:cNvCxnSpPr>
          <p:nvPr/>
        </p:nvCxnSpPr>
        <p:spPr>
          <a:xfrm>
            <a:off x="2555637" y="2579343"/>
            <a:ext cx="9214618" cy="479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0E4C559-3EF2-D803-EF7D-63D12F0AD787}"/>
              </a:ext>
            </a:extLst>
          </p:cNvPr>
          <p:cNvCxnSpPr>
            <a:cxnSpLocks/>
          </p:cNvCxnSpPr>
          <p:nvPr/>
        </p:nvCxnSpPr>
        <p:spPr>
          <a:xfrm>
            <a:off x="8879182" y="2247900"/>
            <a:ext cx="0" cy="3975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06FF4CB7-BB61-0CCE-7CB1-BCD5CB053729}"/>
              </a:ext>
            </a:extLst>
          </p:cNvPr>
          <p:cNvSpPr/>
          <p:nvPr/>
        </p:nvSpPr>
        <p:spPr>
          <a:xfrm rot="5400000">
            <a:off x="11449323" y="2763466"/>
            <a:ext cx="537149" cy="2648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F0D89E0-2B94-48E3-3C02-F9204439F945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1165193" y="5602549"/>
            <a:ext cx="76825" cy="34456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124B6049-6B48-A9A6-138A-3FF3C456E83E}"/>
              </a:ext>
            </a:extLst>
          </p:cNvPr>
          <p:cNvSpPr/>
          <p:nvPr/>
        </p:nvSpPr>
        <p:spPr>
          <a:xfrm>
            <a:off x="1242018" y="8911973"/>
            <a:ext cx="998823" cy="27236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938164-111A-50AE-76B1-AF147DB1CBA0}"/>
              </a:ext>
            </a:extLst>
          </p:cNvPr>
          <p:cNvSpPr/>
          <p:nvPr/>
        </p:nvSpPr>
        <p:spPr>
          <a:xfrm>
            <a:off x="13769880" y="4452662"/>
            <a:ext cx="2123430" cy="83773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PROFILE</a:t>
            </a:r>
            <a:endParaRPr lang="en-IN" sz="28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08E7220-FC20-9354-5AB0-A0FB52C32B2E}"/>
              </a:ext>
            </a:extLst>
          </p:cNvPr>
          <p:cNvSpPr/>
          <p:nvPr/>
        </p:nvSpPr>
        <p:spPr>
          <a:xfrm rot="5400000">
            <a:off x="14482773" y="6374089"/>
            <a:ext cx="713330" cy="2744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3C6051-B443-8AAD-9E10-5C4BA7D531CA}"/>
              </a:ext>
            </a:extLst>
          </p:cNvPr>
          <p:cNvSpPr/>
          <p:nvPr/>
        </p:nvSpPr>
        <p:spPr>
          <a:xfrm>
            <a:off x="13740607" y="6902454"/>
            <a:ext cx="2152703" cy="98800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Emergency Alert</a:t>
            </a:r>
            <a:endParaRPr lang="en-IN" sz="2400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407D8E3-61DA-E6E4-84D0-8C7068C5B327}"/>
              </a:ext>
            </a:extLst>
          </p:cNvPr>
          <p:cNvSpPr/>
          <p:nvPr/>
        </p:nvSpPr>
        <p:spPr>
          <a:xfrm rot="5400000">
            <a:off x="14474930" y="8129441"/>
            <a:ext cx="713330" cy="27448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7E2B10-F30D-31EB-3253-908A8850698B}"/>
              </a:ext>
            </a:extLst>
          </p:cNvPr>
          <p:cNvSpPr/>
          <p:nvPr/>
        </p:nvSpPr>
        <p:spPr>
          <a:xfrm>
            <a:off x="13798603" y="8681026"/>
            <a:ext cx="1839960" cy="1430151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Nearby Hospital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725021-AAFC-AD55-E0D6-4169C66DD764}"/>
              </a:ext>
            </a:extLst>
          </p:cNvPr>
          <p:cNvSpPr/>
          <p:nvPr/>
        </p:nvSpPr>
        <p:spPr>
          <a:xfrm>
            <a:off x="1320590" y="4355769"/>
            <a:ext cx="2148200" cy="656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DASHBOARD</a:t>
            </a:r>
            <a:endParaRPr lang="en-IN" sz="2000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C80CAD23-5BA0-B8F8-1DCB-591AC515913F}"/>
              </a:ext>
            </a:extLst>
          </p:cNvPr>
          <p:cNvSpPr/>
          <p:nvPr/>
        </p:nvSpPr>
        <p:spPr>
          <a:xfrm rot="5400000">
            <a:off x="2409790" y="3927994"/>
            <a:ext cx="499146" cy="2093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40FB565-DEA2-D390-E896-24434DF9FB7B}"/>
              </a:ext>
            </a:extLst>
          </p:cNvPr>
          <p:cNvCxnSpPr>
            <a:cxnSpLocks/>
          </p:cNvCxnSpPr>
          <p:nvPr/>
        </p:nvCxnSpPr>
        <p:spPr>
          <a:xfrm flipH="1">
            <a:off x="1165193" y="5615914"/>
            <a:ext cx="13894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9FB3242F-8470-D9CA-B904-BE289A7609EB}"/>
              </a:ext>
            </a:extLst>
          </p:cNvPr>
          <p:cNvSpPr/>
          <p:nvPr/>
        </p:nvSpPr>
        <p:spPr>
          <a:xfrm rot="5400000">
            <a:off x="2272935" y="5216513"/>
            <a:ext cx="499146" cy="2093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9800" y="800100"/>
            <a:ext cx="7063740" cy="661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50" spc="-160" dirty="0"/>
              <a:t>E</a:t>
            </a:r>
            <a:r>
              <a:rPr lang="en-US" sz="4150" spc="-160" dirty="0"/>
              <a:t>XECUTION PLAN</a:t>
            </a:r>
            <a:endParaRPr sz="415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5A67AB-DCE3-1355-F9D4-274C92254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94042"/>
              </p:ext>
            </p:extLst>
          </p:nvPr>
        </p:nvGraphicFramePr>
        <p:xfrm>
          <a:off x="685800" y="1638300"/>
          <a:ext cx="16992600" cy="821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403">
                  <a:extLst>
                    <a:ext uri="{9D8B030D-6E8A-4147-A177-3AD203B41FA5}">
                      <a16:colId xmlns:a16="http://schemas.microsoft.com/office/drawing/2014/main" val="1574317483"/>
                    </a:ext>
                  </a:extLst>
                </a:gridCol>
                <a:gridCol w="13578197">
                  <a:extLst>
                    <a:ext uri="{9D8B030D-6E8A-4147-A177-3AD203B41FA5}">
                      <a16:colId xmlns:a16="http://schemas.microsoft.com/office/drawing/2014/main" val="1452280479"/>
                    </a:ext>
                  </a:extLst>
                </a:gridCol>
              </a:tblGrid>
              <a:tr h="4636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FEATURE</a:t>
                      </a:r>
                      <a:endParaRPr lang="en-IN" sz="24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DESCRIPTION</a:t>
                      </a:r>
                      <a:endParaRPr lang="en-IN" sz="24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058351"/>
                  </a:ext>
                </a:extLst>
              </a:tr>
              <a:tr h="4947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Home &amp; Login</a:t>
                      </a:r>
                      <a:endParaRPr lang="en-IN" sz="200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Landing page with secure authentication using Firebase Auth, directing users to doctor/patient flow.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79899"/>
                  </a:ext>
                </a:extLst>
              </a:tr>
              <a:tr h="4090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Patient Dashboard</a:t>
                      </a:r>
                      <a:endParaRPr lang="en-IN" sz="200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Main control panel for patients to access all services — synced in real-time with backend updates.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5973"/>
                  </a:ext>
                </a:extLst>
              </a:tr>
              <a:tr h="736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Profile</a:t>
                      </a:r>
                      <a:endParaRPr lang="en-IN" sz="200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Displays patient information, medical history, and personal health data.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90117"/>
                  </a:ext>
                </a:extLst>
              </a:tr>
              <a:tr h="4090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Symptom Checker</a:t>
                      </a:r>
                      <a:endParaRPr lang="en-IN" sz="200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AI-based input module (text or dropdown) that predicts triage level and recommends departments.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438549"/>
                  </a:ext>
                </a:extLst>
              </a:tr>
              <a:tr h="4090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Risk Predictor</a:t>
                      </a:r>
                      <a:endParaRPr lang="en-IN" sz="200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Uses health vitals (age, BP, sugar, etc.) to assess readmission risk with explainable AI.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11994"/>
                  </a:ext>
                </a:extLst>
              </a:tr>
              <a:tr h="4090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Emergency Alert</a:t>
                      </a:r>
                      <a:endParaRPr lang="en-IN" sz="200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Automatically notifies the </a:t>
                      </a:r>
                      <a:r>
                        <a:rPr lang="en-US" sz="2400" b="1"/>
                        <a:t>nearest hospital</a:t>
                      </a:r>
                      <a:r>
                        <a:rPr lang="en-US" sz="2400"/>
                        <a:t> if a patient’s risk level is critically high.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316743"/>
                  </a:ext>
                </a:extLst>
              </a:tr>
              <a:tr h="4947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Nearby Hospital Link</a:t>
                      </a:r>
                      <a:endParaRPr lang="en-IN" sz="200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Integrated mapping system (e.g., Google Maps API) to guide patients to emergency facilities.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014377"/>
                  </a:ext>
                </a:extLst>
              </a:tr>
              <a:tr h="4947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Prescription</a:t>
                      </a:r>
                      <a:endParaRPr lang="en-IN" sz="200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(Optional) Suggests basic recovery plan or doctor notes based on voice inputs and AI analysis.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575481"/>
                  </a:ext>
                </a:extLst>
              </a:tr>
              <a:tr h="736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History Tracking</a:t>
                      </a:r>
                      <a:endParaRPr lang="en-IN" sz="200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Logs past symptoms, risk results, doctor inputs, and notes for future references.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669384"/>
                  </a:ext>
                </a:extLst>
              </a:tr>
              <a:tr h="4947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Real-Time Update</a:t>
                      </a:r>
                      <a:endParaRPr lang="en-IN" sz="200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Ensures live syncing of patient submissions and doctor notes via Firebase Firestore.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63483"/>
                  </a:ext>
                </a:extLst>
              </a:tr>
              <a:tr h="4947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Doctor View</a:t>
                      </a:r>
                      <a:endParaRPr lang="en-IN" sz="200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Dedicated panel for doctors to access clinical data and patient submissions securely.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833565"/>
                  </a:ext>
                </a:extLst>
              </a:tr>
              <a:tr h="4947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Voice-to-Note Generation</a:t>
                      </a:r>
                      <a:endParaRPr lang="en-IN" sz="200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Doctors record voice notes which are transcribed using Whisper + spaCy into structured formats.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975247"/>
                  </a:ext>
                </a:extLst>
              </a:tr>
              <a:tr h="4947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Review Clinical Notes</a:t>
                      </a:r>
                      <a:endParaRPr lang="en-IN" sz="200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Doctors can review, edit, and validate AI-generated clinical documentation.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946230"/>
                  </a:ext>
                </a:extLst>
              </a:tr>
              <a:tr h="4947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Stored in History</a:t>
                      </a:r>
                      <a:endParaRPr lang="en-IN" sz="200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Every note or submission is saved into Firestore/MongoDB for historical recordkeeping.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556498"/>
                  </a:ext>
                </a:extLst>
              </a:tr>
              <a:tr h="4947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Detailed Plan for Recovery</a:t>
                      </a:r>
                      <a:endParaRPr lang="en-IN" sz="20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AI + doctor co-generated treatment advice or summary report for the patient.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074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1E6CAF-A93E-5F2E-8952-0394764D9EFB}"/>
              </a:ext>
            </a:extLst>
          </p:cNvPr>
          <p:cNvSpPr/>
          <p:nvPr/>
        </p:nvSpPr>
        <p:spPr>
          <a:xfrm>
            <a:off x="1104900" y="2183663"/>
            <a:ext cx="7581900" cy="47124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655D751-10A6-4B2C-2F99-5051A555B38C}"/>
              </a:ext>
            </a:extLst>
          </p:cNvPr>
          <p:cNvSpPr txBox="1">
            <a:spLocks/>
          </p:cNvSpPr>
          <p:nvPr/>
        </p:nvSpPr>
        <p:spPr>
          <a:xfrm>
            <a:off x="2590800" y="952500"/>
            <a:ext cx="13335000" cy="6540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en-US" sz="4150" b="1" spc="-160" dirty="0">
                <a:solidFill>
                  <a:srgbClr val="01376A"/>
                </a:solidFill>
                <a:latin typeface="Verdana"/>
              </a:rPr>
              <a:t>S</a:t>
            </a:r>
            <a:r>
              <a:rPr lang="en-IN" sz="4150" b="1" spc="-160" dirty="0">
                <a:solidFill>
                  <a:srgbClr val="01376A"/>
                </a:solidFill>
                <a:latin typeface="Verdana"/>
              </a:rPr>
              <a:t>CALABILITY</a:t>
            </a:r>
            <a:r>
              <a:rPr lang="en-IN" sz="4150" spc="-160" dirty="0"/>
              <a:t> </a:t>
            </a:r>
            <a:r>
              <a:rPr lang="en-IN" sz="4150" b="1" spc="-160" dirty="0">
                <a:solidFill>
                  <a:srgbClr val="01376A"/>
                </a:solidFill>
                <a:latin typeface="Verdana"/>
              </a:rPr>
              <a:t>AND</a:t>
            </a:r>
            <a:r>
              <a:rPr lang="en-IN" sz="4150" spc="-160" dirty="0"/>
              <a:t> </a:t>
            </a:r>
            <a:r>
              <a:rPr lang="en-IN" sz="4150" b="1" spc="-160" dirty="0">
                <a:solidFill>
                  <a:srgbClr val="01376A"/>
                </a:solidFill>
                <a:latin typeface="Verdana"/>
              </a:rPr>
              <a:t>REAL</a:t>
            </a:r>
            <a:r>
              <a:rPr lang="en-IN" sz="4150" spc="-160" dirty="0"/>
              <a:t> </a:t>
            </a:r>
            <a:r>
              <a:rPr lang="en-IN" sz="4150" b="1" spc="-160" dirty="0">
                <a:solidFill>
                  <a:srgbClr val="01376A"/>
                </a:solidFill>
                <a:latin typeface="Verdana"/>
              </a:rPr>
              <a:t>WORLD</a:t>
            </a:r>
            <a:r>
              <a:rPr lang="en-IN" sz="4150" spc="-160" dirty="0"/>
              <a:t> </a:t>
            </a:r>
            <a:r>
              <a:rPr lang="en-IN" sz="4150" b="1" spc="-160" dirty="0">
                <a:solidFill>
                  <a:srgbClr val="01376A"/>
                </a:solidFill>
                <a:latin typeface="Verdana"/>
              </a:rPr>
              <a:t>IMPACT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D801CF-BA90-CE4E-A8A6-2A2D361F93CE}"/>
              </a:ext>
            </a:extLst>
          </p:cNvPr>
          <p:cNvSpPr/>
          <p:nvPr/>
        </p:nvSpPr>
        <p:spPr>
          <a:xfrm>
            <a:off x="9639300" y="4774463"/>
            <a:ext cx="7581900" cy="47124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DAF10A-1328-A171-A199-64E79B6E7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2432503"/>
            <a:ext cx="62484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&amp; Modular Architecture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with Flutter (mobile), Next.js (web), Firebase,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making it easily deployable and expandable to new regions, devices, and features.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&amp; Offline-Friendly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live syncing between patients and doctors, while offline capability (planned) ensures accessibility in low-connectivity areas.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AD4DD4-1CB4-A3AF-0009-F3942014E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200" y="5332495"/>
            <a:ext cx="70485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 WORLD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 &amp; Emergency Response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risk prediction and emergency alert system help flag high-risk patients early and connect them to the nearest hospital — potentially saving lives.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Clinical Workload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Voice-to-note generation and AI triage automation reduce time doctors spend on documentation, improving productivity and patient care quality.</a:t>
            </a:r>
          </a:p>
        </p:txBody>
      </p:sp>
    </p:spTree>
    <p:extLst>
      <p:ext uri="{BB962C8B-B14F-4D97-AF65-F5344CB8AC3E}">
        <p14:creationId xmlns:p14="http://schemas.microsoft.com/office/powerpoint/2010/main" val="326945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1105</Words>
  <Application>Microsoft Office PowerPoint</Application>
  <PresentationFormat>Custom</PresentationFormat>
  <Paragraphs>270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MT</vt:lpstr>
      <vt:lpstr>Calibri</vt:lpstr>
      <vt:lpstr>Stencil</vt:lpstr>
      <vt:lpstr>Verdana</vt:lpstr>
      <vt:lpstr>Wingdings</vt:lpstr>
      <vt:lpstr>Office Theme</vt:lpstr>
      <vt:lpstr>PowerPoint Presentation</vt:lpstr>
      <vt:lpstr>PROBLEM STATEMENT</vt:lpstr>
      <vt:lpstr>PROPOSED SOLUTION</vt:lpstr>
      <vt:lpstr>PowerPoint Presentation</vt:lpstr>
      <vt:lpstr>PowerPoint Presentation</vt:lpstr>
      <vt:lpstr>PowerPoint Presentation</vt:lpstr>
      <vt:lpstr>FLOWCHART/DIAGRAM</vt:lpstr>
      <vt:lpstr>EXECUTION PLAN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Sandeep Jain</cp:lastModifiedBy>
  <cp:revision>23</cp:revision>
  <dcterms:created xsi:type="dcterms:W3CDTF">2025-03-07T11:36:01Z</dcterms:created>
  <dcterms:modified xsi:type="dcterms:W3CDTF">2025-07-08T15:03:11Z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2025-03-07T00:00:00Z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2025-03-07T00:00:00Z</vt:filetime>
  </property>
</Properties>
</file>