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0098C-5E0B-49CC-8FD1-142B5764E63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BB941-A57E-4659-84DA-6D6F1806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0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6520cf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gfa6520cf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29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7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5839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75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704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2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55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1F52-5A1A-48A6-B12F-E45D7B209D4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DDFE64-5DEB-4B1F-8141-0C64FEE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6520cf1a_0_0"/>
          <p:cNvSpPr txBox="1">
            <a:spLocks noGrp="1"/>
          </p:cNvSpPr>
          <p:nvPr>
            <p:ph type="ctrTitle"/>
          </p:nvPr>
        </p:nvSpPr>
        <p:spPr>
          <a:xfrm>
            <a:off x="802350" y="1647054"/>
            <a:ext cx="105873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Evaluation Of The Proposed CNN Model To Classify </a:t>
            </a:r>
            <a:br>
              <a:rPr lang="en-US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MNIST Handwritten Dataset</a:t>
            </a:r>
            <a: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fa6520cf1a_0_0"/>
          <p:cNvSpPr txBox="1"/>
          <p:nvPr/>
        </p:nvSpPr>
        <p:spPr>
          <a:xfrm>
            <a:off x="660871" y="3404508"/>
            <a:ext cx="5801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Submitted By- Group No: 21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22366046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MD. NAFIS RABBI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22273006	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MD. RASHIK SAIF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17101111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IFAZ AHMED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gfa6520cf1a_0_0"/>
          <p:cNvSpPr txBox="1"/>
          <p:nvPr/>
        </p:nvSpPr>
        <p:spPr>
          <a:xfrm>
            <a:off x="6969070" y="3389895"/>
            <a:ext cx="4902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Submitted To-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Annajiat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Alim Rasel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Senior Lecturer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Dhaka, Bangladesh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fa6520cf1a_0_0"/>
          <p:cNvSpPr txBox="1"/>
          <p:nvPr/>
        </p:nvSpPr>
        <p:spPr>
          <a:xfrm>
            <a:off x="1108950" y="838450"/>
            <a:ext cx="96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CSE 713 :: ADVANCED SYNTACTIC PATTERN RECOGNITION 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C43BB-B68C-2103-5C51-9671484D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2D83F3-0CA4-BE81-3220-9A02E45A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Focus on the problem of recognizing manually written digits </a:t>
            </a:r>
          </a:p>
          <a:p>
            <a:r>
              <a:rPr lang="en-US" dirty="0" smtClean="0"/>
              <a:t>Describes detecting </a:t>
            </a:r>
            <a:r>
              <a:rPr lang="en-US" dirty="0"/>
              <a:t>handwritten digits (0 to 9) from the </a:t>
            </a:r>
            <a:r>
              <a:rPr lang="en-US" dirty="0" err="1"/>
              <a:t>wellknown</a:t>
            </a:r>
            <a:r>
              <a:rPr lang="en-US" dirty="0"/>
              <a:t> MNIST dataset using the </a:t>
            </a:r>
            <a:r>
              <a:rPr lang="en-US" dirty="0" err="1" smtClean="0"/>
              <a:t>TensorFlow</a:t>
            </a:r>
            <a:r>
              <a:rPr lang="en-US" dirty="0"/>
              <a:t> </a:t>
            </a:r>
            <a:r>
              <a:rPr lang="en-US" dirty="0" smtClean="0"/>
              <a:t>framework </a:t>
            </a:r>
            <a:r>
              <a:rPr lang="en-US" dirty="0"/>
              <a:t>(library), </a:t>
            </a:r>
            <a:r>
              <a:rPr lang="en-US" dirty="0" smtClean="0"/>
              <a:t>Python, and its libraries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MNIST (Modified </a:t>
            </a:r>
            <a:r>
              <a:rPr lang="en-US" dirty="0"/>
              <a:t>National Institute of Standards and</a:t>
            </a:r>
            <a:br>
              <a:rPr lang="en-US" dirty="0"/>
            </a:br>
            <a:r>
              <a:rPr lang="en-US" dirty="0"/>
              <a:t>Technologies) database and CNN </a:t>
            </a:r>
            <a:r>
              <a:rPr lang="en-US" dirty="0" smtClean="0"/>
              <a:t>compilation provide </a:t>
            </a:r>
            <a:r>
              <a:rPr lang="en-US" dirty="0"/>
              <a:t>the framework for the development of </a:t>
            </a:r>
            <a:r>
              <a:rPr lang="en-US" dirty="0" smtClean="0"/>
              <a:t>our research 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two </a:t>
            </a:r>
            <a:r>
              <a:rPr lang="en-US" dirty="0" smtClean="0"/>
              <a:t>different CNN </a:t>
            </a:r>
            <a:r>
              <a:rPr lang="en-US" dirty="0"/>
              <a:t>models and evaluated the Adam, SGD,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err="1" smtClean="0"/>
              <a:t>RMSprop</a:t>
            </a:r>
            <a:r>
              <a:rPr lang="en-US" dirty="0" smtClean="0"/>
              <a:t> </a:t>
            </a:r>
            <a:r>
              <a:rPr lang="en-US" dirty="0"/>
              <a:t>optimizers.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35A9C-348D-13EF-5E98-BFC7E0DA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DB459B-8963-1EA2-A0A1-0E0006B7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The dataset is considered from MNIST. It contains digit from zero to nine. </a:t>
            </a:r>
          </a:p>
          <a:p>
            <a:r>
              <a:rPr lang="en-US" dirty="0"/>
              <a:t>Each image is of size 28*28 pixels. Each pixel value indicates the lightness or darkness.</a:t>
            </a:r>
          </a:p>
          <a:p>
            <a:r>
              <a:rPr lang="en-US" dirty="0"/>
              <a:t>The </a:t>
            </a:r>
            <a:r>
              <a:rPr lang="en-US" dirty="0" smtClean="0"/>
              <a:t>test image </a:t>
            </a:r>
            <a:r>
              <a:rPr lang="en-US" dirty="0"/>
              <a:t>set has 10,000 images, and the </a:t>
            </a:r>
            <a:r>
              <a:rPr lang="en-US" dirty="0" smtClean="0"/>
              <a:t>training image </a:t>
            </a:r>
            <a:r>
              <a:rPr lang="en-US" dirty="0"/>
              <a:t>set has </a:t>
            </a:r>
            <a:r>
              <a:rPr lang="en-US" dirty="0" smtClean="0"/>
              <a:t>60,000.</a:t>
            </a:r>
            <a:endParaRPr lang="en-US" dirty="0"/>
          </a:p>
          <a:p>
            <a:r>
              <a:rPr lang="en-US" dirty="0"/>
              <a:t>an error </a:t>
            </a:r>
            <a:r>
              <a:rPr lang="en-US" dirty="0" smtClean="0"/>
              <a:t>rate between </a:t>
            </a:r>
            <a:r>
              <a:rPr lang="en-US" dirty="0"/>
              <a:t>0.4% and </a:t>
            </a:r>
            <a:r>
              <a:rPr lang="en-US" dirty="0" smtClean="0"/>
              <a:t>0.2%</a:t>
            </a:r>
          </a:p>
          <a:p>
            <a:r>
              <a:rPr lang="en-US" dirty="0" smtClean="0"/>
              <a:t>a classification accuracy </a:t>
            </a:r>
            <a:r>
              <a:rPr lang="en-US" dirty="0"/>
              <a:t>of over 99% </a:t>
            </a:r>
            <a:br>
              <a:rPr lang="en-US" dirty="0"/>
            </a:b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B15763-C7B2-A12E-1F68-CED05963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C57098-D437-BD19-040F-1399B0C2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Used two </a:t>
            </a:r>
            <a:r>
              <a:rPr lang="en-US" dirty="0"/>
              <a:t>models and three optimizers </a:t>
            </a:r>
            <a:r>
              <a:rPr lang="en-US" dirty="0" smtClean="0"/>
              <a:t>to compare </a:t>
            </a:r>
            <a:r>
              <a:rPr lang="en-US" dirty="0"/>
              <a:t>the algorithms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Keras</a:t>
            </a:r>
            <a:r>
              <a:rPr lang="en-US" dirty="0"/>
              <a:t> API is </a:t>
            </a:r>
            <a:r>
              <a:rPr lang="en-US" dirty="0" smtClean="0"/>
              <a:t>used in </a:t>
            </a:r>
            <a:r>
              <a:rPr lang="en-US" dirty="0"/>
              <a:t>the code to import the MNIST dataset and show</a:t>
            </a:r>
            <a:br>
              <a:rPr lang="en-US" dirty="0"/>
            </a:br>
            <a:r>
              <a:rPr lang="en-US" dirty="0"/>
              <a:t>the first sixty photographs in the training </a:t>
            </a:r>
            <a:r>
              <a:rPr lang="en-US" dirty="0" smtClean="0"/>
              <a:t>dataset</a:t>
            </a:r>
          </a:p>
          <a:p>
            <a:r>
              <a:rPr lang="en-US" dirty="0"/>
              <a:t>The model is separated into two parts: the </a:t>
            </a:r>
            <a:r>
              <a:rPr lang="en-US" dirty="0" smtClean="0"/>
              <a:t>front end and backend</a:t>
            </a:r>
          </a:p>
          <a:p>
            <a:r>
              <a:rPr lang="en-US" dirty="0"/>
              <a:t>model will be trained for 10 </a:t>
            </a:r>
            <a:r>
              <a:rPr lang="en-US" dirty="0" smtClean="0"/>
              <a:t>training epochs </a:t>
            </a:r>
            <a:r>
              <a:rPr lang="en-US" dirty="0"/>
              <a:t>with a batch size of 64 cases </a:t>
            </a:r>
            <a:endParaRPr lang="en-US" dirty="0" smtClean="0"/>
          </a:p>
          <a:p>
            <a:r>
              <a:rPr lang="en-US" dirty="0"/>
              <a:t>might begin </a:t>
            </a:r>
            <a:r>
              <a:rPr lang="en-US" dirty="0" smtClean="0"/>
              <a:t>the convolutional </a:t>
            </a:r>
            <a:r>
              <a:rPr lang="en-US" dirty="0"/>
              <a:t>front-end with a single convolutional</a:t>
            </a:r>
            <a:br>
              <a:rPr lang="en-US" dirty="0"/>
            </a:br>
            <a:r>
              <a:rPr lang="en-US" dirty="0"/>
              <a:t>layer with a small filter size (3,3) and a few </a:t>
            </a:r>
            <a:r>
              <a:rPr lang="en-US" dirty="0" smtClean="0"/>
              <a:t>filters</a:t>
            </a:r>
            <a:br>
              <a:rPr lang="en-US" dirty="0" smtClean="0"/>
            </a:br>
            <a:r>
              <a:rPr lang="en-US" dirty="0" smtClean="0"/>
              <a:t>(32</a:t>
            </a:r>
            <a:r>
              <a:rPr lang="en-US" dirty="0"/>
              <a:t>) followed by a max pooling layer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EBC2842-11F9-3CEB-5D0B-6900F2B4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&amp; Result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80322"/>
              </p:ext>
            </p:extLst>
          </p:nvPr>
        </p:nvGraphicFramePr>
        <p:xfrm>
          <a:off x="677334" y="1710975"/>
          <a:ext cx="6982923" cy="1041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046"/>
                <a:gridCol w="1729415"/>
                <a:gridCol w="1745731"/>
                <a:gridCol w="1745731"/>
              </a:tblGrid>
              <a:tr h="275384"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Optimizer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Accuracy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Validation Accuracy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Accuracy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6016"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SGD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92.08%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92.27%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93.66%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5057"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98.66%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97.96%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98.33%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5057"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RMSprop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99.53%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98.45%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98.72%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09518"/>
              </p:ext>
            </p:extLst>
          </p:nvPr>
        </p:nvGraphicFramePr>
        <p:xfrm>
          <a:off x="677334" y="3858951"/>
          <a:ext cx="6905284" cy="1382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2455"/>
                <a:gridCol w="1710187"/>
                <a:gridCol w="1726321"/>
                <a:gridCol w="1726321"/>
              </a:tblGrid>
              <a:tr h="365581"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Optimizer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Accuracy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Validation Accuracy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Accuracy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39868"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SGD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93.79%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94.05%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94.49%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38595"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99.39%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98.10%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403225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    98.36</a:t>
                      </a:r>
                      <a:r>
                        <a:rPr lang="en-US" sz="1000" dirty="0">
                          <a:effectLst/>
                        </a:rPr>
                        <a:t>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38595"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RMSprop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99.39%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98.50%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98.79%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0D183A-13ED-54D1-8500-B04DAB6E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07006B-6910-7121-0697-AFB8A0AB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different </a:t>
            </a:r>
            <a:r>
              <a:rPr lang="en-US" dirty="0" smtClean="0"/>
              <a:t>CNN models </a:t>
            </a:r>
            <a:r>
              <a:rPr lang="en-US" dirty="0"/>
              <a:t>were used and </a:t>
            </a:r>
            <a:r>
              <a:rPr lang="en-US" dirty="0" smtClean="0"/>
              <a:t>also 3 </a:t>
            </a:r>
            <a:r>
              <a:rPr lang="en-US" dirty="0"/>
              <a:t>different </a:t>
            </a:r>
            <a:r>
              <a:rPr lang="en-US" dirty="0" smtClean="0"/>
              <a:t>optimizers were </a:t>
            </a:r>
            <a:r>
              <a:rPr lang="en-US" dirty="0"/>
              <a:t>used. </a:t>
            </a:r>
            <a:endParaRPr lang="en-US" dirty="0" smtClean="0"/>
          </a:p>
          <a:p>
            <a:r>
              <a:rPr lang="en-US" dirty="0"/>
              <a:t>best test accuracy which is </a:t>
            </a:r>
            <a:r>
              <a:rPr lang="en-US" dirty="0" smtClean="0"/>
              <a:t>98.72% was </a:t>
            </a:r>
            <a:r>
              <a:rPr lang="en-US" dirty="0"/>
              <a:t>reached on </a:t>
            </a:r>
            <a:r>
              <a:rPr lang="en-US" dirty="0" err="1"/>
              <a:t>RMSprop</a:t>
            </a:r>
            <a:r>
              <a:rPr lang="en-US" dirty="0"/>
              <a:t> optimizer and it was </a:t>
            </a:r>
            <a:r>
              <a:rPr lang="en-US" dirty="0" smtClean="0"/>
              <a:t>seen on </a:t>
            </a:r>
            <a:r>
              <a:rPr lang="en-US" dirty="0"/>
              <a:t>model 1. </a:t>
            </a:r>
            <a:endParaRPr lang="en-US" dirty="0" smtClean="0"/>
          </a:p>
          <a:p>
            <a:r>
              <a:rPr lang="en-US" dirty="0"/>
              <a:t>in real life scenarios this model may not </a:t>
            </a:r>
            <a:r>
              <a:rPr lang="en-US" dirty="0" smtClean="0"/>
              <a:t>be as consistent</a:t>
            </a:r>
          </a:p>
          <a:p>
            <a:r>
              <a:rPr lang="en-US" dirty="0"/>
              <a:t>At this point it can </a:t>
            </a:r>
            <a:r>
              <a:rPr lang="en-US" dirty="0" smtClean="0"/>
              <a:t>be concluded </a:t>
            </a:r>
            <a:r>
              <a:rPr lang="en-US" dirty="0"/>
              <a:t>that although test accuracy for model 2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RMSprop</a:t>
            </a:r>
            <a:r>
              <a:rPr lang="en-US" dirty="0"/>
              <a:t> optimizer has reached the </a:t>
            </a:r>
            <a:r>
              <a:rPr lang="en-US" dirty="0" smtClean="0"/>
              <a:t>highest percentage</a:t>
            </a:r>
            <a:r>
              <a:rPr lang="en-US" dirty="0"/>
              <a:t>, as most consistent with real life </a:t>
            </a:r>
            <a:r>
              <a:rPr lang="en-US" dirty="0" smtClean="0"/>
              <a:t>data and </a:t>
            </a:r>
            <a:r>
              <a:rPr lang="en-US" dirty="0"/>
              <a:t>in real life scenarios model 1 is the </a:t>
            </a:r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/>
              <a:t>performing </a:t>
            </a:r>
            <a:r>
              <a:rPr lang="en-US" dirty="0"/>
              <a:t>model in this evaluation.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290</Words>
  <Application>Microsoft Office PowerPoint</Application>
  <PresentationFormat>Widescreen</PresentationFormat>
  <Paragraphs>72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Evaluation Of The Proposed CNN Model To Classify  The MNIST Handwritten Dataset </vt:lpstr>
      <vt:lpstr>Introduction</vt:lpstr>
      <vt:lpstr>Dataset Description</vt:lpstr>
      <vt:lpstr>Implementation</vt:lpstr>
      <vt:lpstr>Experiment &amp; 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nafis rabbi</dc:creator>
  <cp:lastModifiedBy>Rashik</cp:lastModifiedBy>
  <cp:revision>16</cp:revision>
  <dcterms:created xsi:type="dcterms:W3CDTF">2022-10-18T13:53:03Z</dcterms:created>
  <dcterms:modified xsi:type="dcterms:W3CDTF">2022-12-26T18:03:09Z</dcterms:modified>
</cp:coreProperties>
</file>