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kinesis/video-streams"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kinesis/data-stream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kinesis/data-firehose" TargetMode="External"/><Relationship Id="rId3" Type="http://schemas.openxmlformats.org/officeDocument/2006/relationships/hyperlink" Target="https://aws.amazon.com/s3/" TargetMode="External"/><Relationship Id="rId4" Type="http://schemas.openxmlformats.org/officeDocument/2006/relationships/hyperlink" Target="https://aws.amazon.com/redshift/" TargetMode="External"/><Relationship Id="rId5" Type="http://schemas.openxmlformats.org/officeDocument/2006/relationships/hyperlink" Target="https://aws.amazon.com/elasticsearch-service/" TargetMode="External"/><Relationship Id="rId6" Type="http://schemas.openxmlformats.org/officeDocument/2006/relationships/hyperlink" Target="https://www.splunk.com/"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kinesis/data-analytics"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53fbfdf9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53fbfdf9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a53fbfdf9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a53fbfdf9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Clr>
                <a:schemeClr val="dk1"/>
              </a:buClr>
              <a:buSzPts val="1100"/>
              <a:buFont typeface="Arial"/>
              <a:buNone/>
            </a:pPr>
            <a:r>
              <a:rPr lang="en" sz="1050">
                <a:solidFill>
                  <a:srgbClr val="333333"/>
                </a:solidFill>
              </a:rPr>
              <a:t>When configured with a Kinesis Stream as its event source, AWS Lambda continuously polls every shard in our stream at no extra charge and only invokes the Lambda code if and when there are messages in the stream. It additionally scales up the number of concurrent executions to parallelize reading all shards of a stream at the same time (and can have multiple executions reading the same shard simultaneously for a higher parallelization factor, if desired). AWS Lambda automatically checkpoints which records were successfully processed and handles retries and any failures automatically according to your desired configuration.</a:t>
            </a:r>
            <a:endParaRPr sz="1050">
              <a:solidFill>
                <a:srgbClr val="333333"/>
              </a:solidFill>
            </a:endParaRPr>
          </a:p>
          <a:p>
            <a:pPr indent="0" lvl="0" marL="0" rtl="0" algn="l">
              <a:lnSpc>
                <a:spcPct val="115000"/>
              </a:lnSpc>
              <a:spcBef>
                <a:spcPts val="1100"/>
              </a:spcBef>
              <a:spcAft>
                <a:spcPts val="0"/>
              </a:spcAft>
              <a:buClr>
                <a:schemeClr val="dk1"/>
              </a:buClr>
              <a:buSzPts val="1100"/>
              <a:buFont typeface="Arial"/>
              <a:buNone/>
            </a:pPr>
            <a:r>
              <a:rPr lang="en" sz="1050">
                <a:solidFill>
                  <a:srgbClr val="333333"/>
                </a:solidFill>
              </a:rPr>
              <a:t>Best of all, there is no additional cost of the Lambda service handling all of these operational needs for you. You only pay for compute time when your function is invoked and messages are available on the stream for processing. You’re able to focus on processing your data with your business logic directly in your code since your records are sent as an array to your Lambda code. There is no additional code to author/manage regarding checkpointing, shard splits/merges, or other complexities.</a:t>
            </a:r>
            <a:endParaRPr sz="1050">
              <a:solidFill>
                <a:srgbClr val="333333"/>
              </a:solidFill>
            </a:endParaRPr>
          </a:p>
          <a:p>
            <a:pPr indent="0" lvl="0" marL="0" rtl="0" algn="l">
              <a:spcBef>
                <a:spcPts val="11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5765030b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5765030b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marR="381000" rtl="0" algn="l">
              <a:lnSpc>
                <a:spcPct val="115000"/>
              </a:lnSpc>
              <a:spcBef>
                <a:spcPts val="3500"/>
              </a:spcBef>
              <a:spcAft>
                <a:spcPts val="0"/>
              </a:spcAft>
              <a:buClr>
                <a:srgbClr val="3A3A3A"/>
              </a:buClr>
              <a:buSzPts val="1200"/>
              <a:buChar char="●"/>
            </a:pPr>
            <a:r>
              <a:rPr lang="en" sz="1200">
                <a:solidFill>
                  <a:srgbClr val="3A3A3A"/>
                </a:solidFill>
                <a:highlight>
                  <a:srgbClr val="FFFFFF"/>
                </a:highlight>
              </a:rPr>
              <a:t>Scalable – User can store unlimited amount of data.</a:t>
            </a:r>
            <a:endParaRPr sz="1200">
              <a:solidFill>
                <a:srgbClr val="3A3A3A"/>
              </a:solidFill>
              <a:highlight>
                <a:srgbClr val="FFFFFF"/>
              </a:highlight>
            </a:endParaRPr>
          </a:p>
          <a:p>
            <a:pPr indent="-304800" lvl="0" marL="457200" marR="3810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Distributed – DynamoDB scales horizontally by expanding a single table over multiple server</a:t>
            </a:r>
            <a:endParaRPr sz="1200">
              <a:solidFill>
                <a:srgbClr val="3A3A3A"/>
              </a:solidFill>
              <a:highlight>
                <a:srgbClr val="FFFFFF"/>
              </a:highlight>
            </a:endParaRPr>
          </a:p>
          <a:p>
            <a:pPr indent="-304800" lvl="0" marL="457200" marR="3810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Cost Effective – One year free tier allows more than 40 million database operations/month and pricing is based on throughput (read/write per second) rather than storage</a:t>
            </a:r>
            <a:endParaRPr sz="1200">
              <a:solidFill>
                <a:srgbClr val="3A3A3A"/>
              </a:solidFill>
              <a:highlight>
                <a:srgbClr val="FFFFFF"/>
              </a:highlight>
            </a:endParaRPr>
          </a:p>
          <a:p>
            <a:pPr indent="-304800" lvl="0" marL="457200" marR="3810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Automatic data replication – All data items are stored on Solid State Disks (SSDs) and  automatically replicated across multiple availability zones in a region</a:t>
            </a:r>
            <a:endParaRPr sz="1200">
              <a:solidFill>
                <a:srgbClr val="3A3A3A"/>
              </a:solidFill>
              <a:highlight>
                <a:srgbClr val="FFFFFF"/>
              </a:highlight>
            </a:endParaRPr>
          </a:p>
          <a:p>
            <a:pPr indent="-304800" lvl="0" marL="457200" marR="381000" rtl="0" algn="l">
              <a:lnSpc>
                <a:spcPct val="115000"/>
              </a:lnSpc>
              <a:spcBef>
                <a:spcPts val="0"/>
              </a:spcBef>
              <a:spcAft>
                <a:spcPts val="0"/>
              </a:spcAft>
              <a:buClr>
                <a:srgbClr val="3A3A3A"/>
              </a:buClr>
              <a:buSzPts val="1200"/>
              <a:buChar char="●"/>
            </a:pPr>
            <a:r>
              <a:rPr lang="en" sz="1200">
                <a:solidFill>
                  <a:srgbClr val="3A3A3A"/>
                </a:solidFill>
                <a:highlight>
                  <a:srgbClr val="FFFFFF"/>
                </a:highlight>
              </a:rPr>
              <a:t>Secure – DynamoDB uses proven secured methods to authenticate users and prevent unauthorized data access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5765030b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5765030b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5636e8e4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a5636e8e4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a5636e8e4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a5636e8e4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5636e8e4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5636e8e4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a5636e8e4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a5636e8e4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53fbfdf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53fbfdf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lang="en" sz="1000">
                <a:solidFill>
                  <a:srgbClr val="292929"/>
                </a:solidFill>
                <a:highlight>
                  <a:srgbClr val="FFFFFF"/>
                </a:highlight>
                <a:latin typeface="Times New Roman"/>
                <a:ea typeface="Times New Roman"/>
                <a:cs typeface="Times New Roman"/>
                <a:sym typeface="Times New Roman"/>
              </a:rPr>
              <a:t>Business today receive massive amount of data at a massive scale from various data sources that continuously generate streams of data. Enterprises are eyeing to extract precise insights on a real-time or near real-time from the unstructured data to deliver value and growth to their business. Unstructured data can be from any available sources to the business, such as application logs, telemetry, social feeds, Internet Of Thing (IOT) etc. Amazon Kinesis service is the central suite of the architecture to address the real-time , data ingestion needs.</a:t>
            </a:r>
            <a:r>
              <a:rPr lang="en" sz="1000">
                <a:latin typeface="Times New Roman"/>
                <a:ea typeface="Times New Roman"/>
                <a:cs typeface="Times New Roman"/>
                <a:sym typeface="Times New Roman"/>
              </a:rPr>
              <a:t>Kinesis allows you to run all streaming applications without having to deploy and maintain infrastructure. </a:t>
            </a:r>
            <a:endParaRPr sz="1000">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9ee67a39fe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9ee67a39fe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Clr>
                <a:srgbClr val="333333"/>
              </a:buClr>
              <a:buSzPts val="1050"/>
              <a:buChar char="●"/>
            </a:pPr>
            <a:r>
              <a:rPr lang="en" sz="1050">
                <a:solidFill>
                  <a:srgbClr val="005B86"/>
                </a:solidFill>
                <a:uFill>
                  <a:noFill/>
                </a:uFill>
                <a:hlinkClick r:id="rId2">
                  <a:extLst>
                    <a:ext uri="{A12FA001-AC4F-418D-AE19-62706E023703}">
                      <ahyp:hlinkClr val="tx"/>
                    </a:ext>
                  </a:extLst>
                </a:hlinkClick>
              </a:rPr>
              <a:t>Kinesis Video Streams</a:t>
            </a:r>
            <a:r>
              <a:rPr lang="en" sz="1050">
                <a:solidFill>
                  <a:srgbClr val="333333"/>
                </a:solidFill>
              </a:rPr>
              <a:t>: Enables streaming video from connected devices to AWS for analytics, machine learning (ML) playback, and other processing.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9ee67a39fe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9ee67a39f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100"/>
              </a:spcBef>
              <a:spcAft>
                <a:spcPts val="0"/>
              </a:spcAft>
              <a:buClr>
                <a:srgbClr val="000000"/>
              </a:buClr>
              <a:buSzPts val="1000"/>
              <a:buFont typeface="Times New Roman"/>
              <a:buChar char="●"/>
            </a:pPr>
            <a:r>
              <a:rPr lang="en" sz="1000">
                <a:uFill>
                  <a:noFill/>
                </a:uFill>
                <a:latin typeface="Times New Roman"/>
                <a:ea typeface="Times New Roman"/>
                <a:cs typeface="Times New Roman"/>
                <a:sym typeface="Times New Roman"/>
                <a:hlinkClick r:id="rId2"/>
              </a:rPr>
              <a:t>Kinesis Data Streams</a:t>
            </a:r>
            <a:r>
              <a:rPr lang="en" sz="1000">
                <a:latin typeface="Times New Roman"/>
                <a:ea typeface="Times New Roman"/>
                <a:cs typeface="Times New Roman"/>
                <a:sym typeface="Times New Roman"/>
              </a:rPr>
              <a:t>: Enables ingesting, buffering, and custom processing of your streaming data</a:t>
            </a:r>
            <a:endParaRPr sz="1000">
              <a:latin typeface="Times New Roman"/>
              <a:ea typeface="Times New Roman"/>
              <a:cs typeface="Times New Roman"/>
              <a:sym typeface="Times New Roman"/>
            </a:endParaRPr>
          </a:p>
          <a:p>
            <a:pPr indent="0" lvl="0" marL="0" rtl="0" algn="l">
              <a:spcBef>
                <a:spcPts val="1100"/>
              </a:spcBef>
              <a:spcAft>
                <a:spcPts val="0"/>
              </a:spcAft>
              <a:buNone/>
            </a:pPr>
            <a:r>
              <a:rPr lang="en" sz="1000">
                <a:highlight>
                  <a:srgbClr val="FFFFFF"/>
                </a:highlight>
                <a:latin typeface="Times New Roman"/>
                <a:ea typeface="Times New Roman"/>
                <a:cs typeface="Times New Roman"/>
                <a:sym typeface="Times New Roman"/>
              </a:rPr>
              <a:t>KDS often referred to as Amazon Kinesis or Amazon Kinesis streams. KDS is a Managed service from Amazon Web services which is an immensely scalable and durable real-time data streaming services. KDS has great capability to continuously capture gigabytes of data per second from multi data sources. The data collected is available in milliseconds to enable real-time analytics. Kinesis data streams is highly customizable and best suited for developers building custom applications or streaming data for specialized needs. However, requires manual scaling and provisioning. Data typically is made available in a stream for 24 hours, but for an additional cost, users can gain data availability for up to seven days.</a:t>
            </a:r>
            <a:endParaRPr sz="10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ee67a39fe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ee67a39fe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1100"/>
              </a:spcBef>
              <a:spcAft>
                <a:spcPts val="0"/>
              </a:spcAft>
              <a:buClr>
                <a:srgbClr val="000000"/>
              </a:buClr>
              <a:buSzPts val="1000"/>
              <a:buFont typeface="Times New Roman"/>
              <a:buChar char="●"/>
            </a:pPr>
            <a:r>
              <a:rPr lang="en" sz="1000">
                <a:uFill>
                  <a:noFill/>
                </a:uFill>
                <a:latin typeface="Times New Roman"/>
                <a:ea typeface="Times New Roman"/>
                <a:cs typeface="Times New Roman"/>
                <a:sym typeface="Times New Roman"/>
                <a:hlinkClick r:id="rId2"/>
              </a:rPr>
              <a:t>Kinesis Data Firehose</a:t>
            </a:r>
            <a:r>
              <a:rPr lang="en" sz="1000">
                <a:latin typeface="Times New Roman"/>
                <a:ea typeface="Times New Roman"/>
                <a:cs typeface="Times New Roman"/>
                <a:sym typeface="Times New Roman"/>
              </a:rPr>
              <a:t>: Enables ingesting, transforming, and loading data to </a:t>
            </a:r>
            <a:r>
              <a:rPr lang="en" sz="1000">
                <a:uFill>
                  <a:noFill/>
                </a:uFill>
                <a:latin typeface="Times New Roman"/>
                <a:ea typeface="Times New Roman"/>
                <a:cs typeface="Times New Roman"/>
                <a:sym typeface="Times New Roman"/>
                <a:hlinkClick r:id="rId3"/>
              </a:rPr>
              <a:t>Amazon S3</a:t>
            </a:r>
            <a:r>
              <a:rPr lang="en" sz="1000">
                <a:latin typeface="Times New Roman"/>
                <a:ea typeface="Times New Roman"/>
                <a:cs typeface="Times New Roman"/>
                <a:sym typeface="Times New Roman"/>
              </a:rPr>
              <a:t>, </a:t>
            </a:r>
            <a:r>
              <a:rPr lang="en" sz="1000">
                <a:uFill>
                  <a:noFill/>
                </a:uFill>
                <a:latin typeface="Times New Roman"/>
                <a:ea typeface="Times New Roman"/>
                <a:cs typeface="Times New Roman"/>
                <a:sym typeface="Times New Roman"/>
                <a:hlinkClick r:id="rId4"/>
              </a:rPr>
              <a:t>Amazon Redshift</a:t>
            </a:r>
            <a:r>
              <a:rPr lang="en" sz="1000">
                <a:latin typeface="Times New Roman"/>
                <a:ea typeface="Times New Roman"/>
                <a:cs typeface="Times New Roman"/>
                <a:sym typeface="Times New Roman"/>
              </a:rPr>
              <a:t>, </a:t>
            </a:r>
            <a:r>
              <a:rPr lang="en" sz="1000">
                <a:uFill>
                  <a:noFill/>
                </a:uFill>
                <a:latin typeface="Times New Roman"/>
                <a:ea typeface="Times New Roman"/>
                <a:cs typeface="Times New Roman"/>
                <a:sym typeface="Times New Roman"/>
                <a:hlinkClick r:id="rId5"/>
              </a:rPr>
              <a:t>Amazon Elasticsearch Service</a:t>
            </a:r>
            <a:r>
              <a:rPr lang="en" sz="1000">
                <a:latin typeface="Times New Roman"/>
                <a:ea typeface="Times New Roman"/>
                <a:cs typeface="Times New Roman"/>
                <a:sym typeface="Times New Roman"/>
              </a:rPr>
              <a:t>, or </a:t>
            </a:r>
            <a:r>
              <a:rPr lang="en" sz="1000">
                <a:uFill>
                  <a:noFill/>
                </a:uFill>
                <a:latin typeface="Times New Roman"/>
                <a:ea typeface="Times New Roman"/>
                <a:cs typeface="Times New Roman"/>
                <a:sym typeface="Times New Roman"/>
                <a:hlinkClick r:id="rId6"/>
              </a:rPr>
              <a:t>Splunk</a:t>
            </a:r>
            <a:r>
              <a:rPr lang="en" sz="1000">
                <a:latin typeface="Times New Roman"/>
                <a:ea typeface="Times New Roman"/>
                <a:cs typeface="Times New Roman"/>
                <a:sym typeface="Times New Roman"/>
              </a:rPr>
              <a:t>. </a:t>
            </a:r>
            <a:r>
              <a:rPr lang="en" sz="1000">
                <a:highlight>
                  <a:srgbClr val="FFFFFF"/>
                </a:highlight>
                <a:latin typeface="Times New Roman"/>
                <a:ea typeface="Times New Roman"/>
                <a:cs typeface="Times New Roman"/>
                <a:sym typeface="Times New Roman"/>
              </a:rPr>
              <a:t>Firehose handles loading data streams directly into AWS products for processing. Scaling is handled automatically, up to gigabytes per second, and allows for batching, encrypting, and compressing. Firehose also allows for streaming to S3, Elasticsearch Service, or Redshift, where data can be copied for processing through additional services.</a:t>
            </a:r>
            <a:endParaRPr sz="1000">
              <a:latin typeface="Times New Roman"/>
              <a:ea typeface="Times New Roman"/>
              <a:cs typeface="Times New Roman"/>
              <a:sym typeface="Times New Roman"/>
            </a:endParaRPr>
          </a:p>
          <a:p>
            <a:pPr indent="0" lvl="0" marL="0" rtl="0" algn="l">
              <a:spcBef>
                <a:spcPts val="11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9ee67a39f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9ee67a39f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1100"/>
              </a:spcBef>
              <a:spcAft>
                <a:spcPts val="0"/>
              </a:spcAft>
              <a:buClr>
                <a:srgbClr val="333333"/>
              </a:buClr>
              <a:buSzPts val="1050"/>
              <a:buChar char="●"/>
            </a:pPr>
            <a:r>
              <a:rPr lang="en" sz="1050">
                <a:solidFill>
                  <a:srgbClr val="005B86"/>
                </a:solidFill>
                <a:uFill>
                  <a:noFill/>
                </a:uFill>
                <a:hlinkClick r:id="rId2">
                  <a:extLst>
                    <a:ext uri="{A12FA001-AC4F-418D-AE19-62706E023703}">
                      <ahyp:hlinkClr val="tx"/>
                    </a:ext>
                  </a:extLst>
                </a:hlinkClick>
              </a:rPr>
              <a:t>Kinesis Data Analytics</a:t>
            </a:r>
            <a:r>
              <a:rPr lang="en" sz="1050">
                <a:solidFill>
                  <a:srgbClr val="333333"/>
                </a:solidFill>
              </a:rPr>
              <a:t>: Enables real-time aggregation and filtering processing of streaming data.</a:t>
            </a:r>
            <a:endParaRPr sz="1050">
              <a:solidFill>
                <a:srgbClr val="333333"/>
              </a:solidFill>
            </a:endParaRPr>
          </a:p>
          <a:p>
            <a:pPr indent="0" lvl="0" marL="0" rtl="0" algn="l">
              <a:spcBef>
                <a:spcPts val="11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a53fbfdf9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a53fbfdf9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a53fbfdf9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a53fbfdf9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02124"/>
                </a:solidFill>
                <a:highlight>
                  <a:srgbClr val="FFFFFF"/>
                </a:highlight>
                <a:latin typeface="Roboto"/>
                <a:ea typeface="Roboto"/>
                <a:cs typeface="Roboto"/>
                <a:sym typeface="Roboto"/>
              </a:rPr>
              <a:t>Shard</a:t>
            </a:r>
            <a:r>
              <a:rPr lang="en" sz="1200">
                <a:solidFill>
                  <a:srgbClr val="202124"/>
                </a:solidFill>
                <a:highlight>
                  <a:srgbClr val="FFFFFF"/>
                </a:highlight>
                <a:latin typeface="Roboto"/>
                <a:ea typeface="Roboto"/>
                <a:cs typeface="Roboto"/>
                <a:sym typeface="Roboto"/>
              </a:rPr>
              <a:t> is the base throughput unit of an Amazon Kinesis data stream. One </a:t>
            </a:r>
            <a:r>
              <a:rPr b="1" lang="en" sz="1200">
                <a:solidFill>
                  <a:srgbClr val="202124"/>
                </a:solidFill>
                <a:highlight>
                  <a:srgbClr val="FFFFFF"/>
                </a:highlight>
                <a:latin typeface="Roboto"/>
                <a:ea typeface="Roboto"/>
                <a:cs typeface="Roboto"/>
                <a:sym typeface="Roboto"/>
              </a:rPr>
              <a:t>shard</a:t>
            </a:r>
            <a:r>
              <a:rPr lang="en" sz="1200">
                <a:solidFill>
                  <a:srgbClr val="202124"/>
                </a:solidFill>
                <a:highlight>
                  <a:srgbClr val="FFFFFF"/>
                </a:highlight>
                <a:latin typeface="Roboto"/>
                <a:ea typeface="Roboto"/>
                <a:cs typeface="Roboto"/>
                <a:sym typeface="Roboto"/>
              </a:rPr>
              <a:t> provides a capacity of 1MB/sec data input and 2MB/sec data output.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a5636e8e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a5636e8e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aws.amazon.com/blogs/architecture/serverless-stream-based-processing-for-real-time-insights/" TargetMode="External"/><Relationship Id="rId4" Type="http://schemas.openxmlformats.org/officeDocument/2006/relationships/hyperlink" Target="https://blog.insightdatascience.com/getting-started-with-aws-serverless-architecture-tutorial-on-kinesis-and-dynamodb-using-twitter-38a1352ca16d"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idx="1" type="subTitle"/>
          </p:nvPr>
        </p:nvSpPr>
        <p:spPr>
          <a:xfrm>
            <a:off x="729625" y="3172900"/>
            <a:ext cx="8003100" cy="999300"/>
          </a:xfrm>
          <a:prstGeom prst="rect">
            <a:avLst/>
          </a:prstGeom>
        </p:spPr>
        <p:txBody>
          <a:bodyPr anchorCtr="0" anchor="t" bIns="91425" lIns="91425" spcFirstLastPara="1" rIns="91425" wrap="square" tIns="91425">
            <a:noAutofit/>
          </a:bodyPr>
          <a:lstStyle/>
          <a:p>
            <a:pPr indent="0" lvl="0" marL="5943600" rtl="0" algn="l">
              <a:spcBef>
                <a:spcPts val="0"/>
              </a:spcBef>
              <a:spcAft>
                <a:spcPts val="0"/>
              </a:spcAft>
              <a:buNone/>
            </a:pPr>
            <a:r>
              <a:rPr lang="en" sz="1800">
                <a:solidFill>
                  <a:srgbClr val="000000"/>
                </a:solidFill>
                <a:latin typeface="Times New Roman"/>
                <a:ea typeface="Times New Roman"/>
                <a:cs typeface="Times New Roman"/>
                <a:sym typeface="Times New Roman"/>
              </a:rPr>
              <a:t>Prachi Sankpal</a:t>
            </a:r>
            <a:endParaRPr sz="1800">
              <a:solidFill>
                <a:srgbClr val="000000"/>
              </a:solidFill>
              <a:latin typeface="Times New Roman"/>
              <a:ea typeface="Times New Roman"/>
              <a:cs typeface="Times New Roman"/>
              <a:sym typeface="Times New Roman"/>
            </a:endParaRPr>
          </a:p>
          <a:p>
            <a:pPr indent="0" lvl="0" marL="5943600" rtl="0" algn="l">
              <a:spcBef>
                <a:spcPts val="0"/>
              </a:spcBef>
              <a:spcAft>
                <a:spcPts val="0"/>
              </a:spcAft>
              <a:buNone/>
            </a:pPr>
            <a:r>
              <a:rPr lang="en" sz="1800">
                <a:solidFill>
                  <a:srgbClr val="000000"/>
                </a:solidFill>
                <a:latin typeface="Times New Roman"/>
                <a:ea typeface="Times New Roman"/>
                <a:cs typeface="Times New Roman"/>
                <a:sym typeface="Times New Roman"/>
              </a:rPr>
              <a:t>Rashika Singh</a:t>
            </a:r>
            <a:endParaRPr sz="1800">
              <a:solidFill>
                <a:srgbClr val="000000"/>
              </a:solidFill>
              <a:latin typeface="Times New Roman"/>
              <a:ea typeface="Times New Roman"/>
              <a:cs typeface="Times New Roman"/>
              <a:sym typeface="Times New Roman"/>
            </a:endParaRPr>
          </a:p>
          <a:p>
            <a:pPr indent="0" lvl="0" marL="5943600" rtl="0" algn="l">
              <a:spcBef>
                <a:spcPts val="0"/>
              </a:spcBef>
              <a:spcAft>
                <a:spcPts val="0"/>
              </a:spcAft>
              <a:buNone/>
            </a:pPr>
            <a:r>
              <a:rPr lang="en" sz="1800">
                <a:solidFill>
                  <a:srgbClr val="000000"/>
                </a:solidFill>
                <a:latin typeface="Times New Roman"/>
                <a:ea typeface="Times New Roman"/>
                <a:cs typeface="Times New Roman"/>
                <a:sym typeface="Times New Roman"/>
              </a:rPr>
              <a:t>Sheetal Chowdhary</a:t>
            </a:r>
            <a:endParaRPr sz="1800">
              <a:solidFill>
                <a:srgbClr val="000000"/>
              </a:solidFill>
              <a:latin typeface="Times New Roman"/>
              <a:ea typeface="Times New Roman"/>
              <a:cs typeface="Times New Roman"/>
              <a:sym typeface="Times New Roman"/>
            </a:endParaRPr>
          </a:p>
        </p:txBody>
      </p:sp>
      <p:sp>
        <p:nvSpPr>
          <p:cNvPr id="87" name="Google Shape;87;p13"/>
          <p:cNvSpPr txBox="1"/>
          <p:nvPr/>
        </p:nvSpPr>
        <p:spPr>
          <a:xfrm>
            <a:off x="729625" y="1319100"/>
            <a:ext cx="7832700" cy="106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Times New Roman"/>
                <a:ea typeface="Times New Roman"/>
                <a:cs typeface="Times New Roman"/>
                <a:sym typeface="Times New Roman"/>
              </a:rPr>
              <a:t>Amazon Kinesis and AWS Lambda</a:t>
            </a:r>
            <a:endParaRPr b="1" sz="36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AWS Lambda</a:t>
            </a:r>
            <a:endParaRPr>
              <a:latin typeface="Times New Roman"/>
              <a:ea typeface="Times New Roman"/>
              <a:cs typeface="Times New Roman"/>
              <a:sym typeface="Times New Roman"/>
            </a:endParaRPr>
          </a:p>
        </p:txBody>
      </p:sp>
      <p:sp>
        <p:nvSpPr>
          <p:cNvPr id="143" name="Google Shape;143;p22"/>
          <p:cNvSpPr txBox="1"/>
          <p:nvPr>
            <p:ph idx="1" type="body"/>
          </p:nvPr>
        </p:nvSpPr>
        <p:spPr>
          <a:xfrm>
            <a:off x="729450" y="2078875"/>
            <a:ext cx="3503700" cy="29139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AWS Lambda as a stream consumer takes care of the operational overhead of reading shards, maintaining record order, check pointing as records are processed, and parallelizing processing</a:t>
            </a:r>
            <a:endParaRPr sz="1600">
              <a:solidFill>
                <a:srgbClr val="000000"/>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1050">
              <a:solidFill>
                <a:srgbClr val="333333"/>
              </a:solidFill>
              <a:latin typeface="Arial"/>
              <a:ea typeface="Arial"/>
              <a:cs typeface="Arial"/>
              <a:sym typeface="Arial"/>
            </a:endParaRPr>
          </a:p>
        </p:txBody>
      </p:sp>
      <p:pic>
        <p:nvPicPr>
          <p:cNvPr id="144" name="Google Shape;144;p22"/>
          <p:cNvPicPr preferRelativeResize="0"/>
          <p:nvPr/>
        </p:nvPicPr>
        <p:blipFill>
          <a:blip r:embed="rId3">
            <a:alphaModFix/>
          </a:blip>
          <a:stretch>
            <a:fillRect/>
          </a:stretch>
        </p:blipFill>
        <p:spPr>
          <a:xfrm>
            <a:off x="4572000" y="2158000"/>
            <a:ext cx="3948750" cy="2671699"/>
          </a:xfrm>
          <a:prstGeom prst="rect">
            <a:avLst/>
          </a:prstGeom>
          <a:noFill/>
          <a:ln>
            <a:noFill/>
          </a:ln>
        </p:spPr>
      </p:pic>
      <p:sp>
        <p:nvSpPr>
          <p:cNvPr id="145" name="Google Shape;145;p22"/>
          <p:cNvSpPr/>
          <p:nvPr/>
        </p:nvSpPr>
        <p:spPr>
          <a:xfrm>
            <a:off x="5063425" y="3958275"/>
            <a:ext cx="742200" cy="535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Real-time streams</a:t>
            </a:r>
            <a:endParaRPr sz="700"/>
          </a:p>
        </p:txBody>
      </p:sp>
      <p:sp>
        <p:nvSpPr>
          <p:cNvPr id="146" name="Google Shape;146;p22"/>
          <p:cNvSpPr/>
          <p:nvPr/>
        </p:nvSpPr>
        <p:spPr>
          <a:xfrm>
            <a:off x="6015275" y="2788100"/>
            <a:ext cx="803400" cy="419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Event trigger</a:t>
            </a:r>
            <a:endParaRPr sz="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AWS DynamoDB</a:t>
            </a:r>
            <a:endParaRPr>
              <a:latin typeface="Times New Roman"/>
              <a:ea typeface="Times New Roman"/>
              <a:cs typeface="Times New Roman"/>
              <a:sym typeface="Times New Roman"/>
            </a:endParaRPr>
          </a:p>
        </p:txBody>
      </p:sp>
      <p:sp>
        <p:nvSpPr>
          <p:cNvPr id="152" name="Google Shape;152;p23"/>
          <p:cNvSpPr txBox="1"/>
          <p:nvPr>
            <p:ph idx="1" type="body"/>
          </p:nvPr>
        </p:nvSpPr>
        <p:spPr>
          <a:xfrm>
            <a:off x="809450" y="1853850"/>
            <a:ext cx="4551600" cy="3013800"/>
          </a:xfrm>
          <a:prstGeom prst="rect">
            <a:avLst/>
          </a:prstGeom>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Amazon DynamoDB is a fast, fully-managed NoSQL database service that makes it simple and cost effective to store and retrieve any amount of data</a:t>
            </a:r>
            <a:endParaRPr sz="1600">
              <a:solidFill>
                <a:srgbClr val="000000"/>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DynamoDB has flexibility with database schema and only requires a primary key attribute</a:t>
            </a:r>
            <a:endParaRPr sz="1600">
              <a:solidFill>
                <a:srgbClr val="000000"/>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Each item, added to table can then add additional attributes. Thus easily, expand schema without having to rebuild entire table</a:t>
            </a:r>
            <a:endParaRPr sz="1600">
              <a:solidFill>
                <a:srgbClr val="000000"/>
              </a:solidFill>
              <a:latin typeface="Times New Roman"/>
              <a:ea typeface="Times New Roman"/>
              <a:cs typeface="Times New Roman"/>
              <a:sym typeface="Times New Roman"/>
            </a:endParaRPr>
          </a:p>
          <a:p>
            <a:pPr indent="0" lvl="0" marL="0" rtl="0" algn="l">
              <a:spcBef>
                <a:spcPts val="1600"/>
              </a:spcBef>
              <a:spcAft>
                <a:spcPts val="0"/>
              </a:spcAft>
              <a:buNone/>
            </a:pPr>
            <a:r>
              <a:t/>
            </a:r>
            <a:endParaRPr sz="1600">
              <a:solidFill>
                <a:srgbClr val="000000"/>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600">
              <a:solidFill>
                <a:srgbClr val="000000"/>
              </a:solidFill>
              <a:latin typeface="Times New Roman"/>
              <a:ea typeface="Times New Roman"/>
              <a:cs typeface="Times New Roman"/>
              <a:sym typeface="Times New Roman"/>
            </a:endParaRPr>
          </a:p>
        </p:txBody>
      </p:sp>
      <p:pic>
        <p:nvPicPr>
          <p:cNvPr id="153" name="Google Shape;153;p23"/>
          <p:cNvPicPr preferRelativeResize="0"/>
          <p:nvPr/>
        </p:nvPicPr>
        <p:blipFill>
          <a:blip r:embed="rId3">
            <a:alphaModFix/>
          </a:blip>
          <a:stretch>
            <a:fillRect/>
          </a:stretch>
        </p:blipFill>
        <p:spPr>
          <a:xfrm>
            <a:off x="5704575" y="1944100"/>
            <a:ext cx="3095824" cy="2262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4"/>
          <p:cNvPicPr preferRelativeResize="0"/>
          <p:nvPr/>
        </p:nvPicPr>
        <p:blipFill rotWithShape="1">
          <a:blip r:embed="rId3">
            <a:alphaModFix/>
          </a:blip>
          <a:srcRect b="-1459" l="19588" r="0" t="1460"/>
          <a:stretch/>
        </p:blipFill>
        <p:spPr>
          <a:xfrm>
            <a:off x="4572000" y="1967925"/>
            <a:ext cx="3899352" cy="2846150"/>
          </a:xfrm>
          <a:prstGeom prst="rect">
            <a:avLst/>
          </a:prstGeom>
          <a:noFill/>
          <a:ln>
            <a:noFill/>
          </a:ln>
        </p:spPr>
      </p:pic>
      <p:sp>
        <p:nvSpPr>
          <p:cNvPr id="159" name="Google Shape;159;p24"/>
          <p:cNvSpPr txBox="1"/>
          <p:nvPr/>
        </p:nvSpPr>
        <p:spPr>
          <a:xfrm>
            <a:off x="638600" y="1967925"/>
            <a:ext cx="3000000" cy="30000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highlight>
                  <a:schemeClr val="lt1"/>
                </a:highlight>
                <a:latin typeface="Times New Roman"/>
                <a:ea typeface="Times New Roman"/>
                <a:cs typeface="Times New Roman"/>
                <a:sym typeface="Times New Roman"/>
              </a:rPr>
              <a:t>Using our architecture we will demonstrate how one can ingest </a:t>
            </a:r>
            <a:r>
              <a:rPr b="1" lang="en" sz="1600">
                <a:highlight>
                  <a:schemeClr val="lt1"/>
                </a:highlight>
                <a:latin typeface="Times New Roman"/>
                <a:ea typeface="Times New Roman"/>
                <a:cs typeface="Times New Roman"/>
                <a:sym typeface="Times New Roman"/>
              </a:rPr>
              <a:t>Twitter</a:t>
            </a:r>
            <a:r>
              <a:rPr lang="en" sz="1600">
                <a:highlight>
                  <a:schemeClr val="lt1"/>
                </a:highlight>
                <a:latin typeface="Times New Roman"/>
                <a:ea typeface="Times New Roman"/>
                <a:cs typeface="Times New Roman"/>
                <a:sym typeface="Times New Roman"/>
              </a:rPr>
              <a:t> data into Kinesis, followed by invoking the Lambda code if and when there are tweets in the stream and store the </a:t>
            </a:r>
            <a:r>
              <a:rPr b="1" lang="en" sz="1600">
                <a:highlight>
                  <a:schemeClr val="lt1"/>
                </a:highlight>
                <a:latin typeface="Times New Roman"/>
                <a:ea typeface="Times New Roman"/>
                <a:cs typeface="Times New Roman"/>
                <a:sym typeface="Times New Roman"/>
              </a:rPr>
              <a:t>tweet’s</a:t>
            </a:r>
            <a:r>
              <a:rPr lang="en" sz="1600">
                <a:highlight>
                  <a:schemeClr val="lt1"/>
                </a:highlight>
                <a:latin typeface="Times New Roman"/>
                <a:ea typeface="Times New Roman"/>
                <a:cs typeface="Times New Roman"/>
                <a:sym typeface="Times New Roman"/>
              </a:rPr>
              <a:t> information (product review) we require in DynamoDB.</a:t>
            </a:r>
            <a:endParaRPr/>
          </a:p>
        </p:txBody>
      </p:sp>
      <p:cxnSp>
        <p:nvCxnSpPr>
          <p:cNvPr id="160" name="Google Shape;160;p24"/>
          <p:cNvCxnSpPr/>
          <p:nvPr/>
        </p:nvCxnSpPr>
        <p:spPr>
          <a:xfrm rot="10800000">
            <a:off x="4251900" y="3263950"/>
            <a:ext cx="320100" cy="2100"/>
          </a:xfrm>
          <a:prstGeom prst="straightConnector1">
            <a:avLst/>
          </a:prstGeom>
          <a:noFill/>
          <a:ln cap="flat" cmpd="sng" w="9525">
            <a:solidFill>
              <a:schemeClr val="dk2"/>
            </a:solidFill>
            <a:prstDash val="solid"/>
            <a:round/>
            <a:headEnd len="med" w="med" type="none"/>
            <a:tailEnd len="med" w="med" type="none"/>
          </a:ln>
        </p:spPr>
      </p:cxnSp>
      <p:cxnSp>
        <p:nvCxnSpPr>
          <p:cNvPr id="161" name="Google Shape;161;p24"/>
          <p:cNvCxnSpPr/>
          <p:nvPr/>
        </p:nvCxnSpPr>
        <p:spPr>
          <a:xfrm>
            <a:off x="4297175" y="3265000"/>
            <a:ext cx="418800" cy="0"/>
          </a:xfrm>
          <a:prstGeom prst="straightConnector1">
            <a:avLst/>
          </a:prstGeom>
          <a:noFill/>
          <a:ln cap="flat" cmpd="sng" w="9525">
            <a:solidFill>
              <a:schemeClr val="dk2"/>
            </a:solidFill>
            <a:prstDash val="solid"/>
            <a:round/>
            <a:headEnd len="med" w="med" type="none"/>
            <a:tailEnd len="med" w="med" type="none"/>
          </a:ln>
        </p:spPr>
      </p:cxnSp>
      <p:pic>
        <p:nvPicPr>
          <p:cNvPr id="162" name="Google Shape;162;p24"/>
          <p:cNvPicPr preferRelativeResize="0"/>
          <p:nvPr/>
        </p:nvPicPr>
        <p:blipFill>
          <a:blip r:embed="rId4">
            <a:alphaModFix/>
          </a:blip>
          <a:stretch>
            <a:fillRect/>
          </a:stretch>
        </p:blipFill>
        <p:spPr>
          <a:xfrm>
            <a:off x="3681488" y="2997400"/>
            <a:ext cx="527521" cy="535200"/>
          </a:xfrm>
          <a:prstGeom prst="rect">
            <a:avLst/>
          </a:prstGeom>
          <a:noFill/>
          <a:ln>
            <a:noFill/>
          </a:ln>
        </p:spPr>
      </p:pic>
      <p:sp>
        <p:nvSpPr>
          <p:cNvPr id="163" name="Google Shape;163;p24"/>
          <p:cNvSpPr txBox="1"/>
          <p:nvPr/>
        </p:nvSpPr>
        <p:spPr>
          <a:xfrm>
            <a:off x="812125" y="1353550"/>
            <a:ext cx="82728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latin typeface="Times New Roman"/>
                <a:ea typeface="Times New Roman"/>
                <a:cs typeface="Times New Roman"/>
                <a:sym typeface="Times New Roman"/>
              </a:rPr>
              <a:t>Architecture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Cost of Running </a:t>
            </a:r>
            <a:endParaRPr>
              <a:latin typeface="Times New Roman"/>
              <a:ea typeface="Times New Roman"/>
              <a:cs typeface="Times New Roman"/>
              <a:sym typeface="Times New Roman"/>
            </a:endParaRPr>
          </a:p>
        </p:txBody>
      </p:sp>
      <p:sp>
        <p:nvSpPr>
          <p:cNvPr id="169" name="Google Shape;169;p25"/>
          <p:cNvSpPr txBox="1"/>
          <p:nvPr>
            <p:ph idx="1" type="body"/>
          </p:nvPr>
        </p:nvSpPr>
        <p:spPr>
          <a:xfrm>
            <a:off x="798850" y="2004575"/>
            <a:ext cx="7688700" cy="22611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We will be using the minimal amount of resources necessary for this </a:t>
            </a:r>
            <a:r>
              <a:rPr lang="en" sz="1600">
                <a:solidFill>
                  <a:srgbClr val="000000"/>
                </a:solidFill>
                <a:highlight>
                  <a:srgbClr val="FFFFFF"/>
                </a:highlight>
                <a:latin typeface="Times New Roman"/>
                <a:ea typeface="Times New Roman"/>
                <a:cs typeface="Times New Roman"/>
                <a:sym typeface="Times New Roman"/>
              </a:rPr>
              <a:t>demonstration</a:t>
            </a:r>
            <a:r>
              <a:rPr lang="en" sz="1600">
                <a:solidFill>
                  <a:srgbClr val="000000"/>
                </a:solidFill>
                <a:highlight>
                  <a:srgbClr val="FFFFFF"/>
                </a:highlight>
                <a:latin typeface="Times New Roman"/>
                <a:ea typeface="Times New Roman"/>
                <a:cs typeface="Times New Roman"/>
                <a:sym typeface="Times New Roman"/>
              </a:rPr>
              <a:t>, namely 1 stream and 1 shard in Kinesis, which costs less than $0.02 per hour. As per our compute needs AWS </a:t>
            </a:r>
            <a:r>
              <a:rPr lang="en" sz="1600">
                <a:solidFill>
                  <a:srgbClr val="000000"/>
                </a:solidFill>
                <a:highlight>
                  <a:srgbClr val="FFFFFF"/>
                </a:highlight>
                <a:latin typeface="Times New Roman"/>
                <a:ea typeface="Times New Roman"/>
                <a:cs typeface="Times New Roman"/>
                <a:sym typeface="Times New Roman"/>
              </a:rPr>
              <a:t>Lambda</a:t>
            </a:r>
            <a:r>
              <a:rPr lang="en" sz="1600">
                <a:solidFill>
                  <a:srgbClr val="000000"/>
                </a:solidFill>
                <a:highlight>
                  <a:srgbClr val="FFFFFF"/>
                </a:highlight>
                <a:latin typeface="Times New Roman"/>
                <a:ea typeface="Times New Roman"/>
                <a:cs typeface="Times New Roman"/>
                <a:sym typeface="Times New Roman"/>
              </a:rPr>
              <a:t> will cost us $0.20 per 1M requests or $0.0000166667 for every GB-second and DynamoDB will also cost less than $0.02 per hour</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Steps to be followed</a:t>
            </a:r>
            <a:endParaRPr>
              <a:latin typeface="Times New Roman"/>
              <a:ea typeface="Times New Roman"/>
              <a:cs typeface="Times New Roman"/>
              <a:sym typeface="Times New Roman"/>
            </a:endParaRPr>
          </a:p>
        </p:txBody>
      </p:sp>
      <p:sp>
        <p:nvSpPr>
          <p:cNvPr id="175" name="Google Shape;175;p26"/>
          <p:cNvSpPr txBox="1"/>
          <p:nvPr>
            <p:ph idx="1" type="body"/>
          </p:nvPr>
        </p:nvSpPr>
        <p:spPr>
          <a:xfrm>
            <a:off x="729450" y="1484075"/>
            <a:ext cx="7809300" cy="27552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45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Prerequisites</a:t>
            </a:r>
            <a:r>
              <a:rPr lang="en" sz="1600">
                <a:solidFill>
                  <a:srgbClr val="000000"/>
                </a:solidFill>
                <a:highlight>
                  <a:srgbClr val="FFFFFF"/>
                </a:highlight>
                <a:latin typeface="Times New Roman"/>
                <a:ea typeface="Times New Roman"/>
                <a:cs typeface="Times New Roman"/>
                <a:sym typeface="Times New Roman"/>
              </a:rPr>
              <a:t>: Twitter API keys and AWS account</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Feeding </a:t>
            </a:r>
            <a:r>
              <a:rPr lang="en" sz="1600">
                <a:solidFill>
                  <a:srgbClr val="000000"/>
                </a:solidFill>
                <a:highlight>
                  <a:srgbClr val="FFFFFF"/>
                </a:highlight>
                <a:latin typeface="Times New Roman"/>
                <a:ea typeface="Times New Roman"/>
                <a:cs typeface="Times New Roman"/>
                <a:sym typeface="Times New Roman"/>
              </a:rPr>
              <a:t>data from Twitter to a Kinesis stream</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Verify that data is being written to Kinesis by checking the AWS console</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Consume data from the Kinesis stream when a new stream is ready using AWS Lambda and store data in DynamoDB</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Verify that items are being stored in DynamoDB by going to the AWS console and clicking on “items”</a:t>
            </a:r>
            <a:endParaRPr sz="1600">
              <a:solidFill>
                <a:srgbClr val="000000"/>
              </a:solidFill>
              <a:highlight>
                <a:srgbClr val="FFFFFF"/>
              </a:highlight>
              <a:latin typeface="Times New Roman"/>
              <a:ea typeface="Times New Roman"/>
              <a:cs typeface="Times New Roman"/>
              <a:sym typeface="Times New Roman"/>
            </a:endParaRPr>
          </a:p>
          <a:p>
            <a:pPr indent="0" lvl="0" marL="457200" rtl="0" algn="l">
              <a:lnSpc>
                <a:spcPct val="117391"/>
              </a:lnSpc>
              <a:spcBef>
                <a:spcPts val="4500"/>
              </a:spcBef>
              <a:spcAft>
                <a:spcPts val="0"/>
              </a:spcAft>
              <a:buNone/>
            </a:pPr>
            <a:r>
              <a:t/>
            </a:r>
            <a:endParaRPr sz="1600">
              <a:solidFill>
                <a:srgbClr val="292929"/>
              </a:solidFill>
              <a:latin typeface="Arial"/>
              <a:ea typeface="Arial"/>
              <a:cs typeface="Arial"/>
              <a:sym typeface="Arial"/>
            </a:endParaRPr>
          </a:p>
          <a:p>
            <a:pPr indent="0" lvl="0" marL="457200" rtl="0" algn="l">
              <a:spcBef>
                <a:spcPts val="0"/>
              </a:spcBef>
              <a:spcAft>
                <a:spcPts val="1600"/>
              </a:spcAft>
              <a:buNone/>
            </a:pPr>
            <a:r>
              <a:t/>
            </a:r>
            <a:endParaRPr sz="16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7276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References</a:t>
            </a:r>
            <a:endParaRPr/>
          </a:p>
        </p:txBody>
      </p:sp>
      <p:sp>
        <p:nvSpPr>
          <p:cNvPr id="181" name="Google Shape;181;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latin typeface="Times New Roman"/>
                <a:ea typeface="Times New Roman"/>
                <a:cs typeface="Times New Roman"/>
                <a:sym typeface="Times New Roman"/>
              </a:rPr>
              <a:t>https://aws.amazon.com/kinesis/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https://aws.amazon.com/blogs/architecture/serverless-stream-based-processing-for-real-time-insights/</a:t>
            </a:r>
            <a:endParaRPr sz="16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AutoNum type="arabicPeriod"/>
            </a:pPr>
            <a:r>
              <a:rPr lang="en" sz="1600">
                <a:solidFill>
                  <a:srgbClr val="000000"/>
                </a:solidFill>
                <a:uFill>
                  <a:noFill/>
                </a:uFill>
                <a:latin typeface="Times New Roman"/>
                <a:ea typeface="Times New Roman"/>
                <a:cs typeface="Times New Roman"/>
                <a:sym typeface="Times New Roman"/>
                <a:hlinkClick r:id="rId4">
                  <a:extLst>
                    <a:ext uri="{A12FA001-AC4F-418D-AE19-62706E023703}">
                      <ahyp:hlinkClr val="tx"/>
                    </a:ext>
                  </a:extLst>
                </a:hlinkClick>
              </a:rPr>
              <a:t>https://blog.insightdatascience.com/getting-started-with-aws-serverless-architecture-tutorial-on-kinesis-and-dynamodb-using-twitter-38a1352ca16d</a:t>
            </a:r>
            <a:endParaRPr sz="1600">
              <a:solidFill>
                <a:srgbClr val="000000"/>
              </a:solidFill>
              <a:latin typeface="Times New Roman"/>
              <a:ea typeface="Times New Roman"/>
              <a:cs typeface="Times New Roman"/>
              <a:sym typeface="Times New Roman"/>
            </a:endParaRPr>
          </a:p>
          <a:p>
            <a:pPr indent="0" lvl="0" marL="45720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77850" y="23473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Questions?</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Amazon Kinesis</a:t>
            </a:r>
            <a:endParaRPr>
              <a:latin typeface="Times New Roman"/>
              <a:ea typeface="Times New Roman"/>
              <a:cs typeface="Times New Roman"/>
              <a:sym typeface="Times New Roman"/>
            </a:endParaRPr>
          </a:p>
        </p:txBody>
      </p:sp>
      <p:sp>
        <p:nvSpPr>
          <p:cNvPr id="93" name="Google Shape;93;p14"/>
          <p:cNvSpPr txBox="1"/>
          <p:nvPr>
            <p:ph idx="1" type="body"/>
          </p:nvPr>
        </p:nvSpPr>
        <p:spPr>
          <a:xfrm>
            <a:off x="729450" y="1905050"/>
            <a:ext cx="7688700" cy="26862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Amazon Kinesis allows you to easily collect, process and analyze real-time streaming data to get timely insights and quickly analyze information</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can ingest data such as audio, video, application logs, website streams and IOT data</a:t>
            </a:r>
            <a:endParaRPr sz="1600">
              <a:solidFill>
                <a:srgbClr val="000000"/>
              </a:solidFill>
              <a:latin typeface="Times New Roman"/>
              <a:ea typeface="Times New Roman"/>
              <a:cs typeface="Times New Roman"/>
              <a:sym typeface="Times New Roman"/>
            </a:endParaRPr>
          </a:p>
          <a:p>
            <a:pPr indent="-330200" lvl="0" marL="4572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Amazon Kinesis services:</a:t>
            </a:r>
            <a:endParaRPr>
              <a:solidFill>
                <a:srgbClr val="000000"/>
              </a:solidFill>
              <a:latin typeface="Times New Roman"/>
              <a:ea typeface="Times New Roman"/>
              <a:cs typeface="Times New Roman"/>
              <a:sym typeface="Times New Roman"/>
            </a:endParaRPr>
          </a:p>
          <a:p>
            <a:pPr indent="-330200" lvl="1" marL="9144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Kinesis Video Streams</a:t>
            </a:r>
            <a:endParaRPr sz="1600">
              <a:solidFill>
                <a:srgbClr val="000000"/>
              </a:solidFill>
              <a:latin typeface="Times New Roman"/>
              <a:ea typeface="Times New Roman"/>
              <a:cs typeface="Times New Roman"/>
              <a:sym typeface="Times New Roman"/>
            </a:endParaRPr>
          </a:p>
          <a:p>
            <a:pPr indent="-330200" lvl="1" marL="9144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Kinesis Data Streams</a:t>
            </a:r>
            <a:endParaRPr sz="1600">
              <a:solidFill>
                <a:srgbClr val="000000"/>
              </a:solidFill>
              <a:latin typeface="Times New Roman"/>
              <a:ea typeface="Times New Roman"/>
              <a:cs typeface="Times New Roman"/>
              <a:sym typeface="Times New Roman"/>
            </a:endParaRPr>
          </a:p>
          <a:p>
            <a:pPr indent="-330200" lvl="1" marL="9144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Kinesis Data Firehose</a:t>
            </a:r>
            <a:endParaRPr sz="1600">
              <a:solidFill>
                <a:srgbClr val="000000"/>
              </a:solidFill>
              <a:latin typeface="Times New Roman"/>
              <a:ea typeface="Times New Roman"/>
              <a:cs typeface="Times New Roman"/>
              <a:sym typeface="Times New Roman"/>
            </a:endParaRPr>
          </a:p>
          <a:p>
            <a:pPr indent="-330200" lvl="1" marL="91440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Kinesis Data Analysis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latin typeface="Times New Roman"/>
                <a:ea typeface="Times New Roman"/>
                <a:cs typeface="Times New Roman"/>
                <a:sym typeface="Times New Roman"/>
              </a:rPr>
              <a:t>Kinesis Video Streams</a:t>
            </a:r>
            <a:endParaRPr/>
          </a:p>
        </p:txBody>
      </p:sp>
      <p:sp>
        <p:nvSpPr>
          <p:cNvPr id="99" name="Google Shape;99;p15"/>
          <p:cNvSpPr txBox="1"/>
          <p:nvPr>
            <p:ph idx="1" type="body"/>
          </p:nvPr>
        </p:nvSpPr>
        <p:spPr>
          <a:xfrm>
            <a:off x="729450" y="2078875"/>
            <a:ext cx="7688700" cy="1989300"/>
          </a:xfrm>
          <a:prstGeom prst="rect">
            <a:avLst/>
          </a:prstGeom>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Kinesis</a:t>
            </a:r>
            <a:r>
              <a:rPr lang="en" sz="1600">
                <a:solidFill>
                  <a:srgbClr val="000000"/>
                </a:solidFill>
                <a:latin typeface="Times New Roman"/>
                <a:ea typeface="Times New Roman"/>
                <a:cs typeface="Times New Roman"/>
                <a:sym typeface="Times New Roman"/>
              </a:rPr>
              <a:t> video streams allows you to easily stream videos photos from connected devices to AWS for analytics, ML and other processes</a:t>
            </a:r>
            <a:endParaRPr sz="1600">
              <a:solidFill>
                <a:srgbClr val="000000"/>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streams provisions and scales the infrastructure needed to ingest the data from multiple devices</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latin typeface="Times New Roman"/>
                <a:ea typeface="Times New Roman"/>
                <a:cs typeface="Times New Roman"/>
                <a:sym typeface="Times New Roman"/>
              </a:rPr>
              <a:t>Kinesis Data Streams</a:t>
            </a:r>
            <a:endParaRPr/>
          </a:p>
        </p:txBody>
      </p:sp>
      <p:sp>
        <p:nvSpPr>
          <p:cNvPr id="105" name="Google Shape;105;p16"/>
          <p:cNvSpPr txBox="1"/>
          <p:nvPr>
            <p:ph idx="1" type="body"/>
          </p:nvPr>
        </p:nvSpPr>
        <p:spPr>
          <a:xfrm>
            <a:off x="729450" y="2078875"/>
            <a:ext cx="7688700" cy="1989300"/>
          </a:xfrm>
          <a:prstGeom prst="rect">
            <a:avLst/>
          </a:prstGeom>
          <a:solidFill>
            <a:srgbClr val="FFFFFF"/>
          </a:solidFill>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Kinesis data streams is a real-time data streaming services from website clickstreams, database event streams, financial transactions, social media feeds, IT logs, and location-tracking events</a:t>
            </a:r>
            <a:endParaRPr sz="1600">
              <a:solidFill>
                <a:srgbClr val="000000"/>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This data is further used for analytics, dashboards and is easy to use, secure</a:t>
            </a:r>
            <a:endParaRPr sz="1600">
              <a:solidFill>
                <a:srgbClr val="000000"/>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Kinesis Data Streams has no upfront cost, and you only pay for the resources you use. For as little as $0.015 per hour, you can have a Kinesis data stream with 1MB/second ingest and 2MB/second egress capacity</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1600"/>
              </a:spcAft>
              <a:buNone/>
            </a:pPr>
            <a:br>
              <a:rPr lang="en" sz="1050">
                <a:solidFill>
                  <a:srgbClr val="333333"/>
                </a:solidFill>
                <a:highlight>
                  <a:srgbClr val="FAFAFA"/>
                </a:highlight>
                <a:latin typeface="Arial"/>
                <a:ea typeface="Arial"/>
                <a:cs typeface="Arial"/>
                <a:sym typeface="Arial"/>
              </a:rPr>
            </a:br>
            <a:endParaRPr sz="1050">
              <a:solidFill>
                <a:srgbClr val="333333"/>
              </a:solidFill>
              <a:highlight>
                <a:srgbClr val="FAFAFA"/>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000000"/>
                </a:solidFill>
                <a:latin typeface="Times New Roman"/>
                <a:ea typeface="Times New Roman"/>
                <a:cs typeface="Times New Roman"/>
                <a:sym typeface="Times New Roman"/>
              </a:rPr>
              <a:t>Kinesis Data Firehose</a:t>
            </a:r>
            <a:endParaRPr/>
          </a:p>
        </p:txBody>
      </p:sp>
      <p:sp>
        <p:nvSpPr>
          <p:cNvPr id="111" name="Google Shape;111;p17"/>
          <p:cNvSpPr txBox="1"/>
          <p:nvPr>
            <p:ph idx="1" type="body"/>
          </p:nvPr>
        </p:nvSpPr>
        <p:spPr>
          <a:xfrm>
            <a:off x="729450" y="2078875"/>
            <a:ext cx="7688700" cy="1989300"/>
          </a:xfrm>
          <a:prstGeom prst="rect">
            <a:avLst/>
          </a:prstGeom>
        </p:spPr>
        <p:txBody>
          <a:bodyPr anchorCtr="0" anchor="t" bIns="91425" lIns="91425" spcFirstLastPara="1" rIns="91425" wrap="square" tIns="91425">
            <a:noAutofit/>
          </a:bodyPr>
          <a:lstStyle/>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Kinesis Data Firehose to load streaming data into data lakes, data stores and analytics services</a:t>
            </a:r>
            <a:endParaRPr sz="1600">
              <a:solidFill>
                <a:srgbClr val="000000"/>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It captures, transfers and delivers data to S3, RedShift, Amazon Elasticsearch service and even Splunk, MongoDB</a:t>
            </a:r>
            <a:endParaRPr sz="1600">
              <a:solidFill>
                <a:srgbClr val="000000"/>
              </a:solidFill>
              <a:latin typeface="Times New Roman"/>
              <a:ea typeface="Times New Roman"/>
              <a:cs typeface="Times New Roman"/>
              <a:sym typeface="Times New Roman"/>
            </a:endParaRPr>
          </a:p>
          <a:p>
            <a:pPr indent="-330200" lvl="0" marL="457200" marR="0" rtl="0" algn="just">
              <a:lnSpc>
                <a:spcPct val="115000"/>
              </a:lnSpc>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With Amazon Kinesis Data Firehose, you pay only for the volume of data you transmit through the service, and if applicable, for data format conversion</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Kinesis Data Analytics</a:t>
            </a:r>
            <a:endParaRPr>
              <a:latin typeface="Times New Roman"/>
              <a:ea typeface="Times New Roman"/>
              <a:cs typeface="Times New Roman"/>
              <a:sym typeface="Times New Roman"/>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It allows you to transform and analyze streaming data in real time with Apache Flink which is an open source framework and engine for processing data streams</a:t>
            </a:r>
            <a:endParaRPr sz="1600">
              <a:solidFill>
                <a:srgbClr val="000000"/>
              </a:solidFill>
              <a:highlight>
                <a:srgbClr val="FFFFFF"/>
              </a:highlight>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With Amazon Kinesis Data Analytics, you only pay for the processing resources that your streaming applications use. There are no minimum fees or upfront commitments</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Amazon Kinesis Data Streams</a:t>
            </a:r>
            <a:endParaRPr>
              <a:latin typeface="Times New Roman"/>
              <a:ea typeface="Times New Roman"/>
              <a:cs typeface="Times New Roman"/>
              <a:sym typeface="Times New Roman"/>
            </a:endParaRPr>
          </a:p>
        </p:txBody>
      </p:sp>
      <p:pic>
        <p:nvPicPr>
          <p:cNvPr id="123" name="Google Shape;123;p19"/>
          <p:cNvPicPr preferRelativeResize="0"/>
          <p:nvPr/>
        </p:nvPicPr>
        <p:blipFill>
          <a:blip r:embed="rId3">
            <a:alphaModFix/>
          </a:blip>
          <a:stretch>
            <a:fillRect/>
          </a:stretch>
        </p:blipFill>
        <p:spPr>
          <a:xfrm>
            <a:off x="644225" y="1853850"/>
            <a:ext cx="7945325" cy="2976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7800" y="12509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Terminologies</a:t>
            </a:r>
            <a:endParaRPr>
              <a:latin typeface="Times New Roman"/>
              <a:ea typeface="Times New Roman"/>
              <a:cs typeface="Times New Roman"/>
              <a:sym typeface="Times New Roman"/>
            </a:endParaRPr>
          </a:p>
        </p:txBody>
      </p:sp>
      <p:sp>
        <p:nvSpPr>
          <p:cNvPr id="129" name="Google Shape;129;p20"/>
          <p:cNvSpPr txBox="1"/>
          <p:nvPr/>
        </p:nvSpPr>
        <p:spPr>
          <a:xfrm>
            <a:off x="727800" y="1633051"/>
            <a:ext cx="5132100" cy="33042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SzPts val="1600"/>
              <a:buFont typeface="Times New Roman"/>
              <a:buChar char="●"/>
            </a:pPr>
            <a:r>
              <a:rPr b="1" lang="en" sz="1600">
                <a:latin typeface="Times New Roman"/>
                <a:ea typeface="Times New Roman"/>
                <a:cs typeface="Times New Roman"/>
                <a:sym typeface="Times New Roman"/>
              </a:rPr>
              <a:t>A stream</a:t>
            </a:r>
            <a:r>
              <a:rPr lang="en" sz="1600">
                <a:latin typeface="Times New Roman"/>
                <a:ea typeface="Times New Roman"/>
                <a:cs typeface="Times New Roman"/>
                <a:sym typeface="Times New Roman"/>
              </a:rPr>
              <a:t>: A queue for incoming data to reside in. Streams are labeled by a string. For example, Amazon might have an “Orders” stream, a “Customer-Review” stream, and so on</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Char char="●"/>
            </a:pPr>
            <a:r>
              <a:rPr b="1" lang="en" sz="1600">
                <a:latin typeface="Times New Roman"/>
                <a:ea typeface="Times New Roman"/>
                <a:cs typeface="Times New Roman"/>
                <a:sym typeface="Times New Roman"/>
              </a:rPr>
              <a:t>A shard</a:t>
            </a:r>
            <a:r>
              <a:rPr lang="en" sz="1600">
                <a:latin typeface="Times New Roman"/>
                <a:ea typeface="Times New Roman"/>
                <a:cs typeface="Times New Roman"/>
                <a:sym typeface="Times New Roman"/>
              </a:rPr>
              <a:t>: A stream can be composed of one or more shards. One shard can read data at a rate of up to 2 MB/sec and can write up to 1,000 records/sec up to a max of 1 MB/sec. A user should specify the number of shards that coincides with the amount of data expected to be present in their system. </a:t>
            </a:r>
            <a:r>
              <a:rPr b="1" lang="en" sz="1600">
                <a:latin typeface="Times New Roman"/>
                <a:ea typeface="Times New Roman"/>
                <a:cs typeface="Times New Roman"/>
                <a:sym typeface="Times New Roman"/>
              </a:rPr>
              <a:t>Pricing of Kinesis streams is done on a per/shard basis</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ato"/>
              <a:ea typeface="Lato"/>
              <a:cs typeface="Lato"/>
              <a:sym typeface="Lato"/>
            </a:endParaRPr>
          </a:p>
        </p:txBody>
      </p:sp>
      <p:pic>
        <p:nvPicPr>
          <p:cNvPr id="130" name="Google Shape;130;p20"/>
          <p:cNvPicPr preferRelativeResize="0"/>
          <p:nvPr/>
        </p:nvPicPr>
        <p:blipFill>
          <a:blip r:embed="rId3">
            <a:alphaModFix/>
          </a:blip>
          <a:stretch>
            <a:fillRect/>
          </a:stretch>
        </p:blipFill>
        <p:spPr>
          <a:xfrm>
            <a:off x="6121050" y="2086750"/>
            <a:ext cx="2644625" cy="2612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Terminologies</a:t>
            </a:r>
            <a:endParaRPr>
              <a:latin typeface="Times New Roman"/>
              <a:ea typeface="Times New Roman"/>
              <a:cs typeface="Times New Roman"/>
              <a:sym typeface="Times New Roman"/>
            </a:endParaRPr>
          </a:p>
        </p:txBody>
      </p:sp>
      <p:sp>
        <p:nvSpPr>
          <p:cNvPr id="136" name="Google Shape;136;p21"/>
          <p:cNvSpPr txBox="1"/>
          <p:nvPr/>
        </p:nvSpPr>
        <p:spPr>
          <a:xfrm>
            <a:off x="805800" y="1700600"/>
            <a:ext cx="4322700" cy="31809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SzPts val="1600"/>
              <a:buFont typeface="Times New Roman"/>
              <a:buChar char="●"/>
            </a:pPr>
            <a:r>
              <a:rPr b="1" lang="en" sz="1600">
                <a:latin typeface="Times New Roman"/>
                <a:ea typeface="Times New Roman"/>
                <a:cs typeface="Times New Roman"/>
                <a:sym typeface="Times New Roman"/>
              </a:rPr>
              <a:t>Producer: </a:t>
            </a:r>
            <a:r>
              <a:rPr lang="en" sz="1600">
                <a:latin typeface="Times New Roman"/>
                <a:ea typeface="Times New Roman"/>
                <a:cs typeface="Times New Roman"/>
                <a:sym typeface="Times New Roman"/>
              </a:rPr>
              <a:t>A producer is a source of data, typically generated external to your system in real-world applications (e.g. user click data)</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Char char="●"/>
            </a:pPr>
            <a:r>
              <a:rPr b="1" lang="en" sz="1600">
                <a:latin typeface="Times New Roman"/>
                <a:ea typeface="Times New Roman"/>
                <a:cs typeface="Times New Roman"/>
                <a:sym typeface="Times New Roman"/>
              </a:rPr>
              <a:t>Consumer</a:t>
            </a:r>
            <a:r>
              <a:rPr lang="en" sz="1600">
                <a:latin typeface="Times New Roman"/>
                <a:ea typeface="Times New Roman"/>
                <a:cs typeface="Times New Roman"/>
                <a:sym typeface="Times New Roman"/>
              </a:rPr>
              <a:t>: Once the data is placed in a stream, it can be processed and stored somewhere (e.g. on a database). Anything that reads in data from a stream is said to be a consumer</a:t>
            </a:r>
            <a:endParaRPr sz="1600">
              <a:latin typeface="Times New Roman"/>
              <a:ea typeface="Times New Roman"/>
              <a:cs typeface="Times New Roman"/>
              <a:sym typeface="Times New Roman"/>
            </a:endParaRPr>
          </a:p>
          <a:p>
            <a:pPr indent="-330200" lvl="0" marL="457200" rtl="0" algn="just">
              <a:lnSpc>
                <a:spcPct val="115000"/>
              </a:lnSpc>
              <a:spcBef>
                <a:spcPts val="0"/>
              </a:spcBef>
              <a:spcAft>
                <a:spcPts val="0"/>
              </a:spcAft>
              <a:buSzPts val="1600"/>
              <a:buChar char="●"/>
            </a:pPr>
            <a:r>
              <a:rPr b="1" lang="en" sz="1600">
                <a:latin typeface="Times New Roman"/>
                <a:ea typeface="Times New Roman"/>
                <a:cs typeface="Times New Roman"/>
                <a:sym typeface="Times New Roman"/>
              </a:rPr>
              <a:t>Partition key</a:t>
            </a:r>
            <a:r>
              <a:rPr lang="en" sz="1600">
                <a:latin typeface="Times New Roman"/>
                <a:ea typeface="Times New Roman"/>
                <a:cs typeface="Times New Roman"/>
                <a:sym typeface="Times New Roman"/>
              </a:rPr>
              <a:t>: The partition key provided is used to determine which shard the data should be written to on the stream</a:t>
            </a:r>
            <a:endParaRPr sz="16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Lato"/>
              <a:ea typeface="Lato"/>
              <a:cs typeface="Lato"/>
              <a:sym typeface="Lato"/>
            </a:endParaRPr>
          </a:p>
        </p:txBody>
      </p:sp>
      <p:pic>
        <p:nvPicPr>
          <p:cNvPr id="137" name="Google Shape;137;p21"/>
          <p:cNvPicPr preferRelativeResize="0"/>
          <p:nvPr/>
        </p:nvPicPr>
        <p:blipFill>
          <a:blip r:embed="rId3">
            <a:alphaModFix/>
          </a:blip>
          <a:stretch>
            <a:fillRect/>
          </a:stretch>
        </p:blipFill>
        <p:spPr>
          <a:xfrm>
            <a:off x="5565725" y="2115300"/>
            <a:ext cx="3236449" cy="2689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