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E62B429-D59B-40D6-8D15-CBCEA2F96234}">
  <a:tblStyle styleId="{6E62B429-D59B-40D6-8D15-CBCEA2F962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244c6d8d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244c6d8d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244c6d8d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244c6d8d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244c6d8d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244c6d8d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a244c6d8d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a244c6d8d6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244c6d8d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244c6d8d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244c6d8d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a244c6d8d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244c6d8d6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244c6d8d6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245e07da2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245e07da2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245e07da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245e07da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245e07da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245e07da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245e07da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245e07da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Page 1</a:t>
            </a:r>
            <a:endParaRPr/>
          </a:p>
          <a:p>
            <a:pPr indent="0" lvl="0" marL="0" rtl="0" algn="l">
              <a:spcBef>
                <a:spcPts val="0"/>
              </a:spcBef>
              <a:spcAft>
                <a:spcPts val="0"/>
              </a:spcAft>
              <a:buClr>
                <a:schemeClr val="dk1"/>
              </a:buClr>
              <a:buSzPts val="1100"/>
              <a:buFont typeface="Arial"/>
              <a:buNone/>
            </a:pPr>
            <a:r>
              <a:rPr lang="en"/>
              <a:t>The aim of this project is to allow the students of any university to make bookings in advance at a recreational sports and fitness center using cloud services. As a place like that can have multiple play rooms for different sports like basketball, table tennis, squash, etc., it might get difficult for the administrators to maintain the records and for students to check the availability of those rooms.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propose an application where students will be able to book a sport room in advance to avoid the long waiting times and maintain the records of the bookings made by the students. Adding to that if a student has booked a sport room for the morning slot for today, that room should become unavailable for the next student trying to book the same room for the same time slot.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245e07da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245e07da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Page 2</a:t>
            </a:r>
            <a:endParaRPr/>
          </a:p>
          <a:p>
            <a:pPr indent="0" lvl="0" marL="0" rtl="0" algn="l">
              <a:spcBef>
                <a:spcPts val="0"/>
              </a:spcBef>
              <a:spcAft>
                <a:spcPts val="0"/>
              </a:spcAft>
              <a:buClr>
                <a:schemeClr val="dk1"/>
              </a:buClr>
              <a:buSzPts val="1100"/>
              <a:buFont typeface="Arial"/>
              <a:buNone/>
            </a:pPr>
            <a:r>
              <a:rPr lang="en"/>
              <a:t>Talking about the competitor apps, we couldn't find any application that will be in a direct competition with our application, but there are few apps which are kind of similar to functionality of our application.</a:t>
            </a:r>
            <a:endParaRPr/>
          </a:p>
          <a:p>
            <a:pPr indent="0" lvl="0" marL="0" rtl="0" algn="l">
              <a:spcBef>
                <a:spcPts val="0"/>
              </a:spcBef>
              <a:spcAft>
                <a:spcPts val="0"/>
              </a:spcAft>
              <a:buClr>
                <a:schemeClr val="dk1"/>
              </a:buClr>
              <a:buSzPts val="1100"/>
              <a:buFont typeface="Arial"/>
              <a:buNone/>
            </a:pPr>
            <a:r>
              <a:rPr lang="en"/>
              <a:t>First is Kourts app, this app allows people to book a nearby tennis court. It is accessible to anyone from the public. On the other hand, our app will have a sign in authentication, where only the university students and staff will be able to make any bookings.</a:t>
            </a:r>
            <a:endParaRPr/>
          </a:p>
          <a:p>
            <a:pPr indent="0" lvl="0" marL="0" rtl="0" algn="l">
              <a:spcBef>
                <a:spcPts val="0"/>
              </a:spcBef>
              <a:spcAft>
                <a:spcPts val="0"/>
              </a:spcAft>
              <a:buClr>
                <a:schemeClr val="dk1"/>
              </a:buClr>
              <a:buSzPts val="1100"/>
              <a:buFont typeface="Arial"/>
              <a:buNone/>
            </a:pPr>
            <a:r>
              <a:rPr lang="en"/>
              <a:t>Second, there is also an existing appication at the university which is only limited to the esports gaming center, while we plan to implement a system for other sports as well.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a245e07da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a245e07da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245e07da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245e07da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245e07da2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245e07da2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a245e07da2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a245e07da2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245e07da2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a245e07da2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244c6d56e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244c6d56e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437025"/>
            <a:ext cx="8520600" cy="21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200">
              <a:solidFill>
                <a:srgbClr val="1A1A1A"/>
              </a:solidFill>
              <a:latin typeface="Times New Roman"/>
              <a:ea typeface="Times New Roman"/>
              <a:cs typeface="Times New Roman"/>
              <a:sym typeface="Times New Roman"/>
            </a:endParaRPr>
          </a:p>
          <a:p>
            <a:pPr indent="0" lvl="0" marL="0" rtl="0" algn="ctr">
              <a:spcBef>
                <a:spcPts val="0"/>
              </a:spcBef>
              <a:spcAft>
                <a:spcPts val="0"/>
              </a:spcAft>
              <a:buNone/>
            </a:pPr>
            <a:r>
              <a:rPr lang="en" sz="2200">
                <a:solidFill>
                  <a:srgbClr val="1A1A1A"/>
                </a:solidFill>
                <a:latin typeface="Times New Roman"/>
                <a:ea typeface="Times New Roman"/>
                <a:cs typeface="Times New Roman"/>
                <a:sym typeface="Times New Roman"/>
              </a:rPr>
              <a:t>IST 615</a:t>
            </a:r>
            <a:endParaRPr sz="2200">
              <a:solidFill>
                <a:srgbClr val="1A1A1A"/>
              </a:solidFill>
              <a:latin typeface="Times New Roman"/>
              <a:ea typeface="Times New Roman"/>
              <a:cs typeface="Times New Roman"/>
              <a:sym typeface="Times New Roman"/>
            </a:endParaRPr>
          </a:p>
          <a:p>
            <a:pPr indent="0" lvl="0" marL="0" rtl="0" algn="ctr">
              <a:spcBef>
                <a:spcPts val="0"/>
              </a:spcBef>
              <a:spcAft>
                <a:spcPts val="0"/>
              </a:spcAft>
              <a:buNone/>
            </a:pPr>
            <a:r>
              <a:rPr lang="en" sz="2200">
                <a:solidFill>
                  <a:srgbClr val="1A1A1A"/>
                </a:solidFill>
                <a:latin typeface="Times New Roman"/>
                <a:ea typeface="Times New Roman"/>
                <a:cs typeface="Times New Roman"/>
                <a:sym typeface="Times New Roman"/>
              </a:rPr>
              <a:t>Project Presentation</a:t>
            </a:r>
            <a:endParaRPr sz="2200">
              <a:solidFill>
                <a:srgbClr val="1A1A1A"/>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rgbClr val="1A1A1A"/>
              </a:solidFill>
              <a:latin typeface="Times New Roman"/>
              <a:ea typeface="Times New Roman"/>
              <a:cs typeface="Times New Roman"/>
              <a:sym typeface="Times New Roman"/>
            </a:endParaRPr>
          </a:p>
          <a:p>
            <a:pPr indent="0" lvl="0" marL="0" rtl="0" algn="ctr">
              <a:spcBef>
                <a:spcPts val="0"/>
              </a:spcBef>
              <a:spcAft>
                <a:spcPts val="0"/>
              </a:spcAft>
              <a:buNone/>
            </a:pPr>
            <a:r>
              <a:rPr lang="en" sz="2600">
                <a:solidFill>
                  <a:srgbClr val="1A1A1A"/>
                </a:solidFill>
                <a:latin typeface="Times New Roman"/>
                <a:ea typeface="Times New Roman"/>
                <a:cs typeface="Times New Roman"/>
                <a:sym typeface="Times New Roman"/>
              </a:rPr>
              <a:t>Facilities Management System</a:t>
            </a:r>
            <a:endParaRPr sz="2600">
              <a:solidFill>
                <a:srgbClr val="1A1A1A"/>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1400">
                <a:solidFill>
                  <a:srgbClr val="1A1A1A"/>
                </a:solidFill>
                <a:latin typeface="Times New Roman"/>
                <a:ea typeface="Times New Roman"/>
                <a:cs typeface="Times New Roman"/>
                <a:sym typeface="Times New Roman"/>
              </a:rPr>
              <a:t>For University Sports and Fitness Center</a:t>
            </a:r>
            <a:endParaRPr sz="2200">
              <a:solidFill>
                <a:srgbClr val="1A1A1A"/>
              </a:solidFill>
              <a:latin typeface="Times New Roman"/>
              <a:ea typeface="Times New Roman"/>
              <a:cs typeface="Times New Roman"/>
              <a:sym typeface="Times New Roman"/>
            </a:endParaRPr>
          </a:p>
        </p:txBody>
      </p:sp>
      <p:sp>
        <p:nvSpPr>
          <p:cNvPr id="87" name="Google Shape;87;p13"/>
          <p:cNvSpPr txBox="1"/>
          <p:nvPr>
            <p:ph idx="1" type="subTitle"/>
          </p:nvPr>
        </p:nvSpPr>
        <p:spPr>
          <a:xfrm>
            <a:off x="0" y="2814400"/>
            <a:ext cx="8520600" cy="19173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Clr>
                <a:schemeClr val="dk1"/>
              </a:buClr>
              <a:buSzPts val="1100"/>
              <a:buFont typeface="Arial"/>
              <a:buNone/>
            </a:pPr>
            <a:r>
              <a:rPr lang="en" sz="1600">
                <a:solidFill>
                  <a:srgbClr val="000000"/>
                </a:solidFill>
                <a:latin typeface="Times New Roman"/>
                <a:ea typeface="Times New Roman"/>
                <a:cs typeface="Times New Roman"/>
                <a:sym typeface="Times New Roman"/>
              </a:rPr>
              <a:t>By</a:t>
            </a:r>
            <a:endParaRPr sz="1600">
              <a:solidFill>
                <a:srgbClr val="000000"/>
              </a:solidFill>
              <a:latin typeface="Times New Roman"/>
              <a:ea typeface="Times New Roman"/>
              <a:cs typeface="Times New Roman"/>
              <a:sym typeface="Times New Roman"/>
            </a:endParaRPr>
          </a:p>
          <a:p>
            <a:pPr indent="0" lvl="0" marL="457200" rtl="0" algn="ctr">
              <a:spcBef>
                <a:spcPts val="0"/>
              </a:spcBef>
              <a:spcAft>
                <a:spcPts val="0"/>
              </a:spcAft>
              <a:buClr>
                <a:schemeClr val="dk1"/>
              </a:buClr>
              <a:buSzPts val="1100"/>
              <a:buFont typeface="Arial"/>
              <a:buNone/>
            </a:pPr>
            <a:r>
              <a:rPr lang="en" sz="1600">
                <a:solidFill>
                  <a:srgbClr val="000000"/>
                </a:solidFill>
                <a:latin typeface="Times New Roman"/>
                <a:ea typeface="Times New Roman"/>
                <a:cs typeface="Times New Roman"/>
                <a:sym typeface="Times New Roman"/>
              </a:rPr>
              <a:t>Hitesh Thadhani</a:t>
            </a:r>
            <a:endParaRPr sz="1600">
              <a:solidFill>
                <a:srgbClr val="000000"/>
              </a:solidFill>
              <a:latin typeface="Times New Roman"/>
              <a:ea typeface="Times New Roman"/>
              <a:cs typeface="Times New Roman"/>
              <a:sym typeface="Times New Roman"/>
            </a:endParaRPr>
          </a:p>
          <a:p>
            <a:pPr indent="0" lvl="0" marL="457200" rtl="0" algn="ctr">
              <a:spcBef>
                <a:spcPts val="0"/>
              </a:spcBef>
              <a:spcAft>
                <a:spcPts val="0"/>
              </a:spcAft>
              <a:buClr>
                <a:schemeClr val="dk1"/>
              </a:buClr>
              <a:buSzPts val="1100"/>
              <a:buFont typeface="Arial"/>
              <a:buNone/>
            </a:pPr>
            <a:r>
              <a:rPr lang="en" sz="1600">
                <a:solidFill>
                  <a:srgbClr val="000000"/>
                </a:solidFill>
                <a:latin typeface="Times New Roman"/>
                <a:ea typeface="Times New Roman"/>
                <a:cs typeface="Times New Roman"/>
                <a:sym typeface="Times New Roman"/>
              </a:rPr>
              <a:t>Prachi Sankpal</a:t>
            </a:r>
            <a:endParaRPr sz="1600">
              <a:solidFill>
                <a:srgbClr val="000000"/>
              </a:solidFill>
              <a:latin typeface="Times New Roman"/>
              <a:ea typeface="Times New Roman"/>
              <a:cs typeface="Times New Roman"/>
              <a:sym typeface="Times New Roman"/>
            </a:endParaRPr>
          </a:p>
          <a:p>
            <a:pPr indent="0" lvl="0" marL="457200" rtl="0" algn="ctr">
              <a:spcBef>
                <a:spcPts val="0"/>
              </a:spcBef>
              <a:spcAft>
                <a:spcPts val="0"/>
              </a:spcAft>
              <a:buClr>
                <a:schemeClr val="dk1"/>
              </a:buClr>
              <a:buSzPts val="1100"/>
              <a:buFont typeface="Arial"/>
              <a:buNone/>
            </a:pPr>
            <a:r>
              <a:rPr lang="en" sz="1600">
                <a:solidFill>
                  <a:srgbClr val="000000"/>
                </a:solidFill>
                <a:latin typeface="Times New Roman"/>
                <a:ea typeface="Times New Roman"/>
                <a:cs typeface="Times New Roman"/>
                <a:sym typeface="Times New Roman"/>
              </a:rPr>
              <a:t>Rashika Singh</a:t>
            </a:r>
            <a:endParaRPr sz="1600">
              <a:solidFill>
                <a:srgbClr val="000000"/>
              </a:solidFill>
              <a:latin typeface="Times New Roman"/>
              <a:ea typeface="Times New Roman"/>
              <a:cs typeface="Times New Roman"/>
              <a:sym typeface="Times New Roman"/>
            </a:endParaRPr>
          </a:p>
          <a:p>
            <a:pPr indent="0" lvl="0" marL="457200" rtl="0" algn="ctr">
              <a:spcBef>
                <a:spcPts val="0"/>
              </a:spcBef>
              <a:spcAft>
                <a:spcPts val="0"/>
              </a:spcAft>
              <a:buClr>
                <a:schemeClr val="dk1"/>
              </a:buClr>
              <a:buSzPts val="1100"/>
              <a:buFont typeface="Arial"/>
              <a:buNone/>
            </a:pPr>
            <a:r>
              <a:rPr lang="en" sz="1600">
                <a:solidFill>
                  <a:srgbClr val="000000"/>
                </a:solidFill>
                <a:latin typeface="Times New Roman"/>
                <a:ea typeface="Times New Roman"/>
                <a:cs typeface="Times New Roman"/>
                <a:sym typeface="Times New Roman"/>
              </a:rPr>
              <a:t>Sai Praharsha Devalla</a:t>
            </a:r>
            <a:endParaRPr sz="1600">
              <a:solidFill>
                <a:srgbClr val="000000"/>
              </a:solidFill>
              <a:latin typeface="Times New Roman"/>
              <a:ea typeface="Times New Roman"/>
              <a:cs typeface="Times New Roman"/>
              <a:sym typeface="Times New Roman"/>
            </a:endParaRPr>
          </a:p>
          <a:p>
            <a:pPr indent="0" lvl="0" marL="457200" rtl="0" algn="ctr">
              <a:spcBef>
                <a:spcPts val="0"/>
              </a:spcBef>
              <a:spcAft>
                <a:spcPts val="0"/>
              </a:spcAft>
              <a:buClr>
                <a:schemeClr val="dk1"/>
              </a:buClr>
              <a:buSzPts val="1100"/>
              <a:buFont typeface="Arial"/>
              <a:buNone/>
            </a:pPr>
            <a:r>
              <a:rPr lang="en" sz="1600">
                <a:solidFill>
                  <a:srgbClr val="000000"/>
                </a:solidFill>
                <a:latin typeface="Times New Roman"/>
                <a:ea typeface="Times New Roman"/>
                <a:cs typeface="Times New Roman"/>
                <a:sym typeface="Times New Roman"/>
              </a:rPr>
              <a:t>Tejas Dinesh Patil</a:t>
            </a:r>
            <a:endParaRPr sz="1600">
              <a:solidFill>
                <a:srgbClr val="000000"/>
              </a:solidFill>
              <a:latin typeface="Times New Roman"/>
              <a:ea typeface="Times New Roman"/>
              <a:cs typeface="Times New Roman"/>
              <a:sym typeface="Times New Roman"/>
            </a:endParaRPr>
          </a:p>
          <a:p>
            <a:pPr indent="0" lvl="0" marL="457200" rtl="0" algn="ctr">
              <a:spcBef>
                <a:spcPts val="0"/>
              </a:spcBef>
              <a:spcAft>
                <a:spcPts val="0"/>
              </a:spcAft>
              <a:buClr>
                <a:schemeClr val="dk1"/>
              </a:buClr>
              <a:buSzPts val="1100"/>
              <a:buFont typeface="Arial"/>
              <a:buNone/>
            </a:pPr>
            <a:r>
              <a:rPr lang="en" sz="1600">
                <a:solidFill>
                  <a:srgbClr val="000000"/>
                </a:solidFill>
                <a:latin typeface="Times New Roman"/>
                <a:ea typeface="Times New Roman"/>
                <a:cs typeface="Times New Roman"/>
                <a:sym typeface="Times New Roman"/>
              </a:rPr>
              <a:t>Yeswanth Reddy Velapalem</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idx="1" type="body"/>
          </p:nvPr>
        </p:nvSpPr>
        <p:spPr>
          <a:xfrm>
            <a:off x="782525" y="632100"/>
            <a:ext cx="7688700" cy="42138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sz="1400">
              <a:solidFill>
                <a:srgbClr val="000000"/>
              </a:solidFill>
              <a:latin typeface="Cambria"/>
              <a:ea typeface="Cambria"/>
              <a:cs typeface="Cambria"/>
              <a:sym typeface="Cambria"/>
            </a:endParaRPr>
          </a:p>
          <a:p>
            <a:pPr indent="0" lvl="0" marL="457200" rtl="0" algn="just">
              <a:lnSpc>
                <a:spcPct val="100000"/>
              </a:lnSpc>
              <a:spcBef>
                <a:spcPts val="1000"/>
              </a:spcBef>
              <a:spcAft>
                <a:spcPts val="0"/>
              </a:spcAft>
              <a:buNone/>
            </a:pPr>
            <a:r>
              <a:t/>
            </a:r>
            <a:endParaRPr sz="16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b="1" lang="en" sz="3600">
                <a:solidFill>
                  <a:schemeClr val="dk2"/>
                </a:solidFill>
                <a:latin typeface="Times New Roman"/>
                <a:ea typeface="Times New Roman"/>
                <a:cs typeface="Times New Roman"/>
                <a:sym typeface="Times New Roman"/>
              </a:rPr>
              <a:t>AWS Cognito</a:t>
            </a:r>
            <a:endParaRPr b="1" sz="3600">
              <a:solidFill>
                <a:schemeClr val="dk2"/>
              </a:solidFill>
              <a:latin typeface="Times New Roman"/>
              <a:ea typeface="Times New Roman"/>
              <a:cs typeface="Times New Roman"/>
              <a:sym typeface="Times New Roman"/>
            </a:endParaRPr>
          </a:p>
          <a:p>
            <a:pPr indent="-330200" lvl="0" marL="457200" rtl="0" algn="just">
              <a:lnSpc>
                <a:spcPct val="100000"/>
              </a:lnSpc>
              <a:spcBef>
                <a:spcPts val="100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Cognito in free tier doesn't charge for 50,000 MAUs (Monthly Active Users)</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This free tier is not restricted for the first 12 months only</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For implementing additional security features, $0.0050 is charged for each MAU</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For additional users (after 50,000), $0.0055 would be charged for each new user</a:t>
            </a:r>
            <a:endParaRPr sz="16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000"/>
              </a:spcBef>
              <a:spcAft>
                <a:spcPts val="0"/>
              </a:spcAft>
              <a:buNone/>
            </a:pPr>
            <a:r>
              <a:rPr lang="en" sz="1600">
                <a:solidFill>
                  <a:srgbClr val="000000"/>
                </a:solidFill>
                <a:highlight>
                  <a:srgbClr val="FFFFFF"/>
                </a:highlight>
                <a:latin typeface="Times New Roman"/>
                <a:ea typeface="Times New Roman"/>
                <a:cs typeface="Times New Roman"/>
                <a:sym typeface="Times New Roman"/>
              </a:rPr>
              <a:t> Based on the student statistics and considering all students to be active users;</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lnSpc>
                <a:spcPct val="100000"/>
              </a:lnSpc>
              <a:spcBef>
                <a:spcPts val="100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We will have 30,000 MAUs</a:t>
            </a:r>
            <a:endParaRPr sz="16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000"/>
              </a:spcBef>
              <a:spcAft>
                <a:spcPts val="1000"/>
              </a:spcAft>
              <a:buNone/>
            </a:pPr>
            <a:r>
              <a:rPr lang="en" sz="1600">
                <a:solidFill>
                  <a:srgbClr val="000000"/>
                </a:solidFill>
                <a:highlight>
                  <a:srgbClr val="FFFFFF"/>
                </a:highlight>
                <a:latin typeface="Times New Roman"/>
                <a:ea typeface="Times New Roman"/>
                <a:cs typeface="Times New Roman"/>
                <a:sym typeface="Times New Roman"/>
              </a:rPr>
              <a:t>Expected Annual Cost: </a:t>
            </a:r>
            <a:r>
              <a:rPr b="1" lang="en" sz="1600" u="sng">
                <a:solidFill>
                  <a:srgbClr val="000000"/>
                </a:solidFill>
                <a:highlight>
                  <a:srgbClr val="FFFFFF"/>
                </a:highlight>
                <a:latin typeface="Times New Roman"/>
                <a:ea typeface="Times New Roman"/>
                <a:cs typeface="Times New Roman"/>
                <a:sym typeface="Times New Roman"/>
              </a:rPr>
              <a:t>0.00</a:t>
            </a:r>
            <a:r>
              <a:rPr lang="en" sz="1600">
                <a:solidFill>
                  <a:srgbClr val="000000"/>
                </a:solidFill>
                <a:highlight>
                  <a:srgbClr val="FFFFFF"/>
                </a:highlight>
                <a:latin typeface="Times New Roman"/>
                <a:ea typeface="Times New Roman"/>
                <a:cs typeface="Times New Roman"/>
                <a:sym typeface="Times New Roman"/>
              </a:rPr>
              <a:t> USD</a:t>
            </a:r>
            <a:endParaRPr sz="16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7650" y="734725"/>
            <a:ext cx="7688700" cy="42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333333"/>
              </a:solidFill>
              <a:latin typeface="Cambria"/>
              <a:ea typeface="Cambria"/>
              <a:cs typeface="Cambria"/>
              <a:sym typeface="Cambria"/>
            </a:endParaRPr>
          </a:p>
          <a:p>
            <a:pPr indent="0" lvl="0" marL="0" marR="0" rtl="0" algn="l">
              <a:lnSpc>
                <a:spcPct val="100000"/>
              </a:lnSpc>
              <a:spcBef>
                <a:spcPts val="1000"/>
              </a:spcBef>
              <a:spcAft>
                <a:spcPts val="0"/>
              </a:spcAft>
              <a:buNone/>
            </a:pPr>
            <a:r>
              <a:rPr lang="en" sz="3600">
                <a:latin typeface="Times New Roman"/>
                <a:ea typeface="Times New Roman"/>
                <a:cs typeface="Times New Roman"/>
                <a:sym typeface="Times New Roman"/>
              </a:rPr>
              <a:t>Elastic Beanstalk</a:t>
            </a:r>
            <a:endParaRPr sz="3600">
              <a:latin typeface="Times New Roman"/>
              <a:ea typeface="Times New Roman"/>
              <a:cs typeface="Times New Roman"/>
              <a:sym typeface="Times New Roman"/>
            </a:endParaRPr>
          </a:p>
          <a:p>
            <a:pPr indent="-330200" lvl="0" marL="457200" rtl="0" algn="just">
              <a:spcBef>
                <a:spcPts val="1000"/>
              </a:spcBef>
              <a:spcAft>
                <a:spcPts val="0"/>
              </a:spcAft>
              <a:buClr>
                <a:srgbClr val="000000"/>
              </a:buClr>
              <a:buSzPts val="1600"/>
              <a:buFont typeface="Times New Roman"/>
              <a:buChar char="●"/>
            </a:pPr>
            <a:r>
              <a:rPr b="0" lang="en" sz="1600">
                <a:solidFill>
                  <a:srgbClr val="000000"/>
                </a:solidFill>
                <a:highlight>
                  <a:srgbClr val="FFFFFF"/>
                </a:highlight>
                <a:latin typeface="Times New Roman"/>
                <a:ea typeface="Times New Roman"/>
                <a:cs typeface="Times New Roman"/>
                <a:sym typeface="Times New Roman"/>
              </a:rPr>
              <a:t>Elastic Beanstalk has no additional charge besides EC2 instance or S3 bucket charges on which the application is stored and run. We are using EC2</a:t>
            </a:r>
            <a:endParaRPr b="0" sz="1600">
              <a:solidFill>
                <a:srgbClr val="000000"/>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b="0" lang="en" sz="1600">
                <a:solidFill>
                  <a:srgbClr val="000000"/>
                </a:solidFill>
                <a:highlight>
                  <a:srgbClr val="FFFFFF"/>
                </a:highlight>
                <a:latin typeface="Times New Roman"/>
                <a:ea typeface="Times New Roman"/>
                <a:cs typeface="Times New Roman"/>
                <a:sym typeface="Times New Roman"/>
              </a:rPr>
              <a:t>The primary cost for the website deployed on Beanstalk is based on number of EC2 instances and Elastic load balancing running between the instances</a:t>
            </a:r>
            <a:endParaRPr b="0" sz="1600">
              <a:solidFill>
                <a:srgbClr val="000000"/>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b="0" lang="en" sz="1600">
                <a:solidFill>
                  <a:srgbClr val="000000"/>
                </a:solidFill>
                <a:highlight>
                  <a:srgbClr val="FFFFFF"/>
                </a:highlight>
                <a:latin typeface="Times New Roman"/>
                <a:ea typeface="Times New Roman"/>
                <a:cs typeface="Times New Roman"/>
                <a:sym typeface="Times New Roman"/>
              </a:rPr>
              <a:t>We have set load balancer with min and max number of instances as 1. Hence, the pricing will be same as that for EC2 instance</a:t>
            </a:r>
            <a:endParaRPr b="0" sz="1600">
              <a:solidFill>
                <a:srgbClr val="000000"/>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b="0" lang="en" sz="1600">
                <a:solidFill>
                  <a:srgbClr val="000000"/>
                </a:solidFill>
                <a:highlight>
                  <a:srgbClr val="FFFFFF"/>
                </a:highlight>
                <a:latin typeface="Times New Roman"/>
                <a:ea typeface="Times New Roman"/>
                <a:cs typeface="Times New Roman"/>
                <a:sym typeface="Times New Roman"/>
              </a:rPr>
              <a:t>Specification of EC2 incurred by lambda:</a:t>
            </a:r>
            <a:endParaRPr b="0" sz="1600">
              <a:solidFill>
                <a:srgbClr val="000000"/>
              </a:solidFill>
              <a:highlight>
                <a:srgbClr val="FFFFFF"/>
              </a:highlight>
              <a:latin typeface="Times New Roman"/>
              <a:ea typeface="Times New Roman"/>
              <a:cs typeface="Times New Roman"/>
              <a:sym typeface="Times New Roman"/>
            </a:endParaRPr>
          </a:p>
          <a:p>
            <a:pPr indent="-330200" lvl="1" marL="914400" rtl="0" algn="just">
              <a:spcBef>
                <a:spcPts val="0"/>
              </a:spcBef>
              <a:spcAft>
                <a:spcPts val="0"/>
              </a:spcAft>
              <a:buClr>
                <a:srgbClr val="000000"/>
              </a:buClr>
              <a:buSzPts val="1600"/>
              <a:buFont typeface="Times New Roman"/>
              <a:buChar char="○"/>
            </a:pPr>
            <a:r>
              <a:rPr b="0" lang="en" sz="1600">
                <a:solidFill>
                  <a:srgbClr val="000000"/>
                </a:solidFill>
                <a:highlight>
                  <a:srgbClr val="FFFFFF"/>
                </a:highlight>
                <a:latin typeface="Times New Roman"/>
                <a:ea typeface="Times New Roman"/>
                <a:cs typeface="Times New Roman"/>
                <a:sym typeface="Times New Roman"/>
              </a:rPr>
              <a:t>OS: Linux, vCPU: 1, Type: t2.micro, Storage: 8 GB, Memory: 8GB</a:t>
            </a:r>
            <a:endParaRPr b="0" sz="1600">
              <a:solidFill>
                <a:srgbClr val="000000"/>
              </a:solidFill>
              <a:highlight>
                <a:srgbClr val="FFFFFF"/>
              </a:highlight>
              <a:latin typeface="Times New Roman"/>
              <a:ea typeface="Times New Roman"/>
              <a:cs typeface="Times New Roman"/>
              <a:sym typeface="Times New Roman"/>
            </a:endParaRPr>
          </a:p>
          <a:p>
            <a:pPr indent="-330200" lvl="1" marL="914400" rtl="0" algn="just">
              <a:spcBef>
                <a:spcPts val="0"/>
              </a:spcBef>
              <a:spcAft>
                <a:spcPts val="0"/>
              </a:spcAft>
              <a:buClr>
                <a:srgbClr val="000000"/>
              </a:buClr>
              <a:buSzPts val="1600"/>
              <a:buFont typeface="Times New Roman"/>
              <a:buChar char="○"/>
            </a:pPr>
            <a:r>
              <a:rPr b="0" lang="en" sz="1600">
                <a:solidFill>
                  <a:srgbClr val="000000"/>
                </a:solidFill>
                <a:highlight>
                  <a:srgbClr val="FFFFFF"/>
                </a:highlight>
                <a:latin typeface="Times New Roman"/>
                <a:ea typeface="Times New Roman"/>
                <a:cs typeface="Times New Roman"/>
                <a:sym typeface="Times New Roman"/>
              </a:rPr>
              <a:t>Reservation term: 1 Year, No Up-front Costs</a:t>
            </a:r>
            <a:endParaRPr b="0" sz="1600">
              <a:solidFill>
                <a:srgbClr val="000000"/>
              </a:solidFill>
              <a:highlight>
                <a:srgbClr val="FFFFFF"/>
              </a:highlight>
              <a:latin typeface="Times New Roman"/>
              <a:ea typeface="Times New Roman"/>
              <a:cs typeface="Times New Roman"/>
              <a:sym typeface="Times New Roman"/>
            </a:endParaRPr>
          </a:p>
          <a:p>
            <a:pPr indent="0" lvl="0" marL="0" rtl="0" algn="just">
              <a:spcBef>
                <a:spcPts val="1000"/>
              </a:spcBef>
              <a:spcAft>
                <a:spcPts val="1000"/>
              </a:spcAft>
              <a:buNone/>
            </a:pPr>
            <a:r>
              <a:rPr b="0" lang="en" sz="1600">
                <a:solidFill>
                  <a:srgbClr val="000000"/>
                </a:solidFill>
                <a:highlight>
                  <a:srgbClr val="FFFFFF"/>
                </a:highlight>
                <a:latin typeface="Times New Roman"/>
                <a:ea typeface="Times New Roman"/>
                <a:cs typeface="Times New Roman"/>
                <a:sym typeface="Times New Roman"/>
              </a:rPr>
              <a:t>Expected Annual Cost: 23.21 (USD) * 12 (Months) = </a:t>
            </a:r>
            <a:r>
              <a:rPr lang="en" sz="1600" u="sng">
                <a:solidFill>
                  <a:srgbClr val="000000"/>
                </a:solidFill>
                <a:highlight>
                  <a:srgbClr val="FFFFFF"/>
                </a:highlight>
                <a:latin typeface="Times New Roman"/>
                <a:ea typeface="Times New Roman"/>
                <a:cs typeface="Times New Roman"/>
                <a:sym typeface="Times New Roman"/>
              </a:rPr>
              <a:t>278.52</a:t>
            </a:r>
            <a:r>
              <a:rPr b="0" lang="en" sz="1600">
                <a:solidFill>
                  <a:srgbClr val="000000"/>
                </a:solidFill>
                <a:highlight>
                  <a:srgbClr val="FFFFFF"/>
                </a:highlight>
                <a:latin typeface="Times New Roman"/>
                <a:ea typeface="Times New Roman"/>
                <a:cs typeface="Times New Roman"/>
                <a:sym typeface="Times New Roman"/>
              </a:rPr>
              <a:t> (USD) </a:t>
            </a:r>
            <a:endParaRPr b="0" sz="16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idx="1" type="body"/>
          </p:nvPr>
        </p:nvSpPr>
        <p:spPr>
          <a:xfrm>
            <a:off x="727650" y="808100"/>
            <a:ext cx="7688700" cy="42759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t/>
            </a:r>
            <a:endParaRPr b="1" sz="2600">
              <a:solidFill>
                <a:srgbClr val="000000"/>
              </a:solidFill>
              <a:latin typeface="Cambria"/>
              <a:ea typeface="Cambria"/>
              <a:cs typeface="Cambria"/>
              <a:sym typeface="Cambria"/>
            </a:endParaRPr>
          </a:p>
          <a:p>
            <a:pPr indent="0" lvl="0" marL="0" rtl="0" algn="just">
              <a:lnSpc>
                <a:spcPct val="100000"/>
              </a:lnSpc>
              <a:spcBef>
                <a:spcPts val="1000"/>
              </a:spcBef>
              <a:spcAft>
                <a:spcPts val="0"/>
              </a:spcAft>
              <a:buNone/>
            </a:pPr>
            <a:r>
              <a:rPr b="1" lang="en" sz="3600">
                <a:solidFill>
                  <a:schemeClr val="dk2"/>
                </a:solidFill>
                <a:latin typeface="Times New Roman"/>
                <a:ea typeface="Times New Roman"/>
                <a:cs typeface="Times New Roman"/>
                <a:sym typeface="Times New Roman"/>
              </a:rPr>
              <a:t>API Gateway</a:t>
            </a:r>
            <a:endParaRPr b="1" sz="3600">
              <a:solidFill>
                <a:schemeClr val="dk2"/>
              </a:solidFill>
              <a:latin typeface="Times New Roman"/>
              <a:ea typeface="Times New Roman"/>
              <a:cs typeface="Times New Roman"/>
              <a:sym typeface="Times New Roman"/>
            </a:endParaRPr>
          </a:p>
          <a:p>
            <a:pPr indent="-330200" lvl="0" marL="457200" rtl="0" algn="just">
              <a:lnSpc>
                <a:spcPct val="100000"/>
              </a:lnSpc>
              <a:spcBef>
                <a:spcPts val="100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API Gateway in free tier provides one million (per month) API calls received for REST APIs for the first 12 months</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API Gateway also provides 7,50,000 (per month) connection minnutes in the free tier</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After that we are considering 1,80,000 requests per month (considering 6000 daily requests) for 1 API;</a:t>
            </a:r>
            <a:endParaRPr sz="1600">
              <a:solidFill>
                <a:srgbClr val="000000"/>
              </a:solidFill>
              <a:highlight>
                <a:srgbClr val="FFFFFF"/>
              </a:highlight>
              <a:latin typeface="Times New Roman"/>
              <a:ea typeface="Times New Roman"/>
              <a:cs typeface="Times New Roman"/>
              <a:sym typeface="Times New Roman"/>
            </a:endParaRPr>
          </a:p>
          <a:p>
            <a:pPr indent="0" lvl="0" marL="0" rtl="0" algn="just">
              <a:lnSpc>
                <a:spcPct val="100000"/>
              </a:lnSpc>
              <a:spcBef>
                <a:spcPts val="1000"/>
              </a:spcBef>
              <a:spcAft>
                <a:spcPts val="1000"/>
              </a:spcAft>
              <a:buNone/>
            </a:pPr>
            <a:r>
              <a:rPr lang="en" sz="1600">
                <a:solidFill>
                  <a:srgbClr val="000000"/>
                </a:solidFill>
                <a:highlight>
                  <a:srgbClr val="FFFFFF"/>
                </a:highlight>
                <a:latin typeface="Times New Roman"/>
                <a:ea typeface="Times New Roman"/>
                <a:cs typeface="Times New Roman"/>
                <a:sym typeface="Times New Roman"/>
              </a:rPr>
              <a:t>Expected API annual cost: 0.63 (USD) * 12 (months) = </a:t>
            </a:r>
            <a:r>
              <a:rPr b="1" lang="en" sz="1600" u="sng">
                <a:solidFill>
                  <a:srgbClr val="000000"/>
                </a:solidFill>
                <a:highlight>
                  <a:srgbClr val="FFFFFF"/>
                </a:highlight>
                <a:latin typeface="Times New Roman"/>
                <a:ea typeface="Times New Roman"/>
                <a:cs typeface="Times New Roman"/>
                <a:sym typeface="Times New Roman"/>
              </a:rPr>
              <a:t>7.56</a:t>
            </a:r>
            <a:r>
              <a:rPr lang="en" sz="1600">
                <a:solidFill>
                  <a:srgbClr val="000000"/>
                </a:solidFill>
                <a:highlight>
                  <a:srgbClr val="FFFFFF"/>
                </a:highlight>
                <a:latin typeface="Times New Roman"/>
                <a:ea typeface="Times New Roman"/>
                <a:cs typeface="Times New Roman"/>
                <a:sym typeface="Times New Roman"/>
              </a:rPr>
              <a:t> (USD)</a:t>
            </a:r>
            <a:endParaRPr sz="16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27650" y="722350"/>
            <a:ext cx="7688700" cy="4387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solidFill>
                <a:srgbClr val="000000"/>
              </a:solidFill>
              <a:latin typeface="Cambria"/>
              <a:ea typeface="Cambria"/>
              <a:cs typeface="Cambria"/>
              <a:sym typeface="Cambria"/>
            </a:endParaRPr>
          </a:p>
          <a:p>
            <a:pPr indent="0" lvl="0" marL="0" rtl="0" algn="just">
              <a:spcBef>
                <a:spcPts val="1000"/>
              </a:spcBef>
              <a:spcAft>
                <a:spcPts val="0"/>
              </a:spcAft>
              <a:buNone/>
            </a:pPr>
            <a:r>
              <a:rPr lang="en" sz="3600">
                <a:latin typeface="Times New Roman"/>
                <a:ea typeface="Times New Roman"/>
                <a:cs typeface="Times New Roman"/>
                <a:sym typeface="Times New Roman"/>
              </a:rPr>
              <a:t>Lambda</a:t>
            </a:r>
            <a:endParaRPr sz="1600">
              <a:solidFill>
                <a:srgbClr val="000000"/>
              </a:solidFill>
              <a:latin typeface="Cambria"/>
              <a:ea typeface="Cambria"/>
              <a:cs typeface="Cambria"/>
              <a:sym typeface="Cambria"/>
            </a:endParaRPr>
          </a:p>
          <a:p>
            <a:pPr indent="-330200" lvl="0" marL="457200" rtl="0" algn="just">
              <a:spcBef>
                <a:spcPts val="1000"/>
              </a:spcBef>
              <a:spcAft>
                <a:spcPts val="0"/>
              </a:spcAft>
              <a:buClr>
                <a:srgbClr val="000000"/>
              </a:buClr>
              <a:buSzPts val="1600"/>
              <a:buFont typeface="Times New Roman"/>
              <a:buChar char="●"/>
            </a:pPr>
            <a:r>
              <a:rPr b="0" lang="en" sz="1600">
                <a:solidFill>
                  <a:srgbClr val="000000"/>
                </a:solidFill>
                <a:highlight>
                  <a:srgbClr val="FFFFFF"/>
                </a:highlight>
                <a:latin typeface="Times New Roman"/>
                <a:ea typeface="Times New Roman"/>
                <a:cs typeface="Times New Roman"/>
                <a:sym typeface="Times New Roman"/>
              </a:rPr>
              <a:t>Lambda in free tire provides 1M free requests per month and 400,000 GB-seconds of compute time per month</a:t>
            </a:r>
            <a:endParaRPr b="0" sz="1600">
              <a:solidFill>
                <a:srgbClr val="000000"/>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b="0" lang="en" sz="1600">
                <a:solidFill>
                  <a:srgbClr val="000000"/>
                </a:solidFill>
                <a:highlight>
                  <a:srgbClr val="FFFFFF"/>
                </a:highlight>
                <a:latin typeface="Times New Roman"/>
                <a:ea typeface="Times New Roman"/>
                <a:cs typeface="Times New Roman"/>
                <a:sym typeface="Times New Roman"/>
              </a:rPr>
              <a:t>We will calculate the costs for Lambda without free tier: The charge is based on the number of requests for your functions and the duration of time it takes for the code to execute. The price for Duration depends on the amount of memory allocated to the function between 128 MB and 308 MB in the increments of 64MB</a:t>
            </a:r>
            <a:endParaRPr b="0" sz="1600">
              <a:solidFill>
                <a:srgbClr val="000000"/>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b="0" lang="en" sz="1600">
                <a:solidFill>
                  <a:srgbClr val="000000"/>
                </a:solidFill>
                <a:highlight>
                  <a:srgbClr val="FFFFFF"/>
                </a:highlight>
                <a:latin typeface="Times New Roman"/>
                <a:ea typeface="Times New Roman"/>
                <a:cs typeface="Times New Roman"/>
                <a:sym typeface="Times New Roman"/>
              </a:rPr>
              <a:t>One API has two methods; so, monthly requests for lambda = 6000 *2 * 30 = 3,60,000</a:t>
            </a:r>
            <a:endParaRPr b="0" sz="1600">
              <a:solidFill>
                <a:srgbClr val="000000"/>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b="0" lang="en" sz="1600">
                <a:solidFill>
                  <a:srgbClr val="000000"/>
                </a:solidFill>
                <a:highlight>
                  <a:srgbClr val="FFFFFF"/>
                </a:highlight>
                <a:latin typeface="Times New Roman"/>
                <a:ea typeface="Times New Roman"/>
                <a:cs typeface="Times New Roman"/>
                <a:sym typeface="Times New Roman"/>
              </a:rPr>
              <a:t>Duration of each request: 100 ms</a:t>
            </a:r>
            <a:endParaRPr b="0" sz="1600">
              <a:solidFill>
                <a:srgbClr val="000000"/>
              </a:solidFill>
              <a:highlight>
                <a:srgbClr val="FFFFFF"/>
              </a:highlight>
              <a:latin typeface="Times New Roman"/>
              <a:ea typeface="Times New Roman"/>
              <a:cs typeface="Times New Roman"/>
              <a:sym typeface="Times New Roman"/>
            </a:endParaRPr>
          </a:p>
          <a:p>
            <a:pPr indent="-330200" lvl="0" marL="457200" rtl="0" algn="just">
              <a:spcBef>
                <a:spcPts val="0"/>
              </a:spcBef>
              <a:spcAft>
                <a:spcPts val="0"/>
              </a:spcAft>
              <a:buClr>
                <a:srgbClr val="000000"/>
              </a:buClr>
              <a:buSzPts val="1600"/>
              <a:buFont typeface="Times New Roman"/>
              <a:buChar char="●"/>
            </a:pPr>
            <a:r>
              <a:rPr b="0" lang="en" sz="1600">
                <a:solidFill>
                  <a:srgbClr val="000000"/>
                </a:solidFill>
                <a:highlight>
                  <a:srgbClr val="FFFFFF"/>
                </a:highlight>
                <a:latin typeface="Times New Roman"/>
                <a:ea typeface="Times New Roman"/>
                <a:cs typeface="Times New Roman"/>
                <a:sym typeface="Times New Roman"/>
              </a:rPr>
              <a:t>Amount of memory allocated: 128 MB</a:t>
            </a:r>
            <a:endParaRPr b="0" sz="1600">
              <a:solidFill>
                <a:srgbClr val="000000"/>
              </a:solidFill>
              <a:latin typeface="Cambria"/>
              <a:ea typeface="Cambria"/>
              <a:cs typeface="Cambria"/>
              <a:sym typeface="Cambria"/>
            </a:endParaRPr>
          </a:p>
          <a:p>
            <a:pPr indent="0" lvl="0" marL="0" rtl="0" algn="just">
              <a:spcBef>
                <a:spcPts val="1000"/>
              </a:spcBef>
              <a:spcAft>
                <a:spcPts val="1000"/>
              </a:spcAft>
              <a:buNone/>
            </a:pPr>
            <a:r>
              <a:rPr b="0" lang="en" sz="1600">
                <a:solidFill>
                  <a:srgbClr val="000000"/>
                </a:solidFill>
                <a:highlight>
                  <a:srgbClr val="FFFFFF"/>
                </a:highlight>
                <a:latin typeface="Times New Roman"/>
                <a:ea typeface="Times New Roman"/>
                <a:cs typeface="Times New Roman"/>
                <a:sym typeface="Times New Roman"/>
              </a:rPr>
              <a:t>Expected Annual Lambda Costs: 0.15 (USD) * 12 (months)</a:t>
            </a:r>
            <a:r>
              <a:rPr b="0" lang="en" sz="1600">
                <a:solidFill>
                  <a:srgbClr val="000000"/>
                </a:solidFill>
                <a:latin typeface="Cambria"/>
                <a:ea typeface="Cambria"/>
                <a:cs typeface="Cambria"/>
                <a:sym typeface="Cambria"/>
              </a:rPr>
              <a:t> = </a:t>
            </a:r>
            <a:r>
              <a:rPr lang="en" sz="1600" u="sng">
                <a:solidFill>
                  <a:srgbClr val="000000"/>
                </a:solidFill>
                <a:highlight>
                  <a:srgbClr val="FFFFFF"/>
                </a:highlight>
                <a:latin typeface="Times New Roman"/>
                <a:ea typeface="Times New Roman"/>
                <a:cs typeface="Times New Roman"/>
                <a:sym typeface="Times New Roman"/>
              </a:rPr>
              <a:t>1.8</a:t>
            </a:r>
            <a:r>
              <a:rPr b="0" lang="en" sz="1600">
                <a:solidFill>
                  <a:srgbClr val="000000"/>
                </a:solidFill>
                <a:highlight>
                  <a:srgbClr val="FFFFFF"/>
                </a:highlight>
                <a:latin typeface="Times New Roman"/>
                <a:ea typeface="Times New Roman"/>
                <a:cs typeface="Times New Roman"/>
                <a:sym typeface="Times New Roman"/>
              </a:rPr>
              <a:t> (USD)</a:t>
            </a:r>
            <a:endParaRPr b="0" sz="1600">
              <a:solidFill>
                <a:srgbClr val="000000"/>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727650" y="503475"/>
            <a:ext cx="7688700" cy="45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600">
              <a:solidFill>
                <a:srgbClr val="000000"/>
              </a:solidFill>
              <a:latin typeface="Cambria"/>
              <a:ea typeface="Cambria"/>
              <a:cs typeface="Cambria"/>
              <a:sym typeface="Cambria"/>
            </a:endParaRPr>
          </a:p>
          <a:p>
            <a:pPr indent="0" lvl="0" marL="0" rtl="0" algn="l">
              <a:lnSpc>
                <a:spcPct val="100000"/>
              </a:lnSpc>
              <a:spcBef>
                <a:spcPts val="1600"/>
              </a:spcBef>
              <a:spcAft>
                <a:spcPts val="0"/>
              </a:spcAft>
              <a:buNone/>
            </a:pPr>
            <a:r>
              <a:rPr b="1" lang="en" sz="3600">
                <a:solidFill>
                  <a:schemeClr val="dk2"/>
                </a:solidFill>
                <a:latin typeface="Times New Roman"/>
                <a:ea typeface="Times New Roman"/>
                <a:cs typeface="Times New Roman"/>
                <a:sym typeface="Times New Roman"/>
              </a:rPr>
              <a:t>DynamoDB</a:t>
            </a:r>
            <a:endParaRPr b="1" sz="2600">
              <a:solidFill>
                <a:srgbClr val="000000"/>
              </a:solidFill>
              <a:latin typeface="Cambria"/>
              <a:ea typeface="Cambria"/>
              <a:cs typeface="Cambria"/>
              <a:sym typeface="Cambria"/>
            </a:endParaRPr>
          </a:p>
          <a:p>
            <a:pPr indent="-330200" lvl="0" marL="457200" rtl="0" algn="just">
              <a:lnSpc>
                <a:spcPct val="100000"/>
              </a:lnSpc>
              <a:spcBef>
                <a:spcPts val="160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DynamoDB has 2 pricing options - “On-Demand” and “Provisioned Capacity”</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We will use “Provisioned Capacity” because we can closely forecast the amount of traffic accessing to DynamoDB</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Read and Write requests: </a:t>
            </a:r>
            <a:endParaRPr sz="1600">
              <a:solidFill>
                <a:srgbClr val="000000"/>
              </a:solidFill>
              <a:highlight>
                <a:srgbClr val="FFFFFF"/>
              </a:highlight>
              <a:latin typeface="Times New Roman"/>
              <a:ea typeface="Times New Roman"/>
              <a:cs typeface="Times New Roman"/>
              <a:sym typeface="Times New Roman"/>
            </a:endParaRPr>
          </a:p>
          <a:p>
            <a:pPr indent="-330200" lvl="1" marL="914400" rtl="0" algn="just">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0.00013 (USD per readings) * 24 hrs * 250 (Daily requests) = 0.78 (USD Daily)</a:t>
            </a:r>
            <a:endParaRPr sz="1600">
              <a:solidFill>
                <a:srgbClr val="000000"/>
              </a:solidFill>
              <a:highlight>
                <a:srgbClr val="FFFFFF"/>
              </a:highlight>
              <a:latin typeface="Times New Roman"/>
              <a:ea typeface="Times New Roman"/>
              <a:cs typeface="Times New Roman"/>
              <a:sym typeface="Times New Roman"/>
            </a:endParaRPr>
          </a:p>
          <a:p>
            <a:pPr indent="-330200" lvl="1" marL="914400" rtl="0" algn="just">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0.00065 (USD per readings) * 24 hrs * 104 (Daily requests) = 1.62 (USD Daily)</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Pricing is based on Core features like Write Capacity Units(WCU), Read Capacity Units(RCU), Data Storage and optional features like backup, DynamoDB Streams</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Data Storage:Free tier provides free storage of first 25GB every month, which is sufficient for storing our data</a:t>
            </a:r>
            <a:endParaRPr sz="16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600">
              <a:solidFill>
                <a:srgbClr val="000000"/>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lang="en" sz="1600">
                <a:solidFill>
                  <a:srgbClr val="000000"/>
                </a:solidFill>
                <a:highlight>
                  <a:srgbClr val="FFFFFF"/>
                </a:highlight>
                <a:latin typeface="Times New Roman"/>
                <a:ea typeface="Times New Roman"/>
                <a:cs typeface="Times New Roman"/>
                <a:sym typeface="Times New Roman"/>
              </a:rPr>
              <a:t>Expected Annual cost for DynamoDB: 2.4 * 30 (monthly) * 12 = </a:t>
            </a:r>
            <a:r>
              <a:rPr b="1" lang="en" sz="1600" u="sng">
                <a:solidFill>
                  <a:srgbClr val="000000"/>
                </a:solidFill>
                <a:highlight>
                  <a:srgbClr val="FFFFFF"/>
                </a:highlight>
                <a:latin typeface="Times New Roman"/>
                <a:ea typeface="Times New Roman"/>
                <a:cs typeface="Times New Roman"/>
                <a:sym typeface="Times New Roman"/>
              </a:rPr>
              <a:t>864</a:t>
            </a:r>
            <a:r>
              <a:rPr lang="en" sz="1600">
                <a:solidFill>
                  <a:srgbClr val="000000"/>
                </a:solidFill>
                <a:highlight>
                  <a:srgbClr val="FFFFFF"/>
                </a:highlight>
                <a:latin typeface="Times New Roman"/>
                <a:ea typeface="Times New Roman"/>
                <a:cs typeface="Times New Roman"/>
                <a:sym typeface="Times New Roman"/>
              </a:rPr>
              <a:t> (USD)</a:t>
            </a:r>
            <a:endParaRPr sz="1600">
              <a:solidFill>
                <a:srgbClr val="000000"/>
              </a:solidFill>
              <a:latin typeface="Cambria"/>
              <a:ea typeface="Cambria"/>
              <a:cs typeface="Cambria"/>
              <a:sym typeface="Cambria"/>
            </a:endParaRPr>
          </a:p>
          <a:p>
            <a:pPr indent="0" lvl="0" marL="457200" rtl="0" algn="l">
              <a:spcBef>
                <a:spcPts val="1600"/>
              </a:spcBef>
              <a:spcAft>
                <a:spcPts val="0"/>
              </a:spcAft>
              <a:buNone/>
            </a:pPr>
            <a:r>
              <a:t/>
            </a:r>
            <a:endParaRPr sz="1600">
              <a:solidFill>
                <a:srgbClr val="000000"/>
              </a:solidFill>
              <a:latin typeface="Cambria"/>
              <a:ea typeface="Cambria"/>
              <a:cs typeface="Cambria"/>
              <a:sym typeface="Cambria"/>
            </a:endParaRPr>
          </a:p>
          <a:p>
            <a:pPr indent="0" lvl="0" marL="457200" rtl="0" algn="l">
              <a:spcBef>
                <a:spcPts val="1600"/>
              </a:spcBef>
              <a:spcAft>
                <a:spcPts val="0"/>
              </a:spcAft>
              <a:buNone/>
            </a:pPr>
            <a:r>
              <a:t/>
            </a:r>
            <a:endParaRPr sz="1600">
              <a:solidFill>
                <a:srgbClr val="000000"/>
              </a:solidFill>
              <a:latin typeface="Cambria"/>
              <a:ea typeface="Cambria"/>
              <a:cs typeface="Cambria"/>
              <a:sym typeface="Cambr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727650" y="11652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Cost Model </a:t>
            </a:r>
            <a:endParaRPr sz="3600">
              <a:latin typeface="Times New Roman"/>
              <a:ea typeface="Times New Roman"/>
              <a:cs typeface="Times New Roman"/>
              <a:sym typeface="Times New Roman"/>
            </a:endParaRPr>
          </a:p>
        </p:txBody>
      </p:sp>
      <p:graphicFrame>
        <p:nvGraphicFramePr>
          <p:cNvPr id="167" name="Google Shape;167;p27"/>
          <p:cNvGraphicFramePr/>
          <p:nvPr/>
        </p:nvGraphicFramePr>
        <p:xfrm>
          <a:off x="952500" y="1925275"/>
          <a:ext cx="3000000" cy="3000000"/>
        </p:xfrm>
        <a:graphic>
          <a:graphicData uri="http://schemas.openxmlformats.org/drawingml/2006/table">
            <a:tbl>
              <a:tblPr>
                <a:noFill/>
                <a:tableStyleId>{6E62B429-D59B-40D6-8D15-CBCEA2F96234}</a:tableStyleId>
              </a:tblPr>
              <a:tblGrid>
                <a:gridCol w="2690675"/>
                <a:gridCol w="2135325"/>
                <a:gridCol w="2413000"/>
              </a:tblGrid>
              <a:tr h="369075">
                <a:tc>
                  <a:txBody>
                    <a:bodyPr/>
                    <a:lstStyle/>
                    <a:p>
                      <a:pPr indent="0" lvl="0" marL="0" rtl="0" algn="ctr">
                        <a:spcBef>
                          <a:spcPts val="0"/>
                        </a:spcBef>
                        <a:spcAft>
                          <a:spcPts val="0"/>
                        </a:spcAft>
                        <a:buNone/>
                      </a:pPr>
                      <a:r>
                        <a:rPr b="1" lang="en" sz="1500">
                          <a:latin typeface="Times New Roman"/>
                          <a:ea typeface="Times New Roman"/>
                          <a:cs typeface="Times New Roman"/>
                          <a:sym typeface="Times New Roman"/>
                        </a:rPr>
                        <a:t>AWS Services</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500">
                          <a:latin typeface="Times New Roman"/>
                          <a:ea typeface="Times New Roman"/>
                          <a:cs typeface="Times New Roman"/>
                          <a:sym typeface="Times New Roman"/>
                        </a:rPr>
                        <a:t>Monthly Cost</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500">
                          <a:latin typeface="Times New Roman"/>
                          <a:ea typeface="Times New Roman"/>
                          <a:cs typeface="Times New Roman"/>
                          <a:sym typeface="Times New Roman"/>
                        </a:rPr>
                        <a:t>Yearly Cost</a:t>
                      </a:r>
                      <a:endParaRPr b="1" sz="1500">
                        <a:latin typeface="Times New Roman"/>
                        <a:ea typeface="Times New Roman"/>
                        <a:cs typeface="Times New Roman"/>
                        <a:sym typeface="Times New Roman"/>
                      </a:endParaRPr>
                    </a:p>
                  </a:txBody>
                  <a:tcPr marT="91425" marB="91425" marR="91425" marL="91425"/>
                </a:tc>
              </a:tr>
              <a:tr h="445450">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AWS Cognito</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$0.00</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$0.00</a:t>
                      </a:r>
                      <a:endParaRPr sz="1500">
                        <a:latin typeface="Times New Roman"/>
                        <a:ea typeface="Times New Roman"/>
                        <a:cs typeface="Times New Roman"/>
                        <a:sym typeface="Times New Roman"/>
                      </a:endParaRPr>
                    </a:p>
                  </a:txBody>
                  <a:tcPr marT="91425" marB="91425" marR="91425" marL="91425"/>
                </a:tc>
              </a:tr>
              <a:tr h="445450">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Elastic Beanstalk</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$23.21</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$278.52</a:t>
                      </a:r>
                      <a:endParaRPr sz="1500">
                        <a:latin typeface="Times New Roman"/>
                        <a:ea typeface="Times New Roman"/>
                        <a:cs typeface="Times New Roman"/>
                        <a:sym typeface="Times New Roman"/>
                      </a:endParaRPr>
                    </a:p>
                  </a:txBody>
                  <a:tcPr marT="91425" marB="91425" marR="91425" marL="91425"/>
                </a:tc>
              </a:tr>
              <a:tr h="445450">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API Gateway</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$0.63</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$7.56</a:t>
                      </a:r>
                      <a:endParaRPr sz="1500">
                        <a:latin typeface="Times New Roman"/>
                        <a:ea typeface="Times New Roman"/>
                        <a:cs typeface="Times New Roman"/>
                        <a:sym typeface="Times New Roman"/>
                      </a:endParaRPr>
                    </a:p>
                  </a:txBody>
                  <a:tcPr marT="91425" marB="91425" marR="91425" marL="91425"/>
                </a:tc>
              </a:tr>
              <a:tr h="445450">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Lambda</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$0.15</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$1.80</a:t>
                      </a:r>
                      <a:endParaRPr sz="1500">
                        <a:latin typeface="Times New Roman"/>
                        <a:ea typeface="Times New Roman"/>
                        <a:cs typeface="Times New Roman"/>
                        <a:sym typeface="Times New Roman"/>
                      </a:endParaRPr>
                    </a:p>
                  </a:txBody>
                  <a:tcPr marT="91425" marB="91425" marR="91425" marL="91425"/>
                </a:tc>
              </a:tr>
              <a:tr h="445450">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DynamoDB</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$72.00</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$864.00</a:t>
                      </a:r>
                      <a:endParaRPr sz="1500">
                        <a:latin typeface="Times New Roman"/>
                        <a:ea typeface="Times New Roman"/>
                        <a:cs typeface="Times New Roman"/>
                        <a:sym typeface="Times New Roman"/>
                      </a:endParaRPr>
                    </a:p>
                  </a:txBody>
                  <a:tcPr marT="91425" marB="91425" marR="91425" marL="91425"/>
                </a:tc>
              </a:tr>
              <a:tr h="445450">
                <a:tc>
                  <a:txBody>
                    <a:bodyPr/>
                    <a:lstStyle/>
                    <a:p>
                      <a:pPr indent="0" lvl="0" marL="0" rtl="0" algn="ctr">
                        <a:spcBef>
                          <a:spcPts val="0"/>
                        </a:spcBef>
                        <a:spcAft>
                          <a:spcPts val="0"/>
                        </a:spcAft>
                        <a:buNone/>
                      </a:pPr>
                      <a:r>
                        <a:rPr b="1" lang="en" sz="1500">
                          <a:latin typeface="Times New Roman"/>
                          <a:ea typeface="Times New Roman"/>
                          <a:cs typeface="Times New Roman"/>
                          <a:sym typeface="Times New Roman"/>
                        </a:rPr>
                        <a:t>Total Cost for AWS Services</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500">
                          <a:latin typeface="Times New Roman"/>
                          <a:ea typeface="Times New Roman"/>
                          <a:cs typeface="Times New Roman"/>
                          <a:sym typeface="Times New Roman"/>
                        </a:rPr>
                        <a:t>$95.99</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500">
                          <a:latin typeface="Times New Roman"/>
                          <a:ea typeface="Times New Roman"/>
                          <a:cs typeface="Times New Roman"/>
                          <a:sym typeface="Times New Roman"/>
                        </a:rPr>
                        <a:t>$1151.88</a:t>
                      </a:r>
                      <a:endParaRPr b="1" sz="1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727650" y="1242275"/>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3600">
                <a:latin typeface="Times New Roman"/>
                <a:ea typeface="Times New Roman"/>
                <a:cs typeface="Times New Roman"/>
                <a:sym typeface="Times New Roman"/>
              </a:rPr>
              <a:t>Revenue Model</a:t>
            </a:r>
            <a:endParaRPr sz="3600">
              <a:latin typeface="Times New Roman"/>
              <a:ea typeface="Times New Roman"/>
              <a:cs typeface="Times New Roman"/>
              <a:sym typeface="Times New Roman"/>
            </a:endParaRPr>
          </a:p>
        </p:txBody>
      </p:sp>
      <p:graphicFrame>
        <p:nvGraphicFramePr>
          <p:cNvPr id="173" name="Google Shape;173;p28"/>
          <p:cNvGraphicFramePr/>
          <p:nvPr/>
        </p:nvGraphicFramePr>
        <p:xfrm>
          <a:off x="952500" y="1999875"/>
          <a:ext cx="3000000" cy="3000000"/>
        </p:xfrm>
        <a:graphic>
          <a:graphicData uri="http://schemas.openxmlformats.org/drawingml/2006/table">
            <a:tbl>
              <a:tblPr>
                <a:noFill/>
                <a:tableStyleId>{6E62B429-D59B-40D6-8D15-CBCEA2F96234}</a:tableStyleId>
              </a:tblPr>
              <a:tblGrid>
                <a:gridCol w="1913875"/>
                <a:gridCol w="1705625"/>
                <a:gridCol w="1809750"/>
                <a:gridCol w="1809750"/>
              </a:tblGrid>
              <a:tr h="442750">
                <a:tc>
                  <a:txBody>
                    <a:bodyPr/>
                    <a:lstStyle/>
                    <a:p>
                      <a:pPr indent="0" lvl="0" marL="0" rtl="0" algn="ctr">
                        <a:spcBef>
                          <a:spcPts val="0"/>
                        </a:spcBef>
                        <a:spcAft>
                          <a:spcPts val="0"/>
                        </a:spcAft>
                        <a:buNone/>
                      </a:pPr>
                      <a:r>
                        <a:rPr b="1" lang="en" sz="1500">
                          <a:latin typeface="Times New Roman"/>
                          <a:ea typeface="Times New Roman"/>
                          <a:cs typeface="Times New Roman"/>
                          <a:sym typeface="Times New Roman"/>
                        </a:rPr>
                        <a:t>Services</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500">
                          <a:latin typeface="Times New Roman"/>
                          <a:ea typeface="Times New Roman"/>
                          <a:cs typeface="Times New Roman"/>
                          <a:sym typeface="Times New Roman"/>
                        </a:rPr>
                        <a:t>Per Unit Cost</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500">
                          <a:latin typeface="Times New Roman"/>
                          <a:ea typeface="Times New Roman"/>
                          <a:cs typeface="Times New Roman"/>
                          <a:sym typeface="Times New Roman"/>
                        </a:rPr>
                        <a:t>Required Quantity</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b="1" lang="en" sz="1500">
                          <a:latin typeface="Times New Roman"/>
                          <a:ea typeface="Times New Roman"/>
                          <a:cs typeface="Times New Roman"/>
                          <a:sym typeface="Times New Roman"/>
                        </a:rPr>
                        <a:t>Total Cost ($)</a:t>
                      </a:r>
                      <a:endParaRPr b="1" sz="15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AWS Services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$1152</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4,608</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Developer Cost</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$30*80 (hours)</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6</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14,400</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b="1" lang="en" sz="1500">
                          <a:latin typeface="Times New Roman"/>
                          <a:ea typeface="Times New Roman"/>
                          <a:cs typeface="Times New Roman"/>
                          <a:sym typeface="Times New Roman"/>
                        </a:rPr>
                        <a:t>Fixed Cost</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19,008</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Yearly Maintenance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$600</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4</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2400</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Yearly Renewal Cost</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20% of Fixed Cost</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1</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3,801</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ctr">
                        <a:spcBef>
                          <a:spcPts val="0"/>
                        </a:spcBef>
                        <a:spcAft>
                          <a:spcPts val="0"/>
                        </a:spcAft>
                        <a:buNone/>
                      </a:pPr>
                      <a:r>
                        <a:rPr b="1" lang="en" sz="1500">
                          <a:latin typeface="Times New Roman"/>
                          <a:ea typeface="Times New Roman"/>
                          <a:cs typeface="Times New Roman"/>
                          <a:sym typeface="Times New Roman"/>
                        </a:rPr>
                        <a:t>Variable Cost</a:t>
                      </a:r>
                      <a:endParaRPr b="1"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500">
                          <a:latin typeface="Times New Roman"/>
                          <a:ea typeface="Times New Roman"/>
                          <a:cs typeface="Times New Roman"/>
                          <a:sym typeface="Times New Roman"/>
                        </a:rPr>
                        <a:t>6,201</a:t>
                      </a:r>
                      <a:endParaRPr sz="1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Demo Features</a:t>
            </a:r>
            <a:endParaRPr sz="36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9" name="Google Shape;179;p29"/>
          <p:cNvSpPr txBox="1"/>
          <p:nvPr>
            <p:ph idx="1" type="body"/>
          </p:nvPr>
        </p:nvSpPr>
        <p:spPr>
          <a:xfrm>
            <a:off x="729450" y="2078875"/>
            <a:ext cx="8008500" cy="26916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The system allows any student user to login to the system using his/her credentials</a:t>
            </a:r>
            <a:endParaRPr sz="1600">
              <a:solidFill>
                <a:srgbClr val="000000"/>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The user will be able to book any slot for any activity that they wish to book for the particular day</a:t>
            </a:r>
            <a:endParaRPr sz="1600">
              <a:solidFill>
                <a:srgbClr val="000000"/>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The details of the booking are stored into the system and the user can see available slots for the particular day</a:t>
            </a:r>
            <a:endParaRPr sz="16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Future Goals and Expectations</a:t>
            </a:r>
            <a:endParaRPr sz="36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85" name="Google Shape;185;p30"/>
          <p:cNvSpPr txBox="1"/>
          <p:nvPr>
            <p:ph idx="1" type="body"/>
          </p:nvPr>
        </p:nvSpPr>
        <p:spPr>
          <a:xfrm>
            <a:off x="729450" y="2078875"/>
            <a:ext cx="7688700" cy="2767200"/>
          </a:xfrm>
          <a:prstGeom prst="rect">
            <a:avLst/>
          </a:prstGeom>
        </p:spPr>
        <p:txBody>
          <a:bodyPr anchorCtr="0" anchor="t" bIns="91425" lIns="91425" spcFirstLastPara="1" rIns="91425" wrap="square" tIns="91425">
            <a:noAutofit/>
          </a:bodyPr>
          <a:lstStyle/>
          <a:p>
            <a:pPr indent="-342900" lvl="0" marL="457200" marR="0" rtl="0" algn="just">
              <a:lnSpc>
                <a:spcPct val="115000"/>
              </a:lnSpc>
              <a:spcBef>
                <a:spcPts val="0"/>
              </a:spcBef>
              <a:spcAft>
                <a:spcPts val="0"/>
              </a:spcAft>
              <a:buClr>
                <a:srgbClr val="000000"/>
              </a:buClr>
              <a:buSzPts val="18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In the future, we would like to extend the system to have additional features such as RFID functionalities</a:t>
            </a:r>
            <a:endParaRPr sz="1600">
              <a:solidFill>
                <a:srgbClr val="000000"/>
              </a:solidFill>
              <a:highlight>
                <a:srgbClr val="FFFFFF"/>
              </a:highlight>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Getting the ‘https’ port enabled on Elastic Beanstalk so that the we can integrate AWS Cognito for users to sign in</a:t>
            </a:r>
            <a:endParaRPr sz="1600">
              <a:solidFill>
                <a:srgbClr val="000000"/>
              </a:solidFill>
              <a:highlight>
                <a:srgbClr val="FFFFFF"/>
              </a:highlight>
              <a:latin typeface="Times New Roman"/>
              <a:ea typeface="Times New Roman"/>
              <a:cs typeface="Times New Roman"/>
              <a:sym typeface="Times New Roman"/>
            </a:endParaRPr>
          </a:p>
          <a:p>
            <a:pPr indent="-342900" lvl="0" marL="457200" marR="0" rtl="0" algn="just">
              <a:lnSpc>
                <a:spcPct val="115000"/>
              </a:lnSpc>
              <a:spcBef>
                <a:spcPts val="0"/>
              </a:spcBef>
              <a:spcAft>
                <a:spcPts val="0"/>
              </a:spcAft>
              <a:buClr>
                <a:srgbClr val="000000"/>
              </a:buClr>
              <a:buSzPts val="18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The system would be extended to include bookings for next 7 days by integrating calendar services for date and time</a:t>
            </a:r>
            <a:endParaRPr sz="1600">
              <a:solidFill>
                <a:srgbClr val="000000"/>
              </a:solidFill>
              <a:highlight>
                <a:srgbClr val="FFFFFF"/>
              </a:highlight>
              <a:latin typeface="Times New Roman"/>
              <a:ea typeface="Times New Roman"/>
              <a:cs typeface="Times New Roman"/>
              <a:sym typeface="Times New Roman"/>
            </a:endParaRPr>
          </a:p>
          <a:p>
            <a:pPr indent="-342900" lvl="0" marL="457200" marR="0" rtl="0" algn="just">
              <a:lnSpc>
                <a:spcPct val="115000"/>
              </a:lnSpc>
              <a:spcBef>
                <a:spcPts val="0"/>
              </a:spcBef>
              <a:spcAft>
                <a:spcPts val="0"/>
              </a:spcAft>
              <a:buClr>
                <a:srgbClr val="000000"/>
              </a:buClr>
              <a:buSzPts val="18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Adding functionalities for cancellation of a booking to the system can be included. If a user does not show up, booking will be reserved for 15 minutes, after that the room will become ‘available’.</a:t>
            </a:r>
            <a:endParaRPr sz="1800">
              <a:solidFill>
                <a:srgbClr val="000000"/>
              </a:solidFill>
              <a:latin typeface="Times New Roman"/>
              <a:ea typeface="Times New Roman"/>
              <a:cs typeface="Times New Roman"/>
              <a:sym typeface="Times New Roman"/>
            </a:endParaRPr>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ctrTitle"/>
          </p:nvPr>
        </p:nvSpPr>
        <p:spPr>
          <a:xfrm>
            <a:off x="727950" y="2270950"/>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Thank You!</a:t>
            </a:r>
            <a:endParaRPr sz="3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7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Product Idea and Relevance</a:t>
            </a:r>
            <a:endParaRPr sz="3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93" name="Google Shape;93;p14"/>
          <p:cNvSpPr txBox="1"/>
          <p:nvPr>
            <p:ph idx="1" type="body"/>
          </p:nvPr>
        </p:nvSpPr>
        <p:spPr>
          <a:xfrm>
            <a:off x="729450" y="2078875"/>
            <a:ext cx="7688700" cy="26370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Facilities Management System can be used for tracking and making reservations for accessing the facilities such as the </a:t>
            </a:r>
            <a:r>
              <a:rPr lang="en" sz="1600">
                <a:solidFill>
                  <a:srgbClr val="000000"/>
                </a:solidFill>
                <a:latin typeface="Times New Roman"/>
                <a:ea typeface="Times New Roman"/>
                <a:cs typeface="Times New Roman"/>
                <a:sym typeface="Times New Roman"/>
              </a:rPr>
              <a:t>tennis court, basketball court among others </a:t>
            </a:r>
            <a:r>
              <a:rPr lang="en" sz="1600">
                <a:solidFill>
                  <a:srgbClr val="000000"/>
                </a:solidFill>
                <a:latin typeface="Times New Roman"/>
                <a:ea typeface="Times New Roman"/>
                <a:cs typeface="Times New Roman"/>
                <a:sym typeface="Times New Roman"/>
              </a:rPr>
              <a:t>at the University fitness center</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system will ensure that long waiting times are prevented and proper records are maintained for the available slots</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It will allow students to track available services at the sport and fitness center and book a time slot for services on the given day, provided the center is operational on that day</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2959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Competitor Analysis</a:t>
            </a:r>
            <a:endParaRPr sz="3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No direct competition but similar products include:</a:t>
            </a:r>
            <a:endParaRPr sz="1600">
              <a:solidFill>
                <a:srgbClr val="000000"/>
              </a:solidFill>
              <a:latin typeface="Times New Roman"/>
              <a:ea typeface="Times New Roman"/>
              <a:cs typeface="Times New Roman"/>
              <a:sym typeface="Times New Roman"/>
            </a:endParaRPr>
          </a:p>
          <a:p>
            <a:pPr indent="-330200" lvl="0" marL="914400" rtl="0" algn="just">
              <a:spcBef>
                <a:spcPts val="0"/>
              </a:spcBef>
              <a:spcAft>
                <a:spcPts val="0"/>
              </a:spcAft>
              <a:buClr>
                <a:srgbClr val="000000"/>
              </a:buClr>
              <a:buSzPts val="1600"/>
              <a:buFont typeface="Times New Roman"/>
              <a:buAutoNum type="arabicPeriod"/>
            </a:pPr>
            <a:r>
              <a:rPr b="1" i="1" lang="en" sz="1600">
                <a:solidFill>
                  <a:srgbClr val="000000"/>
                </a:solidFill>
                <a:latin typeface="Times New Roman"/>
                <a:ea typeface="Times New Roman"/>
                <a:cs typeface="Times New Roman"/>
                <a:sym typeface="Times New Roman"/>
              </a:rPr>
              <a:t>Kourts</a:t>
            </a:r>
            <a:r>
              <a:rPr lang="en" sz="1600">
                <a:solidFill>
                  <a:srgbClr val="000000"/>
                </a:solidFill>
                <a:latin typeface="Times New Roman"/>
                <a:ea typeface="Times New Roman"/>
                <a:cs typeface="Times New Roman"/>
                <a:sym typeface="Times New Roman"/>
              </a:rPr>
              <a:t>: It is an application which allows the user to book and play at nearby tennis clubs. The application is open source and can be accessed by anyone. On the other hand, the system we are building is more secure and allows university students and staff to access the facilities</a:t>
            </a:r>
            <a:endParaRPr sz="1600">
              <a:solidFill>
                <a:srgbClr val="000000"/>
              </a:solidFill>
              <a:latin typeface="Times New Roman"/>
              <a:ea typeface="Times New Roman"/>
              <a:cs typeface="Times New Roman"/>
              <a:sym typeface="Times New Roman"/>
            </a:endParaRPr>
          </a:p>
          <a:p>
            <a:pPr indent="-330200" lvl="0" marL="914400" rtl="0" algn="just">
              <a:spcBef>
                <a:spcPts val="0"/>
              </a:spcBef>
              <a:spcAft>
                <a:spcPts val="0"/>
              </a:spcAft>
              <a:buClr>
                <a:srgbClr val="000000"/>
              </a:buClr>
              <a:buSzPts val="1600"/>
              <a:buFont typeface="Times New Roman"/>
              <a:buAutoNum type="arabicPeriod"/>
            </a:pPr>
            <a:r>
              <a:rPr b="1" i="1" lang="en" sz="1600">
                <a:solidFill>
                  <a:srgbClr val="000000"/>
                </a:solidFill>
                <a:latin typeface="Times New Roman"/>
                <a:ea typeface="Times New Roman"/>
                <a:cs typeface="Times New Roman"/>
                <a:sym typeface="Times New Roman"/>
              </a:rPr>
              <a:t>Existing Application at University</a:t>
            </a:r>
            <a:r>
              <a:rPr lang="en" sz="1600">
                <a:solidFill>
                  <a:srgbClr val="000000"/>
                </a:solidFill>
                <a:latin typeface="Times New Roman"/>
                <a:ea typeface="Times New Roman"/>
                <a:cs typeface="Times New Roman"/>
                <a:sym typeface="Times New Roman"/>
              </a:rPr>
              <a:t>: It is only limited to esports bookings while our system includes outdoor sports as well</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7650" y="13001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Scope Definition</a:t>
            </a:r>
            <a:endParaRPr sz="3600">
              <a:latin typeface="Times New Roman"/>
              <a:ea typeface="Times New Roman"/>
              <a:cs typeface="Times New Roman"/>
              <a:sym typeface="Times New Roman"/>
            </a:endParaRPr>
          </a:p>
          <a:p>
            <a:pPr indent="0" lvl="0" marL="0" rtl="0" algn="l">
              <a:spcBef>
                <a:spcPts val="0"/>
              </a:spcBef>
              <a:spcAft>
                <a:spcPts val="0"/>
              </a:spcAft>
              <a:buNone/>
            </a:pPr>
            <a:r>
              <a:t/>
            </a:r>
            <a:endParaRPr sz="3600">
              <a:latin typeface="Times New Roman"/>
              <a:ea typeface="Times New Roman"/>
              <a:cs typeface="Times New Roman"/>
              <a:sym typeface="Times New Roman"/>
            </a:endParaRPr>
          </a:p>
        </p:txBody>
      </p:sp>
      <p:sp>
        <p:nvSpPr>
          <p:cNvPr id="105" name="Google Shape;105;p16"/>
          <p:cNvSpPr txBox="1"/>
          <p:nvPr>
            <p:ph idx="1" type="body"/>
          </p:nvPr>
        </p:nvSpPr>
        <p:spPr>
          <a:xfrm>
            <a:off x="805825" y="2090825"/>
            <a:ext cx="6168900" cy="29832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main goal of system is to allow real-time booking of the </a:t>
            </a:r>
            <a:r>
              <a:rPr lang="en" sz="1600">
                <a:solidFill>
                  <a:srgbClr val="000000"/>
                </a:solidFill>
                <a:latin typeface="Times New Roman"/>
                <a:ea typeface="Times New Roman"/>
                <a:cs typeface="Times New Roman"/>
                <a:sym typeface="Times New Roman"/>
              </a:rPr>
              <a:t>available</a:t>
            </a:r>
            <a:r>
              <a:rPr lang="en" sz="1600">
                <a:solidFill>
                  <a:srgbClr val="000000"/>
                </a:solidFill>
                <a:latin typeface="Times New Roman"/>
                <a:ea typeface="Times New Roman"/>
                <a:cs typeface="Times New Roman"/>
                <a:sym typeface="Times New Roman"/>
              </a:rPr>
              <a:t> facilities on a particular day</a:t>
            </a:r>
            <a:endParaRPr sz="1600">
              <a:solidFill>
                <a:srgbClr val="000000"/>
              </a:solidFill>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Only university students and staff can access the system</a:t>
            </a:r>
            <a:endParaRPr sz="1600">
              <a:solidFill>
                <a:srgbClr val="000000"/>
              </a:solidFill>
              <a:latin typeface="Times New Roman"/>
              <a:ea typeface="Times New Roman"/>
              <a:cs typeface="Times New Roman"/>
              <a:sym typeface="Times New Roman"/>
            </a:endParaRPr>
          </a:p>
          <a:p>
            <a:pPr indent="-330200" lvl="0" marL="457200" rtl="0" algn="just">
              <a:lnSpc>
                <a:spcPct val="100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application can be used only at university-level for checking the availability</a:t>
            </a:r>
            <a:endParaRPr sz="850">
              <a:solidFill>
                <a:srgbClr val="000000"/>
              </a:solidFill>
              <a:latin typeface="Arial"/>
              <a:ea typeface="Arial"/>
              <a:cs typeface="Arial"/>
              <a:sym typeface="Arial"/>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Real-time availability updates will be made to the system on successful booking using an unique ID and the data will be stored in the system</a:t>
            </a:r>
            <a:endParaRPr sz="16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1600"/>
              </a:spcAft>
              <a:buNone/>
            </a:pPr>
            <a:r>
              <a:t/>
            </a:r>
            <a:endParaRPr sz="1800">
              <a:solidFill>
                <a:srgbClr val="000000"/>
              </a:solidFill>
              <a:latin typeface="Times New Roman"/>
              <a:ea typeface="Times New Roman"/>
              <a:cs typeface="Times New Roman"/>
              <a:sym typeface="Times New Roman"/>
            </a:endParaRPr>
          </a:p>
        </p:txBody>
      </p:sp>
      <p:pic>
        <p:nvPicPr>
          <p:cNvPr id="106" name="Google Shape;106;p16"/>
          <p:cNvPicPr preferRelativeResize="0"/>
          <p:nvPr/>
        </p:nvPicPr>
        <p:blipFill>
          <a:blip r:embed="rId3">
            <a:alphaModFix/>
          </a:blip>
          <a:stretch>
            <a:fillRect/>
          </a:stretch>
        </p:blipFill>
        <p:spPr>
          <a:xfrm>
            <a:off x="5711525" y="1729875"/>
            <a:ext cx="3316350" cy="2825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Stakeholders</a:t>
            </a:r>
            <a:endParaRPr sz="3600">
              <a:latin typeface="Times New Roman"/>
              <a:ea typeface="Times New Roman"/>
              <a:cs typeface="Times New Roman"/>
              <a:sym typeface="Times New Roman"/>
            </a:endParaRPr>
          </a:p>
        </p:txBody>
      </p:sp>
      <p:pic>
        <p:nvPicPr>
          <p:cNvPr id="112" name="Google Shape;112;p17"/>
          <p:cNvPicPr preferRelativeResize="0"/>
          <p:nvPr/>
        </p:nvPicPr>
        <p:blipFill>
          <a:blip r:embed="rId3">
            <a:alphaModFix/>
          </a:blip>
          <a:stretch>
            <a:fillRect/>
          </a:stretch>
        </p:blipFill>
        <p:spPr>
          <a:xfrm>
            <a:off x="874450" y="2046250"/>
            <a:ext cx="3748849" cy="2880132"/>
          </a:xfrm>
          <a:prstGeom prst="rect">
            <a:avLst/>
          </a:prstGeom>
          <a:noFill/>
          <a:ln cap="flat" cmpd="sng" w="9525">
            <a:solidFill>
              <a:srgbClr val="000000"/>
            </a:solidFill>
            <a:prstDash val="solid"/>
            <a:round/>
            <a:headEnd len="sm" w="sm" type="none"/>
            <a:tailEnd len="sm" w="sm" type="none"/>
          </a:ln>
        </p:spPr>
      </p:pic>
      <p:pic>
        <p:nvPicPr>
          <p:cNvPr id="113" name="Google Shape;113;p17"/>
          <p:cNvPicPr preferRelativeResize="0"/>
          <p:nvPr/>
        </p:nvPicPr>
        <p:blipFill>
          <a:blip r:embed="rId4">
            <a:alphaModFix/>
          </a:blip>
          <a:stretch>
            <a:fillRect/>
          </a:stretch>
        </p:blipFill>
        <p:spPr>
          <a:xfrm>
            <a:off x="4736975" y="2046250"/>
            <a:ext cx="3657926" cy="2880126"/>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Technology Stack</a:t>
            </a:r>
            <a:endParaRPr sz="3600">
              <a:latin typeface="Times New Roman"/>
              <a:ea typeface="Times New Roman"/>
              <a:cs typeface="Times New Roman"/>
              <a:sym typeface="Times New Roman"/>
            </a:endParaRPr>
          </a:p>
        </p:txBody>
      </p:sp>
      <p:sp>
        <p:nvSpPr>
          <p:cNvPr id="119" name="Google Shape;119;p18"/>
          <p:cNvSpPr txBox="1"/>
          <p:nvPr>
            <p:ph idx="1" type="body"/>
          </p:nvPr>
        </p:nvSpPr>
        <p:spPr>
          <a:xfrm>
            <a:off x="729450" y="2002675"/>
            <a:ext cx="7688700" cy="2933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000000"/>
                </a:solidFill>
                <a:latin typeface="Times New Roman"/>
                <a:ea typeface="Times New Roman"/>
                <a:cs typeface="Times New Roman"/>
                <a:sym typeface="Times New Roman"/>
              </a:rPr>
              <a:t>We have chosen Amazon Web Services as the cloud provider and we will be using the following services:</a:t>
            </a:r>
            <a:endParaRPr b="1" sz="1800">
              <a:solidFill>
                <a:srgbClr val="000000"/>
              </a:solidFill>
              <a:latin typeface="Times New Roman"/>
              <a:ea typeface="Times New Roman"/>
              <a:cs typeface="Times New Roman"/>
              <a:sym typeface="Times New Roman"/>
            </a:endParaRPr>
          </a:p>
          <a:p>
            <a:pPr indent="-342900" lvl="0" marL="457200" rtl="0" algn="just">
              <a:spcBef>
                <a:spcPts val="160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Cognito</a:t>
            </a:r>
            <a:r>
              <a:rPr b="1" lang="en" sz="1800">
                <a:solidFill>
                  <a:srgbClr val="000000"/>
                </a:solidFill>
                <a:latin typeface="Times New Roman"/>
                <a:ea typeface="Times New Roman"/>
                <a:cs typeface="Times New Roman"/>
                <a:sym typeface="Times New Roman"/>
              </a:rPr>
              <a:t> -</a:t>
            </a:r>
            <a:r>
              <a:rPr lang="en" sz="1800">
                <a:solidFill>
                  <a:srgbClr val="000000"/>
                </a:solidFill>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AWS Cognito is used for secure sign-in for users to access the system. The User Pool feature has a free tier of 50,000 MAUs for users who sign in directly to Cognito User Pools</a:t>
            </a:r>
            <a:endParaRPr sz="16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b="1" lang="en" sz="1800">
                <a:solidFill>
                  <a:srgbClr val="000000"/>
                </a:solidFill>
                <a:latin typeface="Times New Roman"/>
                <a:ea typeface="Times New Roman"/>
                <a:cs typeface="Times New Roman"/>
                <a:sym typeface="Times New Roman"/>
              </a:rPr>
              <a:t>Elastic Beanstalk</a:t>
            </a:r>
            <a:r>
              <a:rPr lang="en" sz="1800">
                <a:solidFill>
                  <a:srgbClr val="000000"/>
                </a:solidFill>
                <a:latin typeface="Times New Roman"/>
                <a:ea typeface="Times New Roman"/>
                <a:cs typeface="Times New Roman"/>
                <a:sym typeface="Times New Roman"/>
              </a:rPr>
              <a:t> </a:t>
            </a:r>
            <a:r>
              <a:rPr b="1" lang="en" sz="1800">
                <a:solidFill>
                  <a:srgbClr val="000000"/>
                </a:solidFill>
                <a:latin typeface="Times New Roman"/>
                <a:ea typeface="Times New Roman"/>
                <a:cs typeface="Times New Roman"/>
                <a:sym typeface="Times New Roman"/>
              </a:rPr>
              <a:t>- </a:t>
            </a:r>
            <a:r>
              <a:rPr lang="en" sz="1600">
                <a:solidFill>
                  <a:srgbClr val="000000"/>
                </a:solidFill>
                <a:latin typeface="Times New Roman"/>
                <a:ea typeface="Times New Roman"/>
                <a:cs typeface="Times New Roman"/>
                <a:sym typeface="Times New Roman"/>
              </a:rPr>
              <a:t>AWS Elastic Beanstalk is easy-to-use service for deploying and scaling web applications and services. API Gateway acts as a "front door" for applications to access data, business logic, or functionality from your backend services</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Technology Stack</a:t>
            </a:r>
            <a:endParaRPr sz="3600">
              <a:latin typeface="Times New Roman"/>
              <a:ea typeface="Times New Roman"/>
              <a:cs typeface="Times New Roman"/>
              <a:sym typeface="Times New Roman"/>
            </a:endParaRPr>
          </a:p>
        </p:txBody>
      </p:sp>
      <p:sp>
        <p:nvSpPr>
          <p:cNvPr id="125" name="Google Shape;125;p19"/>
          <p:cNvSpPr txBox="1"/>
          <p:nvPr>
            <p:ph idx="1" type="body"/>
          </p:nvPr>
        </p:nvSpPr>
        <p:spPr>
          <a:xfrm>
            <a:off x="729450" y="2002675"/>
            <a:ext cx="7688700" cy="29235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Clr>
                <a:srgbClr val="000000"/>
              </a:buClr>
              <a:buSzPts val="1800"/>
              <a:buFont typeface="Times New Roman"/>
              <a:buChar char="●"/>
            </a:pPr>
            <a:r>
              <a:rPr b="1" lang="en" sz="1600">
                <a:solidFill>
                  <a:srgbClr val="000000"/>
                </a:solidFill>
                <a:latin typeface="Times New Roman"/>
                <a:ea typeface="Times New Roman"/>
                <a:cs typeface="Times New Roman"/>
                <a:sym typeface="Times New Roman"/>
              </a:rPr>
              <a:t>API Gateway </a:t>
            </a:r>
            <a:r>
              <a:rPr b="1" lang="en" sz="1800">
                <a:solidFill>
                  <a:srgbClr val="000000"/>
                </a:solidFill>
                <a:latin typeface="Times New Roman"/>
                <a:ea typeface="Times New Roman"/>
                <a:cs typeface="Times New Roman"/>
                <a:sym typeface="Times New Roman"/>
              </a:rPr>
              <a:t>- </a:t>
            </a:r>
            <a:r>
              <a:rPr lang="en" sz="1600">
                <a:solidFill>
                  <a:srgbClr val="000000"/>
                </a:solidFill>
                <a:highlight>
                  <a:srgbClr val="FFFFFF"/>
                </a:highlight>
                <a:latin typeface="Times New Roman"/>
                <a:ea typeface="Times New Roman"/>
                <a:cs typeface="Times New Roman"/>
                <a:sym typeface="Times New Roman"/>
              </a:rPr>
              <a:t>APIs act as the "front door" for applications to access data and functionality from the backend services. Using API Gateway, you can create RESTful APIs that enable real-time two-way communication applications </a:t>
            </a:r>
            <a:endParaRPr sz="1600">
              <a:solidFill>
                <a:srgbClr val="000000"/>
              </a:solidFill>
              <a:highlight>
                <a:srgbClr val="FFFFFF"/>
              </a:highlight>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b="1" lang="en" sz="1600">
                <a:solidFill>
                  <a:srgbClr val="000000"/>
                </a:solidFill>
                <a:latin typeface="Times New Roman"/>
                <a:ea typeface="Times New Roman"/>
                <a:cs typeface="Times New Roman"/>
                <a:sym typeface="Times New Roman"/>
              </a:rPr>
              <a:t>Lambda</a:t>
            </a:r>
            <a:r>
              <a:rPr b="1" lang="en" sz="1800">
                <a:solidFill>
                  <a:srgbClr val="000000"/>
                </a:solidFill>
                <a:latin typeface="Times New Roman"/>
                <a:ea typeface="Times New Roman"/>
                <a:cs typeface="Times New Roman"/>
                <a:sym typeface="Times New Roman"/>
              </a:rPr>
              <a:t> - </a:t>
            </a:r>
            <a:r>
              <a:rPr lang="en" sz="1600">
                <a:solidFill>
                  <a:srgbClr val="000000"/>
                </a:solidFill>
                <a:latin typeface="Times New Roman"/>
                <a:ea typeface="Times New Roman"/>
                <a:cs typeface="Times New Roman"/>
                <a:sym typeface="Times New Roman"/>
              </a:rPr>
              <a:t>AWS Lambda is a serverless compute service that runs our code in response to events and automatically manages the underlying compute resources for us</a:t>
            </a:r>
            <a:endParaRPr sz="16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b="1" lang="en" sz="1600">
                <a:solidFill>
                  <a:srgbClr val="000000"/>
                </a:solidFill>
                <a:latin typeface="Times New Roman"/>
                <a:ea typeface="Times New Roman"/>
                <a:cs typeface="Times New Roman"/>
                <a:sym typeface="Times New Roman"/>
              </a:rPr>
              <a:t>DynamoDB</a:t>
            </a:r>
            <a:r>
              <a:rPr b="1" lang="en" sz="1800">
                <a:solidFill>
                  <a:srgbClr val="000000"/>
                </a:solidFill>
                <a:latin typeface="Times New Roman"/>
                <a:ea typeface="Times New Roman"/>
                <a:cs typeface="Times New Roman"/>
                <a:sym typeface="Times New Roman"/>
              </a:rPr>
              <a:t> - </a:t>
            </a:r>
            <a:r>
              <a:rPr lang="en" sz="1600">
                <a:solidFill>
                  <a:srgbClr val="000000"/>
                </a:solidFill>
                <a:latin typeface="Times New Roman"/>
                <a:ea typeface="Times New Roman"/>
                <a:cs typeface="Times New Roman"/>
                <a:sym typeface="Times New Roman"/>
              </a:rPr>
              <a:t>Amazon DynamoDB is a key-value and document database that delivers single-digit millisecond performance at any scale. DynamoDB can handle more than 10 trillion requests per day and can support peaks of more than 20 million requests per second</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242450"/>
            <a:ext cx="7688400" cy="70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Architecture</a:t>
            </a:r>
            <a:endParaRPr sz="3600">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131" name="Google Shape;131;p20"/>
          <p:cNvPicPr preferRelativeResize="0"/>
          <p:nvPr/>
        </p:nvPicPr>
        <p:blipFill>
          <a:blip r:embed="rId3">
            <a:alphaModFix/>
          </a:blip>
          <a:stretch>
            <a:fillRect/>
          </a:stretch>
        </p:blipFill>
        <p:spPr>
          <a:xfrm>
            <a:off x="1219200" y="2025450"/>
            <a:ext cx="6822857" cy="2813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672775" y="763400"/>
            <a:ext cx="7688700" cy="42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mbria"/>
              <a:ea typeface="Cambria"/>
              <a:cs typeface="Cambria"/>
              <a:sym typeface="Cambria"/>
            </a:endParaRPr>
          </a:p>
          <a:p>
            <a:pPr indent="0" lvl="0" marL="0" rtl="0" algn="l">
              <a:lnSpc>
                <a:spcPct val="150000"/>
              </a:lnSpc>
              <a:spcBef>
                <a:spcPts val="1000"/>
              </a:spcBef>
              <a:spcAft>
                <a:spcPts val="0"/>
              </a:spcAft>
              <a:buNone/>
            </a:pPr>
            <a:r>
              <a:rPr lang="en" sz="3600">
                <a:latin typeface="Times New Roman"/>
                <a:ea typeface="Times New Roman"/>
                <a:cs typeface="Times New Roman"/>
                <a:sym typeface="Times New Roman"/>
              </a:rPr>
              <a:t>Cost Model</a:t>
            </a:r>
            <a:endParaRPr>
              <a:latin typeface="Cambria"/>
              <a:ea typeface="Cambria"/>
              <a:cs typeface="Cambria"/>
              <a:sym typeface="Cambria"/>
            </a:endParaRPr>
          </a:p>
          <a:p>
            <a:pPr indent="-330200" lvl="0" marL="457200" rtl="0" algn="l">
              <a:spcBef>
                <a:spcPts val="0"/>
              </a:spcBef>
              <a:spcAft>
                <a:spcPts val="0"/>
              </a:spcAft>
              <a:buClr>
                <a:srgbClr val="000000"/>
              </a:buClr>
              <a:buSzPts val="1600"/>
              <a:buFont typeface="Times New Roman"/>
              <a:buChar char="●"/>
            </a:pPr>
            <a:r>
              <a:rPr b="0" lang="en" sz="1600">
                <a:solidFill>
                  <a:srgbClr val="000000"/>
                </a:solidFill>
                <a:highlight>
                  <a:srgbClr val="FFFFFF"/>
                </a:highlight>
                <a:latin typeface="Times New Roman"/>
                <a:ea typeface="Times New Roman"/>
                <a:cs typeface="Times New Roman"/>
                <a:sym typeface="Times New Roman"/>
              </a:rPr>
              <a:t>Since, this is a university based application, we are expecting a sudden rise in the users after few initial days</a:t>
            </a:r>
            <a:endParaRPr b="0" sz="1600">
              <a:solidFill>
                <a:srgbClr val="000000"/>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b="0" lang="en" sz="1600">
                <a:solidFill>
                  <a:srgbClr val="000000"/>
                </a:solidFill>
                <a:highlight>
                  <a:srgbClr val="FFFFFF"/>
                </a:highlight>
                <a:latin typeface="Times New Roman"/>
                <a:ea typeface="Times New Roman"/>
                <a:cs typeface="Times New Roman"/>
                <a:sym typeface="Times New Roman"/>
              </a:rPr>
              <a:t>The forecasted student enrollment for Syracuse University for the year 2021 is 30,000 students</a:t>
            </a:r>
            <a:endParaRPr b="0" sz="1600">
              <a:solidFill>
                <a:srgbClr val="000000"/>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b="0" lang="en" sz="1600">
                <a:solidFill>
                  <a:srgbClr val="000000"/>
                </a:solidFill>
                <a:highlight>
                  <a:schemeClr val="lt1"/>
                </a:highlight>
                <a:latin typeface="Times New Roman"/>
                <a:ea typeface="Times New Roman"/>
                <a:cs typeface="Times New Roman"/>
                <a:sym typeface="Times New Roman"/>
              </a:rPr>
              <a:t>For the initial month, the number of monthly users expected is around 1500, but given the strong contact between students, it is expected to reach almost the 6000 mark next month</a:t>
            </a:r>
            <a:endParaRPr b="0" sz="1600">
              <a:solidFill>
                <a:srgbClr val="000000"/>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b="0" lang="en" sz="1600">
                <a:solidFill>
                  <a:srgbClr val="000000"/>
                </a:solidFill>
                <a:highlight>
                  <a:srgbClr val="FFFFFF"/>
                </a:highlight>
                <a:latin typeface="Times New Roman"/>
                <a:ea typeface="Times New Roman"/>
                <a:cs typeface="Times New Roman"/>
                <a:sym typeface="Times New Roman"/>
              </a:rPr>
              <a:t>Once the application has reached to all the students, we are expecting a daily traffic of 6000 users, approximately, 20% of the total count of the students</a:t>
            </a:r>
            <a:endParaRPr b="0" sz="16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