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F5D77C-EB03-4F5C-BC5F-F7682A1CFD33}">
  <a:tblStyle styleId="{CBF5D77C-EB03-4F5C-BC5F-F7682A1CFD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regular.fntdata"/><Relationship Id="rId25" Type="http://schemas.openxmlformats.org/officeDocument/2006/relationships/font" Target="fonts/Lato-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d024ef2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d024ef2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cfa4f34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cfa4f34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d0570f2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d0570f2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d0570f2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d0570f2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d003430c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d003430c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0570f2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0570f2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595959"/>
              </a:buClr>
              <a:buSzPts val="1600"/>
              <a:buFont typeface="Barlow"/>
              <a:buChar char="●"/>
            </a:pPr>
            <a:r>
              <a:rPr lang="en" sz="1600">
                <a:solidFill>
                  <a:srgbClr val="595959"/>
                </a:solidFill>
                <a:latin typeface="Barlow"/>
                <a:ea typeface="Barlow"/>
                <a:cs typeface="Barlow"/>
                <a:sym typeface="Barlow"/>
              </a:rPr>
              <a:t>The primary stakeholder in this context is the University to which the sporting and fitness center belongs</a:t>
            </a:r>
            <a:endParaRPr sz="1600">
              <a:solidFill>
                <a:srgbClr val="595959"/>
              </a:solidFill>
              <a:latin typeface="Barlow"/>
              <a:ea typeface="Barlow"/>
              <a:cs typeface="Barlow"/>
              <a:sym typeface="Barlow"/>
            </a:endParaRPr>
          </a:p>
          <a:p>
            <a:pPr indent="-330200" lvl="0" marL="457200" rtl="0" algn="l">
              <a:lnSpc>
                <a:spcPct val="115000"/>
              </a:lnSpc>
              <a:spcBef>
                <a:spcPts val="0"/>
              </a:spcBef>
              <a:spcAft>
                <a:spcPts val="0"/>
              </a:spcAft>
              <a:buClr>
                <a:srgbClr val="595959"/>
              </a:buClr>
              <a:buSzPts val="1600"/>
              <a:buFont typeface="Barlow"/>
              <a:buChar char="●"/>
            </a:pPr>
            <a:r>
              <a:rPr lang="en" sz="1600">
                <a:solidFill>
                  <a:srgbClr val="595959"/>
                </a:solidFill>
                <a:latin typeface="Barlow"/>
                <a:ea typeface="Barlow"/>
                <a:cs typeface="Barlow"/>
                <a:sym typeface="Barlow"/>
              </a:rPr>
              <a:t>The secondary users will be the students/faculty of the university who will utilize the services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cfa4f34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cfa4f34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fa4f34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fa4f34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cfa4f343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cfa4f343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d024ef2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d024ef2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903000"/>
            <a:ext cx="7688100" cy="8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Barlow"/>
                <a:ea typeface="Barlow"/>
                <a:cs typeface="Barlow"/>
                <a:sym typeface="Barlow"/>
              </a:rPr>
              <a:t>IST 615</a:t>
            </a:r>
            <a:endParaRPr sz="2200">
              <a:latin typeface="Barlow"/>
              <a:ea typeface="Barlow"/>
              <a:cs typeface="Barlow"/>
              <a:sym typeface="Barlow"/>
            </a:endParaRPr>
          </a:p>
          <a:p>
            <a:pPr indent="0" lvl="0" marL="0" rtl="0" algn="ctr">
              <a:spcBef>
                <a:spcPts val="0"/>
              </a:spcBef>
              <a:spcAft>
                <a:spcPts val="0"/>
              </a:spcAft>
              <a:buNone/>
            </a:pPr>
            <a:r>
              <a:rPr lang="en" sz="2200">
                <a:latin typeface="Barlow"/>
                <a:ea typeface="Barlow"/>
                <a:cs typeface="Barlow"/>
                <a:sym typeface="Barlow"/>
              </a:rPr>
              <a:t>Project Pre-Presentation</a:t>
            </a:r>
            <a:endParaRPr sz="2200">
              <a:latin typeface="Barlow"/>
              <a:ea typeface="Barlow"/>
              <a:cs typeface="Barlow"/>
              <a:sym typeface="Barlow"/>
            </a:endParaRPr>
          </a:p>
          <a:p>
            <a:pPr indent="0" lvl="0" marL="0" rtl="0" algn="ctr">
              <a:spcBef>
                <a:spcPts val="0"/>
              </a:spcBef>
              <a:spcAft>
                <a:spcPts val="0"/>
              </a:spcAft>
              <a:buNone/>
            </a:pPr>
            <a:r>
              <a:t/>
            </a:r>
            <a:endParaRPr sz="2600">
              <a:latin typeface="Barlow"/>
              <a:ea typeface="Barlow"/>
              <a:cs typeface="Barlow"/>
              <a:sym typeface="Barlow"/>
            </a:endParaRPr>
          </a:p>
          <a:p>
            <a:pPr indent="0" lvl="0" marL="0" rtl="0" algn="ctr">
              <a:spcBef>
                <a:spcPts val="0"/>
              </a:spcBef>
              <a:spcAft>
                <a:spcPts val="0"/>
              </a:spcAft>
              <a:buNone/>
            </a:pPr>
            <a:r>
              <a:rPr lang="en" sz="2600">
                <a:latin typeface="Barlow"/>
                <a:ea typeface="Barlow"/>
                <a:cs typeface="Barlow"/>
                <a:sym typeface="Barlow"/>
              </a:rPr>
              <a:t>Facilities Management System</a:t>
            </a:r>
            <a:endParaRPr sz="2600">
              <a:latin typeface="Barlow"/>
              <a:ea typeface="Barlow"/>
              <a:cs typeface="Barlow"/>
              <a:sym typeface="Barlow"/>
            </a:endParaRPr>
          </a:p>
          <a:p>
            <a:pPr indent="0" lvl="0" marL="0" rtl="0" algn="ctr">
              <a:spcBef>
                <a:spcPts val="0"/>
              </a:spcBef>
              <a:spcAft>
                <a:spcPts val="0"/>
              </a:spcAft>
              <a:buNone/>
            </a:pPr>
            <a:r>
              <a:rPr lang="en" sz="1400">
                <a:latin typeface="Barlow"/>
                <a:ea typeface="Barlow"/>
                <a:cs typeface="Barlow"/>
                <a:sym typeface="Barlow"/>
              </a:rPr>
              <a:t>For University Sports and Fitness Center</a:t>
            </a:r>
            <a:endParaRPr sz="1400">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sp>
        <p:nvSpPr>
          <p:cNvPr id="87" name="Google Shape;87;p13"/>
          <p:cNvSpPr txBox="1"/>
          <p:nvPr>
            <p:ph idx="1" type="subTitle"/>
          </p:nvPr>
        </p:nvSpPr>
        <p:spPr>
          <a:xfrm>
            <a:off x="427050" y="2897100"/>
            <a:ext cx="7688100" cy="2556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000000"/>
                </a:solidFill>
                <a:latin typeface="Barlow"/>
                <a:ea typeface="Barlow"/>
                <a:cs typeface="Barlow"/>
                <a:sym typeface="Barlow"/>
              </a:rPr>
              <a:t>By</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Hitesh Thadhani</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Prachi Sankpal</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Rashika Singh</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Sai Praharsha Devalla</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Tejas Dinesh Patil</a:t>
            </a:r>
            <a:endParaRPr>
              <a:solidFill>
                <a:srgbClr val="000000"/>
              </a:solidFill>
              <a:latin typeface="Barlow"/>
              <a:ea typeface="Barlow"/>
              <a:cs typeface="Barlow"/>
              <a:sym typeface="Barlow"/>
            </a:endParaRPr>
          </a:p>
          <a:p>
            <a:pPr indent="0" lvl="0" marL="457200" rtl="0" algn="ctr">
              <a:spcBef>
                <a:spcPts val="0"/>
              </a:spcBef>
              <a:spcAft>
                <a:spcPts val="0"/>
              </a:spcAft>
              <a:buNone/>
            </a:pPr>
            <a:r>
              <a:rPr lang="en">
                <a:solidFill>
                  <a:srgbClr val="000000"/>
                </a:solidFill>
                <a:latin typeface="Barlow"/>
                <a:ea typeface="Barlow"/>
                <a:cs typeface="Barlow"/>
                <a:sym typeface="Barlow"/>
              </a:rPr>
              <a:t>Yeswanth Reddy Velapalem</a:t>
            </a:r>
            <a:endParaRPr>
              <a:solidFill>
                <a:srgbClr val="000000"/>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729450" y="1322450"/>
            <a:ext cx="76881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Goals and Expectations</a:t>
            </a:r>
            <a:endParaRPr>
              <a:latin typeface="Barlow"/>
              <a:ea typeface="Barlow"/>
              <a:cs typeface="Barlow"/>
              <a:sym typeface="Barlow"/>
            </a:endParaRPr>
          </a:p>
        </p:txBody>
      </p:sp>
      <p:sp>
        <p:nvSpPr>
          <p:cNvPr id="143" name="Google Shape;143;p22"/>
          <p:cNvSpPr txBox="1"/>
          <p:nvPr>
            <p:ph idx="1" type="subTitle"/>
          </p:nvPr>
        </p:nvSpPr>
        <p:spPr>
          <a:xfrm>
            <a:off x="773275" y="2331000"/>
            <a:ext cx="7688100" cy="286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rlow"/>
              <a:buChar char="●"/>
            </a:pPr>
            <a:r>
              <a:rPr lang="en">
                <a:latin typeface="Barlow"/>
                <a:ea typeface="Barlow"/>
                <a:cs typeface="Barlow"/>
                <a:sym typeface="Barlow"/>
              </a:rPr>
              <a:t>Our goal is to provide online facility of booking a sports room based on the </a:t>
            </a:r>
            <a:r>
              <a:rPr lang="en">
                <a:latin typeface="Barlow"/>
                <a:ea typeface="Barlow"/>
                <a:cs typeface="Barlow"/>
                <a:sym typeface="Barlow"/>
              </a:rPr>
              <a:t>availability</a:t>
            </a:r>
            <a:r>
              <a:rPr lang="en">
                <a:latin typeface="Barlow"/>
                <a:ea typeface="Barlow"/>
                <a:cs typeface="Barlow"/>
                <a:sym typeface="Barlow"/>
              </a:rPr>
              <a:t>.</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Build a online website for the university students and staff to be able to book the recreational sports room online to reduce wait time.</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Demonstrate an online booking of a court for a specific sport.</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519725" y="209292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8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Product Idea and Relevance</a:t>
            </a:r>
            <a:endParaRPr>
              <a:latin typeface="Barlow"/>
              <a:ea typeface="Barlow"/>
              <a:cs typeface="Barlow"/>
              <a:sym typeface="Barlow"/>
            </a:endParaRPr>
          </a:p>
        </p:txBody>
      </p:sp>
      <p:sp>
        <p:nvSpPr>
          <p:cNvPr id="93" name="Google Shape;93;p14"/>
          <p:cNvSpPr txBox="1"/>
          <p:nvPr>
            <p:ph idx="1" type="subTitle"/>
          </p:nvPr>
        </p:nvSpPr>
        <p:spPr>
          <a:xfrm>
            <a:off x="729625" y="2270100"/>
            <a:ext cx="7688100" cy="255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rlow"/>
              <a:buChar char="●"/>
            </a:pPr>
            <a:r>
              <a:rPr lang="en">
                <a:latin typeface="Barlow"/>
                <a:ea typeface="Barlow"/>
                <a:cs typeface="Barlow"/>
                <a:sym typeface="Barlow"/>
              </a:rPr>
              <a:t>The </a:t>
            </a:r>
            <a:r>
              <a:rPr lang="en">
                <a:latin typeface="Barlow"/>
                <a:ea typeface="Barlow"/>
                <a:cs typeface="Barlow"/>
                <a:sym typeface="Barlow"/>
              </a:rPr>
              <a:t>Facilities Management System</a:t>
            </a:r>
            <a:r>
              <a:rPr lang="en">
                <a:latin typeface="Barlow"/>
                <a:ea typeface="Barlow"/>
                <a:cs typeface="Barlow"/>
                <a:sym typeface="Barlow"/>
              </a:rPr>
              <a:t> product is used for tracking and making reservations to access the facilities at a university fitness center.</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Often students want to use services such as  the tennis court, basketball court, etc. at the university sports and fitness center.</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Students have to wait for a very long time as it not possible for them to keep the track of the available slots. </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The system that we are going to propose will enable the students to easily keep track of available services at the sport and fitness center. If they wish, they will also be able to book a time slot for any service on any given day, provided the center is operational on those days..</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8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Competitor Analysis</a:t>
            </a:r>
            <a:endParaRPr>
              <a:latin typeface="Barlow"/>
              <a:ea typeface="Barlow"/>
              <a:cs typeface="Barlow"/>
              <a:sym typeface="Barlow"/>
            </a:endParaRPr>
          </a:p>
        </p:txBody>
      </p:sp>
      <p:sp>
        <p:nvSpPr>
          <p:cNvPr id="99" name="Google Shape;99;p15"/>
          <p:cNvSpPr txBox="1"/>
          <p:nvPr>
            <p:ph idx="1" type="subTitle"/>
          </p:nvPr>
        </p:nvSpPr>
        <p:spPr>
          <a:xfrm>
            <a:off x="729625" y="2270100"/>
            <a:ext cx="7688100" cy="2556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Barlow"/>
              <a:buAutoNum type="arabicPeriod"/>
            </a:pPr>
            <a:r>
              <a:rPr lang="en">
                <a:latin typeface="Barlow"/>
                <a:ea typeface="Barlow"/>
                <a:cs typeface="Barlow"/>
                <a:sym typeface="Barlow"/>
              </a:rPr>
              <a:t>No direct competitor found, but there were some products somewhat similar to our product ideas.</a:t>
            </a:r>
            <a:endParaRPr>
              <a:latin typeface="Barlow"/>
              <a:ea typeface="Barlow"/>
              <a:cs typeface="Barlow"/>
              <a:sym typeface="Barlow"/>
            </a:endParaRPr>
          </a:p>
          <a:p>
            <a:pPr indent="-330200" lvl="0" marL="457200" rtl="0" algn="l">
              <a:lnSpc>
                <a:spcPct val="115000"/>
              </a:lnSpc>
              <a:spcBef>
                <a:spcPts val="0"/>
              </a:spcBef>
              <a:spcAft>
                <a:spcPts val="0"/>
              </a:spcAft>
              <a:buSzPts val="1600"/>
              <a:buFont typeface="Barlow"/>
              <a:buAutoNum type="arabicPeriod"/>
            </a:pPr>
            <a:r>
              <a:rPr lang="en">
                <a:latin typeface="Barlow"/>
                <a:ea typeface="Barlow"/>
                <a:cs typeface="Barlow"/>
                <a:sym typeface="Barlow"/>
              </a:rPr>
              <a:t>Kourts: It is an application which allows the user to book and play at a nearby tennis clubs. The application is open source and can be accessed by anyone. On the other hand, the system we are building is more secure and allows only the students of the university to access the facilities.</a:t>
            </a:r>
            <a:endParaRPr>
              <a:latin typeface="Barlow"/>
              <a:ea typeface="Barlow"/>
              <a:cs typeface="Barlow"/>
              <a:sym typeface="Barlow"/>
            </a:endParaRPr>
          </a:p>
          <a:p>
            <a:pPr indent="-330200" lvl="0" marL="457200" rtl="0" algn="l">
              <a:lnSpc>
                <a:spcPct val="115000"/>
              </a:lnSpc>
              <a:spcBef>
                <a:spcPts val="0"/>
              </a:spcBef>
              <a:spcAft>
                <a:spcPts val="0"/>
              </a:spcAft>
              <a:buSzPts val="1600"/>
              <a:buFont typeface="Barlow"/>
              <a:buAutoNum type="arabicPeriod"/>
            </a:pPr>
            <a:r>
              <a:rPr lang="en">
                <a:latin typeface="Barlow"/>
                <a:ea typeface="Barlow"/>
                <a:cs typeface="Barlow"/>
                <a:sym typeface="Barlow"/>
              </a:rPr>
              <a:t>Existing Application: It is only limited to esports.</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801400" y="1250525"/>
            <a:ext cx="76881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Scope Definition</a:t>
            </a:r>
            <a:endParaRPr>
              <a:latin typeface="Barlow"/>
              <a:ea typeface="Barlow"/>
              <a:cs typeface="Barlow"/>
              <a:sym typeface="Barlow"/>
            </a:endParaRPr>
          </a:p>
        </p:txBody>
      </p:sp>
      <p:sp>
        <p:nvSpPr>
          <p:cNvPr id="105" name="Google Shape;105;p16"/>
          <p:cNvSpPr txBox="1"/>
          <p:nvPr>
            <p:ph idx="1" type="subTitle"/>
          </p:nvPr>
        </p:nvSpPr>
        <p:spPr>
          <a:xfrm>
            <a:off x="801400" y="1972925"/>
            <a:ext cx="4673700" cy="3063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Barlow"/>
              <a:buChar char="●"/>
            </a:pPr>
            <a:r>
              <a:rPr lang="en">
                <a:latin typeface="Barlow"/>
                <a:ea typeface="Barlow"/>
                <a:cs typeface="Barlow"/>
                <a:sym typeface="Barlow"/>
              </a:rPr>
              <a:t>The main goal of the system is to allow booking of the available facilities in real-time.</a:t>
            </a:r>
            <a:endParaRPr>
              <a:latin typeface="Barlow"/>
              <a:ea typeface="Barlow"/>
              <a:cs typeface="Barlow"/>
              <a:sym typeface="Barlow"/>
            </a:endParaRPr>
          </a:p>
          <a:p>
            <a:pPr indent="-330200" lvl="0" marL="457200" rtl="0" algn="l">
              <a:lnSpc>
                <a:spcPct val="150000"/>
              </a:lnSpc>
              <a:spcBef>
                <a:spcPts val="0"/>
              </a:spcBef>
              <a:spcAft>
                <a:spcPts val="0"/>
              </a:spcAft>
              <a:buSzPts val="1600"/>
              <a:buFont typeface="Barlow"/>
              <a:buChar char="●"/>
            </a:pPr>
            <a:r>
              <a:rPr lang="en">
                <a:latin typeface="Barlow"/>
                <a:ea typeface="Barlow"/>
                <a:cs typeface="Barlow"/>
                <a:sym typeface="Barlow"/>
              </a:rPr>
              <a:t>Only university students and staff can access the system.</a:t>
            </a:r>
            <a:endParaRPr>
              <a:latin typeface="Barlow"/>
              <a:ea typeface="Barlow"/>
              <a:cs typeface="Barlow"/>
              <a:sym typeface="Barlow"/>
            </a:endParaRPr>
          </a:p>
          <a:p>
            <a:pPr indent="-330200" lvl="0" marL="457200" rtl="0" algn="l">
              <a:lnSpc>
                <a:spcPct val="150000"/>
              </a:lnSpc>
              <a:spcBef>
                <a:spcPts val="0"/>
              </a:spcBef>
              <a:spcAft>
                <a:spcPts val="0"/>
              </a:spcAft>
              <a:buSzPts val="1600"/>
              <a:buFont typeface="Barlow"/>
              <a:buChar char="●"/>
            </a:pPr>
            <a:r>
              <a:rPr lang="en">
                <a:latin typeface="Barlow"/>
                <a:ea typeface="Barlow"/>
                <a:cs typeface="Barlow"/>
                <a:sym typeface="Barlow"/>
              </a:rPr>
              <a:t>This application can be used only at university-level for checking the availability.</a:t>
            </a:r>
            <a:endParaRPr>
              <a:latin typeface="Barlow"/>
              <a:ea typeface="Barlow"/>
              <a:cs typeface="Barlow"/>
              <a:sym typeface="Barlow"/>
            </a:endParaRPr>
          </a:p>
          <a:p>
            <a:pPr indent="-330200" lvl="0" marL="457200" rtl="0" algn="l">
              <a:lnSpc>
                <a:spcPct val="150000"/>
              </a:lnSpc>
              <a:spcBef>
                <a:spcPts val="0"/>
              </a:spcBef>
              <a:spcAft>
                <a:spcPts val="0"/>
              </a:spcAft>
              <a:buSzPts val="1600"/>
              <a:buFont typeface="Barlow"/>
              <a:buChar char="●"/>
            </a:pPr>
            <a:r>
              <a:rPr lang="en">
                <a:latin typeface="Barlow"/>
                <a:ea typeface="Barlow"/>
                <a:cs typeface="Barlow"/>
                <a:sym typeface="Barlow"/>
              </a:rPr>
              <a:t>Real-time updates will be made to the system on successful booking using unique ID.</a:t>
            </a:r>
            <a:endParaRPr>
              <a:latin typeface="Barlow"/>
              <a:ea typeface="Barlow"/>
              <a:cs typeface="Barlow"/>
              <a:sym typeface="Barlow"/>
            </a:endParaRPr>
          </a:p>
        </p:txBody>
      </p:sp>
      <p:pic>
        <p:nvPicPr>
          <p:cNvPr id="106" name="Google Shape;106;p16"/>
          <p:cNvPicPr preferRelativeResize="0"/>
          <p:nvPr/>
        </p:nvPicPr>
        <p:blipFill>
          <a:blip r:embed="rId3">
            <a:alphaModFix/>
          </a:blip>
          <a:stretch>
            <a:fillRect/>
          </a:stretch>
        </p:blipFill>
        <p:spPr>
          <a:xfrm>
            <a:off x="2276344" y="1689825"/>
            <a:ext cx="7549882" cy="306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874450" y="2046250"/>
            <a:ext cx="3748849" cy="2880132"/>
          </a:xfrm>
          <a:prstGeom prst="rect">
            <a:avLst/>
          </a:prstGeom>
          <a:noFill/>
          <a:ln cap="flat" cmpd="sng" w="9525">
            <a:solidFill>
              <a:srgbClr val="000000"/>
            </a:solidFill>
            <a:prstDash val="solid"/>
            <a:round/>
            <a:headEnd len="sm" w="sm" type="none"/>
            <a:tailEnd len="sm" w="sm" type="none"/>
          </a:ln>
        </p:spPr>
      </p:pic>
      <p:sp>
        <p:nvSpPr>
          <p:cNvPr id="112" name="Google Shape;112;p17"/>
          <p:cNvSpPr txBox="1"/>
          <p:nvPr/>
        </p:nvSpPr>
        <p:spPr>
          <a:xfrm>
            <a:off x="749100" y="1199075"/>
            <a:ext cx="76458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2"/>
                </a:solidFill>
                <a:latin typeface="Barlow"/>
                <a:ea typeface="Barlow"/>
                <a:cs typeface="Barlow"/>
                <a:sym typeface="Barlow"/>
              </a:rPr>
              <a:t>Stakeholders</a:t>
            </a:r>
            <a:endParaRPr/>
          </a:p>
        </p:txBody>
      </p:sp>
      <p:pic>
        <p:nvPicPr>
          <p:cNvPr id="113" name="Google Shape;113;p17"/>
          <p:cNvPicPr preferRelativeResize="0"/>
          <p:nvPr/>
        </p:nvPicPr>
        <p:blipFill>
          <a:blip r:embed="rId4">
            <a:alphaModFix/>
          </a:blip>
          <a:stretch>
            <a:fillRect/>
          </a:stretch>
        </p:blipFill>
        <p:spPr>
          <a:xfrm>
            <a:off x="4736975" y="2046250"/>
            <a:ext cx="3657926" cy="28801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7950" y="479650"/>
            <a:ext cx="7688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Proposed Architecture</a:t>
            </a:r>
            <a:endParaRPr>
              <a:latin typeface="Barlow"/>
              <a:ea typeface="Barlow"/>
              <a:cs typeface="Barlow"/>
              <a:sym typeface="Barlow"/>
            </a:endParaRPr>
          </a:p>
        </p:txBody>
      </p:sp>
      <p:pic>
        <p:nvPicPr>
          <p:cNvPr id="119" name="Google Shape;119;p18"/>
          <p:cNvPicPr preferRelativeResize="0"/>
          <p:nvPr/>
        </p:nvPicPr>
        <p:blipFill>
          <a:blip r:embed="rId3">
            <a:alphaModFix/>
          </a:blip>
          <a:stretch>
            <a:fillRect/>
          </a:stretch>
        </p:blipFill>
        <p:spPr>
          <a:xfrm>
            <a:off x="839025" y="1463975"/>
            <a:ext cx="7577024" cy="34704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729450" y="1322450"/>
            <a:ext cx="7688100" cy="7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 Cost Model</a:t>
            </a:r>
            <a:endParaRPr>
              <a:latin typeface="Barlow"/>
              <a:ea typeface="Barlow"/>
              <a:cs typeface="Barlow"/>
              <a:sym typeface="Barlow"/>
            </a:endParaRPr>
          </a:p>
        </p:txBody>
      </p:sp>
      <p:graphicFrame>
        <p:nvGraphicFramePr>
          <p:cNvPr id="125" name="Google Shape;125;p19"/>
          <p:cNvGraphicFramePr/>
          <p:nvPr/>
        </p:nvGraphicFramePr>
        <p:xfrm>
          <a:off x="954175" y="2206550"/>
          <a:ext cx="3000000" cy="3000000"/>
        </p:xfrm>
        <a:graphic>
          <a:graphicData uri="http://schemas.openxmlformats.org/drawingml/2006/table">
            <a:tbl>
              <a:tblPr>
                <a:noFill/>
                <a:tableStyleId>{CBF5D77C-EB03-4F5C-BC5F-F7682A1CFD33}</a:tableStyleId>
              </a:tblPr>
              <a:tblGrid>
                <a:gridCol w="1809750"/>
                <a:gridCol w="1809750"/>
                <a:gridCol w="1809750"/>
                <a:gridCol w="1809750"/>
              </a:tblGrid>
              <a:tr h="804375">
                <a:tc>
                  <a:txBody>
                    <a:bodyPr/>
                    <a:lstStyle/>
                    <a:p>
                      <a:pPr indent="0" lvl="0" marL="0" rtl="0" algn="ctr">
                        <a:spcBef>
                          <a:spcPts val="0"/>
                        </a:spcBef>
                        <a:spcAft>
                          <a:spcPts val="0"/>
                        </a:spcAft>
                        <a:buNone/>
                      </a:pPr>
                      <a:r>
                        <a:rPr b="1" lang="en">
                          <a:latin typeface="Barlow"/>
                          <a:ea typeface="Barlow"/>
                          <a:cs typeface="Barlow"/>
                          <a:sym typeface="Barlow"/>
                        </a:rPr>
                        <a:t>Service</a:t>
                      </a:r>
                      <a:endParaRPr b="1">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b="1" lang="en">
                          <a:latin typeface="Barlow"/>
                          <a:ea typeface="Barlow"/>
                          <a:cs typeface="Barlow"/>
                          <a:sym typeface="Barlow"/>
                        </a:rPr>
                        <a:t>Monthly Cost per Unit ($)</a:t>
                      </a:r>
                      <a:endParaRPr b="1">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b="1" lang="en">
                          <a:latin typeface="Barlow"/>
                          <a:ea typeface="Barlow"/>
                          <a:cs typeface="Barlow"/>
                          <a:sym typeface="Barlow"/>
                        </a:rPr>
                        <a:t>Quantity Required</a:t>
                      </a:r>
                      <a:endParaRPr b="1">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b="1" lang="en">
                          <a:latin typeface="Barlow"/>
                          <a:ea typeface="Barlow"/>
                          <a:cs typeface="Barlow"/>
                          <a:sym typeface="Barlow"/>
                        </a:rPr>
                        <a:t>Total </a:t>
                      </a:r>
                      <a:r>
                        <a:rPr b="1" lang="en">
                          <a:latin typeface="Barlow"/>
                          <a:ea typeface="Barlow"/>
                          <a:cs typeface="Barlow"/>
                          <a:sym typeface="Barlow"/>
                        </a:rPr>
                        <a:t>Monthly Costs ($)</a:t>
                      </a:r>
                      <a:endParaRPr b="1">
                        <a:latin typeface="Barlow"/>
                        <a:ea typeface="Barlow"/>
                        <a:cs typeface="Barlow"/>
                        <a:sym typeface="Barlow"/>
                      </a:endParaRPr>
                    </a:p>
                  </a:txBody>
                  <a:tcPr marT="91425" marB="91425" marR="91425" marL="91425" anchor="ctr"/>
                </a:tc>
              </a:tr>
              <a:tr h="804375">
                <a:tc>
                  <a:txBody>
                    <a:bodyPr/>
                    <a:lstStyle/>
                    <a:p>
                      <a:pPr indent="0" lvl="0" marL="0" rtl="0" algn="ctr">
                        <a:spcBef>
                          <a:spcPts val="0"/>
                        </a:spcBef>
                        <a:spcAft>
                          <a:spcPts val="0"/>
                        </a:spcAft>
                        <a:buNone/>
                      </a:pPr>
                      <a:r>
                        <a:rPr lang="en">
                          <a:latin typeface="Barlow"/>
                          <a:ea typeface="Barlow"/>
                          <a:cs typeface="Barlow"/>
                          <a:sym typeface="Barlow"/>
                        </a:rPr>
                        <a:t>Amazon API Gateway</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10.00</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10.00</a:t>
                      </a:r>
                      <a:endParaRPr>
                        <a:latin typeface="Barlow"/>
                        <a:ea typeface="Barlow"/>
                        <a:cs typeface="Barlow"/>
                        <a:sym typeface="Barlow"/>
                      </a:endParaRPr>
                    </a:p>
                  </a:txBody>
                  <a:tcPr marT="91425" marB="91425" marR="91425" marL="91425" anchor="ctr"/>
                </a:tc>
              </a:tr>
              <a:tr h="804375">
                <a:tc>
                  <a:txBody>
                    <a:bodyPr/>
                    <a:lstStyle/>
                    <a:p>
                      <a:pPr indent="0" lvl="0" marL="0" rtl="0" algn="ctr">
                        <a:spcBef>
                          <a:spcPts val="0"/>
                        </a:spcBef>
                        <a:spcAft>
                          <a:spcPts val="0"/>
                        </a:spcAft>
                        <a:buNone/>
                      </a:pPr>
                      <a:r>
                        <a:rPr lang="en">
                          <a:latin typeface="Barlow"/>
                          <a:ea typeface="Barlow"/>
                          <a:cs typeface="Barlow"/>
                          <a:sym typeface="Barlow"/>
                        </a:rPr>
                        <a:t>Amazon Simple Storage Service</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23.55</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23.55</a:t>
                      </a:r>
                      <a:endParaRPr>
                        <a:latin typeface="Barlow"/>
                        <a:ea typeface="Barlow"/>
                        <a:cs typeface="Barlow"/>
                        <a:sym typeface="Barlow"/>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0"/>
          <p:cNvGraphicFramePr/>
          <p:nvPr/>
        </p:nvGraphicFramePr>
        <p:xfrm>
          <a:off x="952500" y="1865550"/>
          <a:ext cx="3000000" cy="3000000"/>
        </p:xfrm>
        <a:graphic>
          <a:graphicData uri="http://schemas.openxmlformats.org/drawingml/2006/table">
            <a:tbl>
              <a:tblPr>
                <a:noFill/>
                <a:tableStyleId>{CBF5D77C-EB03-4F5C-BC5F-F7682A1CFD33}</a:tableStyleId>
              </a:tblPr>
              <a:tblGrid>
                <a:gridCol w="1809750"/>
                <a:gridCol w="1809750"/>
                <a:gridCol w="1809750"/>
                <a:gridCol w="1809750"/>
              </a:tblGrid>
              <a:tr h="711000">
                <a:tc>
                  <a:txBody>
                    <a:bodyPr/>
                    <a:lstStyle/>
                    <a:p>
                      <a:pPr indent="0" lvl="0" marL="0" rtl="0" algn="ctr">
                        <a:spcBef>
                          <a:spcPts val="0"/>
                        </a:spcBef>
                        <a:spcAft>
                          <a:spcPts val="0"/>
                        </a:spcAft>
                        <a:buNone/>
                      </a:pPr>
                      <a:r>
                        <a:rPr lang="en">
                          <a:latin typeface="Barlow"/>
                          <a:ea typeface="Barlow"/>
                          <a:cs typeface="Barlow"/>
                          <a:sym typeface="Barlow"/>
                        </a:rPr>
                        <a:t>Amazon EC2 instance</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51.35</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51.35</a:t>
                      </a:r>
                      <a:endParaRPr>
                        <a:latin typeface="Barlow"/>
                        <a:ea typeface="Barlow"/>
                        <a:cs typeface="Barlow"/>
                        <a:sym typeface="Barlow"/>
                      </a:endParaRPr>
                    </a:p>
                  </a:txBody>
                  <a:tcPr marT="91425" marB="91425" marR="91425" marL="91425" anchor="ctr"/>
                </a:tc>
              </a:tr>
              <a:tr h="711000">
                <a:tc>
                  <a:txBody>
                    <a:bodyPr/>
                    <a:lstStyle/>
                    <a:p>
                      <a:pPr indent="0" lvl="0" marL="0" rtl="0" algn="ctr">
                        <a:spcBef>
                          <a:spcPts val="0"/>
                        </a:spcBef>
                        <a:spcAft>
                          <a:spcPts val="0"/>
                        </a:spcAft>
                        <a:buNone/>
                      </a:pPr>
                      <a:r>
                        <a:rPr lang="en">
                          <a:latin typeface="Barlow"/>
                          <a:ea typeface="Barlow"/>
                          <a:cs typeface="Barlow"/>
                          <a:sym typeface="Barlow"/>
                        </a:rPr>
                        <a:t>Amazon Lambda</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0.00</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0.00</a:t>
                      </a:r>
                      <a:endParaRPr>
                        <a:latin typeface="Barlow"/>
                        <a:ea typeface="Barlow"/>
                        <a:cs typeface="Barlow"/>
                        <a:sym typeface="Barlow"/>
                      </a:endParaRPr>
                    </a:p>
                  </a:txBody>
                  <a:tcPr marT="91425" marB="91425" marR="91425" marL="91425" anchor="ctr"/>
                </a:tc>
              </a:tr>
              <a:tr h="711000">
                <a:tc>
                  <a:txBody>
                    <a:bodyPr/>
                    <a:lstStyle/>
                    <a:p>
                      <a:pPr indent="0" lvl="0" marL="0" rtl="0" algn="ctr">
                        <a:spcBef>
                          <a:spcPts val="0"/>
                        </a:spcBef>
                        <a:spcAft>
                          <a:spcPts val="0"/>
                        </a:spcAft>
                        <a:buNone/>
                      </a:pPr>
                      <a:r>
                        <a:rPr lang="en">
                          <a:latin typeface="Barlow"/>
                          <a:ea typeface="Barlow"/>
                          <a:cs typeface="Barlow"/>
                          <a:sym typeface="Barlow"/>
                        </a:rPr>
                        <a:t>Amazon RDS</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83.39</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83.39</a:t>
                      </a:r>
                      <a:endParaRPr>
                        <a:latin typeface="Barlow"/>
                        <a:ea typeface="Barlow"/>
                        <a:cs typeface="Barlow"/>
                        <a:sym typeface="Barlow"/>
                      </a:endParaRPr>
                    </a:p>
                  </a:txBody>
                  <a:tcPr marT="91425" marB="91425" marR="91425" marL="91425" anchor="ctr"/>
                </a:tc>
              </a:tr>
              <a:tr h="711000">
                <a:tc>
                  <a:txBody>
                    <a:bodyPr/>
                    <a:lstStyle/>
                    <a:p>
                      <a:pPr indent="0" lvl="0" marL="0" rtl="0" algn="ctr">
                        <a:spcBef>
                          <a:spcPts val="0"/>
                        </a:spcBef>
                        <a:spcAft>
                          <a:spcPts val="0"/>
                        </a:spcAft>
                        <a:buNone/>
                      </a:pPr>
                      <a:r>
                        <a:rPr lang="en">
                          <a:latin typeface="Barlow"/>
                          <a:ea typeface="Barlow"/>
                          <a:cs typeface="Barlow"/>
                          <a:sym typeface="Barlow"/>
                        </a:rPr>
                        <a:t>Total Costs for AWS Services</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t/>
                      </a:r>
                      <a:endParaRPr>
                        <a:latin typeface="Barlow"/>
                        <a:ea typeface="Barlow"/>
                        <a:cs typeface="Barlow"/>
                        <a:sym typeface="Barlow"/>
                      </a:endParaRPr>
                    </a:p>
                  </a:txBody>
                  <a:tcPr marT="91425" marB="91425" marR="91425" marL="91425" anchor="ctr"/>
                </a:tc>
                <a:tc>
                  <a:txBody>
                    <a:bodyPr/>
                    <a:lstStyle/>
                    <a:p>
                      <a:pPr indent="0" lvl="0" marL="0" rtl="0" algn="ctr">
                        <a:spcBef>
                          <a:spcPts val="0"/>
                        </a:spcBef>
                        <a:spcAft>
                          <a:spcPts val="0"/>
                        </a:spcAft>
                        <a:buNone/>
                      </a:pPr>
                      <a:r>
                        <a:rPr lang="en">
                          <a:latin typeface="Barlow"/>
                          <a:ea typeface="Barlow"/>
                          <a:cs typeface="Barlow"/>
                          <a:sym typeface="Barlow"/>
                        </a:rPr>
                        <a:t>168.29</a:t>
                      </a:r>
                      <a:endParaRPr>
                        <a:latin typeface="Barlow"/>
                        <a:ea typeface="Barlow"/>
                        <a:cs typeface="Barlow"/>
                        <a:sym typeface="Barlow"/>
                      </a:endParaRPr>
                    </a:p>
                  </a:txBody>
                  <a:tcPr marT="91425" marB="91425" marR="91425" marL="91425" anchor="ctr"/>
                </a:tc>
              </a:tr>
            </a:tbl>
          </a:graphicData>
        </a:graphic>
      </p:graphicFrame>
      <p:sp>
        <p:nvSpPr>
          <p:cNvPr id="131" name="Google Shape;131;p20"/>
          <p:cNvSpPr txBox="1"/>
          <p:nvPr/>
        </p:nvSpPr>
        <p:spPr>
          <a:xfrm>
            <a:off x="1946450" y="667625"/>
            <a:ext cx="53316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2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729625" y="1294350"/>
            <a:ext cx="7688100" cy="8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Revenue Model</a:t>
            </a:r>
            <a:endParaRPr>
              <a:latin typeface="Barlow"/>
              <a:ea typeface="Barlow"/>
              <a:cs typeface="Barlow"/>
              <a:sym typeface="Barlow"/>
            </a:endParaRPr>
          </a:p>
        </p:txBody>
      </p:sp>
      <p:sp>
        <p:nvSpPr>
          <p:cNvPr id="137" name="Google Shape;137;p21"/>
          <p:cNvSpPr txBox="1"/>
          <p:nvPr>
            <p:ph idx="1" type="subTitle"/>
          </p:nvPr>
        </p:nvSpPr>
        <p:spPr>
          <a:xfrm>
            <a:off x="729625" y="2081075"/>
            <a:ext cx="7688100" cy="272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Barlow"/>
              <a:buChar char="●"/>
            </a:pPr>
            <a:r>
              <a:rPr lang="en">
                <a:latin typeface="Barlow"/>
                <a:ea typeface="Barlow"/>
                <a:cs typeface="Barlow"/>
                <a:sym typeface="Barlow"/>
              </a:rPr>
              <a:t>The upfront cost of buying </a:t>
            </a:r>
            <a:r>
              <a:rPr lang="en">
                <a:latin typeface="Barlow"/>
                <a:ea typeface="Barlow"/>
                <a:cs typeface="Barlow"/>
                <a:sym typeface="Barlow"/>
              </a:rPr>
              <a:t>the product will be at a price of $25,000.</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There will be cost of $4000 for renewing the subscription yearly.</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There is an additional maintenance cost of $500 monthly.</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If the University needs any additional features, they can pay an extra amount based on the complexity of the feature.</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The initial system will be functional for 5000 users after which any additional user will need a payment of $50.</a:t>
            </a:r>
            <a:endParaRPr>
              <a:latin typeface="Barlow"/>
              <a:ea typeface="Barlow"/>
              <a:cs typeface="Barlow"/>
              <a:sym typeface="Barlow"/>
            </a:endParaRPr>
          </a:p>
          <a:p>
            <a:pPr indent="-330200" lvl="0" marL="457200" rtl="0" algn="l">
              <a:spcBef>
                <a:spcPts val="0"/>
              </a:spcBef>
              <a:spcAft>
                <a:spcPts val="0"/>
              </a:spcAft>
              <a:buSzPts val="1600"/>
              <a:buFont typeface="Barlow"/>
              <a:buChar char="●"/>
            </a:pPr>
            <a:r>
              <a:rPr lang="en">
                <a:latin typeface="Barlow"/>
                <a:ea typeface="Barlow"/>
                <a:cs typeface="Barlow"/>
                <a:sym typeface="Barlow"/>
              </a:rPr>
              <a:t>The  monthly maintenance will also cover any failure or repairs needed by the system.</a:t>
            </a:r>
            <a:endParaRPr>
              <a:latin typeface="Barlow"/>
              <a:ea typeface="Barlow"/>
              <a:cs typeface="Barlow"/>
              <a:sym typeface="Barlo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