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769B77-3189-44F1-AA4D-957200C80EC2}">
  <a:tblStyle styleId="{C4769B77-3189-44F1-AA4D-957200C80E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4ac03668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4ac03668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4ac03668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4ac03668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 NY, NJ ,OH, AZ, TX higher sales. Clothing and sporting goods do not do well in 2012.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ac03668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ac0366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 is less so demand is high for basic rental.</a:t>
            </a:r>
            <a:r>
              <a:rPr lang="en-GB"/>
              <a:t>(students, younger people use basic plans)</a:t>
            </a:r>
            <a:endParaRPr/>
          </a:p>
          <a:p>
            <a:pPr indent="0" lvl="0" marL="0" rtl="0" algn="l">
              <a:spcBef>
                <a:spcPts val="0"/>
              </a:spcBef>
              <a:spcAft>
                <a:spcPts val="0"/>
              </a:spcAft>
              <a:buNone/>
            </a:pPr>
            <a:r>
              <a:rPr lang="en-GB"/>
              <a:t>Clothing - Basic </a:t>
            </a:r>
            <a:r>
              <a:rPr lang="en-GB"/>
              <a:t>necessities</a:t>
            </a:r>
            <a:r>
              <a:rPr lang="en-GB"/>
              <a:t> have greater demand. Electronics prices are going high so demand is decreasing.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ac03668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ac03668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Region wise California is generating the highest revenue as much marketing is done there. This needs to be followed by other states. Sales in 2012 is dropping as many competitors entered the market such as Target, Aldi.</a:t>
            </a:r>
            <a:endParaRPr/>
          </a:p>
          <a:p>
            <a:pPr indent="0" lvl="0" marL="0" rtl="0" algn="l">
              <a:spcBef>
                <a:spcPts val="0"/>
              </a:spcBef>
              <a:spcAft>
                <a:spcPts val="0"/>
              </a:spcAft>
              <a:buNone/>
            </a:pPr>
            <a:r>
              <a:rPr lang="en-GB"/>
              <a:t>Except clothing everything is dropping in 2012 as it is prioritized.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ac03668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ac03668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FudgeFlix sales is highest in NY followed by California. </a:t>
            </a:r>
            <a:r>
              <a:rPr lang="en-GB"/>
              <a:t>Surprisingly</a:t>
            </a:r>
            <a:r>
              <a:rPr lang="en-GB"/>
              <a:t>, FudgeFlix market grew in 2012 due to </a:t>
            </a:r>
            <a:r>
              <a:rPr lang="en-GB"/>
              <a:t>digital</a:t>
            </a:r>
            <a:r>
              <a:rPr lang="en-GB"/>
              <a:t> streaming becoming a trend, internet becoming cheaper. The two plans just started so not much data. Densely populated. Streaming only got shut in 2011.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ac03668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ac03668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4ac03668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ac03668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ac03668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ac03668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Sales drop in NY in november of 2012 due to hurricane sandy </a:t>
            </a:r>
            <a:endParaRPr/>
          </a:p>
          <a:p>
            <a:pPr indent="0" lvl="0" marL="0" rtl="0" algn="l">
              <a:spcBef>
                <a:spcPts val="0"/>
              </a:spcBef>
              <a:spcAft>
                <a:spcPts val="0"/>
              </a:spcAft>
              <a:buNone/>
            </a:pPr>
            <a:r>
              <a:rPr lang="en-GB"/>
              <a:t>Third Quarter always gives most sales due to summer months bringing most revenue from clothing and sporting goods</a:t>
            </a:r>
            <a:endParaRPr/>
          </a:p>
          <a:p>
            <a:pPr indent="0" lvl="0" marL="0" rtl="0" algn="l">
              <a:spcBef>
                <a:spcPts val="0"/>
              </a:spcBef>
              <a:spcAft>
                <a:spcPts val="0"/>
              </a:spcAft>
              <a:buNone/>
            </a:pPr>
            <a:r>
              <a:rPr lang="en-GB"/>
              <a:t>American taxpayer relief act of 2012 led to increase in taxes along with surcharges for the high class which are mostly concentrated in CA thus affecting clothing and sporting goods which are items of luxury in california</a:t>
            </a:r>
            <a:endParaRPr/>
          </a:p>
          <a:p>
            <a:pPr indent="0" lvl="0" marL="0" rtl="0" algn="l">
              <a:spcBef>
                <a:spcPts val="0"/>
              </a:spcBef>
              <a:spcAft>
                <a:spcPts val="0"/>
              </a:spcAft>
              <a:buNone/>
            </a:pPr>
            <a:r>
              <a:rPr lang="en-GB"/>
              <a:t>Also other players enter the market</a:t>
            </a:r>
            <a:endParaRPr/>
          </a:p>
          <a:p>
            <a:pPr indent="0" lvl="0" marL="0" rtl="0" algn="l">
              <a:spcBef>
                <a:spcPts val="0"/>
              </a:spcBef>
              <a:spcAft>
                <a:spcPts val="0"/>
              </a:spcAft>
              <a:buNone/>
            </a:pPr>
            <a:r>
              <a:rPr lang="en-GB"/>
              <a:t>Sales increase across all in 2010 as financial crisis of 2008 mitigates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ddfd9ee7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ddfd9ee7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Weekends  shows the highest sales across all the months </a:t>
            </a:r>
            <a:endParaRPr/>
          </a:p>
          <a:p>
            <a:pPr indent="0" lvl="0" marL="0" rtl="0" algn="l">
              <a:spcBef>
                <a:spcPts val="0"/>
              </a:spcBef>
              <a:spcAft>
                <a:spcPts val="0"/>
              </a:spcAft>
              <a:buNone/>
            </a:pPr>
            <a:r>
              <a:rPr lang="en-GB"/>
              <a:t>As customers tend to order and watch movies more frequently on weekends</a:t>
            </a:r>
            <a:endParaRPr/>
          </a:p>
          <a:p>
            <a:pPr indent="0" lvl="0" marL="0" rtl="0" algn="l">
              <a:spcBef>
                <a:spcPts val="0"/>
              </a:spcBef>
              <a:spcAft>
                <a:spcPts val="0"/>
              </a:spcAft>
              <a:buNone/>
            </a:pPr>
            <a:r>
              <a:rPr lang="en-GB"/>
              <a:t>December and January has equal sales across the week as it is the holiday season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ac03668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ac03668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Electronics have the highest unit price .Since there is a dip in 2012 we can infer that customers are price sensitive.We can cut costs across all domains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ddfd9ee7_4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ddfd9ee7_4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4ac03668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ac03668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4ac03668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ac03668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4ddfd9ee7_4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4ddfd9ee7_4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4ac0366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4ac0366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ac03668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ac03668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ac03668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ac03668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ac03668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ac03668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3rd Quarter Sales are crucial</a:t>
            </a:r>
            <a:endParaRPr/>
          </a:p>
          <a:p>
            <a:pPr indent="0" lvl="0" marL="0" rtl="0" algn="l">
              <a:spcBef>
                <a:spcPts val="0"/>
              </a:spcBef>
              <a:spcAft>
                <a:spcPts val="0"/>
              </a:spcAft>
              <a:buNone/>
            </a:pPr>
            <a:r>
              <a:rPr lang="en-GB"/>
              <a:t>August and september are the best months for sales revenue.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ddfd9ee7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ddfd9ee7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All Electronics and clothings are the highAll Electronics and clothings are the highest sellers.</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Attritionest sellers.All Electronics and clothings are the highest sellers.</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Housewares and Hardwares dont have high sales</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New York,New Jersey and other NorthEastern States have high sales records </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 same trend can be seen in southwestern states like California and Arizona</a:t>
            </a:r>
            <a:endParaRPr sz="900">
              <a:latin typeface="Times New Roman"/>
              <a:ea typeface="Times New Roman"/>
              <a:cs typeface="Times New Roman"/>
              <a:sym typeface="Times New Roman"/>
            </a:endParaRPr>
          </a:p>
          <a:p>
            <a:pPr indent="-285750" lvl="0" marL="457200" rtl="0" algn="just">
              <a:spcBef>
                <a:spcPts val="0"/>
              </a:spcBef>
              <a:spcAft>
                <a:spcPts val="0"/>
              </a:spcAft>
              <a:buSzPts val="900"/>
              <a:buFont typeface="Times New Roman"/>
              <a:buChar char="●"/>
            </a:pPr>
            <a:r>
              <a:rPr lang="en-GB" sz="900">
                <a:latin typeface="Times New Roman"/>
                <a:ea typeface="Times New Roman"/>
                <a:cs typeface="Times New Roman"/>
                <a:sym typeface="Times New Roman"/>
              </a:rPr>
              <a:t>These Categories could have lead to Fudgemart Sale Attrition</a:t>
            </a:r>
            <a:endParaRPr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0400" y="868900"/>
            <a:ext cx="5783400" cy="68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latin typeface="Times New Roman"/>
                <a:ea typeface="Times New Roman"/>
                <a:cs typeface="Times New Roman"/>
                <a:sym typeface="Times New Roman"/>
              </a:rPr>
              <a:t>Data Warehouse Project</a:t>
            </a:r>
            <a:r>
              <a:rPr lang="en-GB" sz="4100">
                <a:latin typeface="Times New Roman"/>
                <a:ea typeface="Times New Roman"/>
                <a:cs typeface="Times New Roman"/>
                <a:sym typeface="Times New Roman"/>
              </a:rPr>
              <a:t> </a:t>
            </a:r>
            <a:endParaRPr sz="4400">
              <a:solidFill>
                <a:srgbClr val="FFFFFF"/>
              </a:solidFill>
              <a:latin typeface="Times New Roman"/>
              <a:ea typeface="Times New Roman"/>
              <a:cs typeface="Times New Roman"/>
              <a:sym typeface="Times New Roman"/>
            </a:endParaRPr>
          </a:p>
        </p:txBody>
      </p:sp>
      <p:sp>
        <p:nvSpPr>
          <p:cNvPr id="64" name="Google Shape;64;p13"/>
          <p:cNvSpPr txBox="1"/>
          <p:nvPr>
            <p:ph idx="1" type="subTitle"/>
          </p:nvPr>
        </p:nvSpPr>
        <p:spPr>
          <a:xfrm>
            <a:off x="5413150" y="2856400"/>
            <a:ext cx="2207100" cy="15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Group 2</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Times New Roman"/>
                <a:ea typeface="Times New Roman"/>
                <a:cs typeface="Times New Roman"/>
                <a:sym typeface="Times New Roman"/>
              </a:rPr>
              <a:t>1. </a:t>
            </a:r>
            <a:r>
              <a:rPr lang="en-GB" sz="1600">
                <a:latin typeface="Times New Roman"/>
                <a:ea typeface="Times New Roman"/>
                <a:cs typeface="Times New Roman"/>
                <a:sym typeface="Times New Roman"/>
              </a:rPr>
              <a:t>Sheetal Chowdhary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Times New Roman"/>
                <a:ea typeface="Times New Roman"/>
                <a:cs typeface="Times New Roman"/>
                <a:sym typeface="Times New Roman"/>
              </a:rPr>
              <a:t>2. Sharvil Turbadkar</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Times New Roman"/>
                <a:ea typeface="Times New Roman"/>
                <a:cs typeface="Times New Roman"/>
                <a:sym typeface="Times New Roman"/>
              </a:rPr>
              <a:t>3. Rashika Singh</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Times New Roman"/>
                <a:ea typeface="Times New Roman"/>
                <a:cs typeface="Times New Roman"/>
                <a:sym typeface="Times New Roman"/>
              </a:rPr>
              <a:t>4. Karan Ashar</a:t>
            </a:r>
            <a:endParaRPr sz="1600">
              <a:latin typeface="Times New Roman"/>
              <a:ea typeface="Times New Roman"/>
              <a:cs typeface="Times New Roman"/>
              <a:sym typeface="Times New Roman"/>
            </a:endParaRPr>
          </a:p>
          <a:p>
            <a:pPr indent="0" lvl="0" marL="0" rtl="0" algn="l">
              <a:spcBef>
                <a:spcPts val="0"/>
              </a:spcBef>
              <a:spcAft>
                <a:spcPts val="0"/>
              </a:spcAft>
              <a:buNone/>
            </a:pPr>
            <a:r>
              <a:rPr lang="en-GB" sz="1600">
                <a:latin typeface="Times New Roman"/>
                <a:ea typeface="Times New Roman"/>
                <a:cs typeface="Times New Roman"/>
                <a:sym typeface="Times New Roman"/>
              </a:rPr>
              <a:t>5. Dhwani Gandhi</a:t>
            </a:r>
            <a:endParaRPr sz="1600">
              <a:latin typeface="Times New Roman"/>
              <a:ea typeface="Times New Roman"/>
              <a:cs typeface="Times New Roman"/>
              <a:sym typeface="Times New Roman"/>
            </a:endParaRPr>
          </a:p>
        </p:txBody>
      </p:sp>
      <p:sp>
        <p:nvSpPr>
          <p:cNvPr id="65" name="Google Shape;65;p13"/>
          <p:cNvSpPr txBox="1"/>
          <p:nvPr/>
        </p:nvSpPr>
        <p:spPr>
          <a:xfrm>
            <a:off x="2576750" y="1797725"/>
            <a:ext cx="3335700" cy="6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100">
                <a:solidFill>
                  <a:srgbClr val="FFFFFF"/>
                </a:solidFill>
                <a:latin typeface="Times New Roman"/>
                <a:ea typeface="Times New Roman"/>
                <a:cs typeface="Times New Roman"/>
                <a:sym typeface="Times New Roman"/>
              </a:rPr>
              <a:t>FudgeMart Corporation</a:t>
            </a:r>
            <a:endParaRPr sz="21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69400" y="139825"/>
            <a:ext cx="8213700" cy="62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Fudge Sales</a:t>
            </a:r>
            <a:endParaRPr>
              <a:latin typeface="Times New Roman"/>
              <a:ea typeface="Times New Roman"/>
              <a:cs typeface="Times New Roman"/>
              <a:sym typeface="Times New Roman"/>
            </a:endParaRPr>
          </a:p>
        </p:txBody>
      </p:sp>
      <p:pic>
        <p:nvPicPr>
          <p:cNvPr id="131" name="Google Shape;131;p22"/>
          <p:cNvPicPr preferRelativeResize="0"/>
          <p:nvPr/>
        </p:nvPicPr>
        <p:blipFill rotWithShape="1">
          <a:blip r:embed="rId3">
            <a:alphaModFix/>
          </a:blip>
          <a:srcRect b="-2996" l="-2883" r="978" t="1090"/>
          <a:stretch/>
        </p:blipFill>
        <p:spPr>
          <a:xfrm>
            <a:off x="944375" y="932675"/>
            <a:ext cx="7255247" cy="407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408225" y="156875"/>
            <a:ext cx="6941100" cy="5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Demand of Products </a:t>
            </a:r>
            <a:endParaRPr>
              <a:latin typeface="Times New Roman"/>
              <a:ea typeface="Times New Roman"/>
              <a:cs typeface="Times New Roman"/>
              <a:sym typeface="Times New Roman"/>
            </a:endParaRPr>
          </a:p>
        </p:txBody>
      </p:sp>
      <p:pic>
        <p:nvPicPr>
          <p:cNvPr id="137" name="Google Shape;137;p23"/>
          <p:cNvPicPr preferRelativeResize="0"/>
          <p:nvPr/>
        </p:nvPicPr>
        <p:blipFill>
          <a:blip r:embed="rId3">
            <a:alphaModFix/>
          </a:blip>
          <a:stretch>
            <a:fillRect/>
          </a:stretch>
        </p:blipFill>
        <p:spPr>
          <a:xfrm>
            <a:off x="2257150" y="915500"/>
            <a:ext cx="5076075" cy="402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60950" y="179775"/>
            <a:ext cx="8222100" cy="58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FudgeMart Sales Analysis</a:t>
            </a:r>
            <a:endParaRPr>
              <a:latin typeface="Times New Roman"/>
              <a:ea typeface="Times New Roman"/>
              <a:cs typeface="Times New Roman"/>
              <a:sym typeface="Times New Roman"/>
            </a:endParaRPr>
          </a:p>
        </p:txBody>
      </p:sp>
      <p:pic>
        <p:nvPicPr>
          <p:cNvPr id="143" name="Google Shape;143;p24"/>
          <p:cNvPicPr preferRelativeResize="0"/>
          <p:nvPr/>
        </p:nvPicPr>
        <p:blipFill>
          <a:blip r:embed="rId3">
            <a:alphaModFix/>
          </a:blip>
          <a:stretch>
            <a:fillRect/>
          </a:stretch>
        </p:blipFill>
        <p:spPr>
          <a:xfrm>
            <a:off x="1242900" y="888875"/>
            <a:ext cx="7126926" cy="395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60950" y="55600"/>
            <a:ext cx="8222100" cy="64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FudgeFlix Sales by Year</a:t>
            </a:r>
            <a:endParaRPr>
              <a:latin typeface="Times New Roman"/>
              <a:ea typeface="Times New Roman"/>
              <a:cs typeface="Times New Roman"/>
              <a:sym typeface="Times New Roman"/>
            </a:endParaRPr>
          </a:p>
        </p:txBody>
      </p:sp>
      <p:pic>
        <p:nvPicPr>
          <p:cNvPr id="149" name="Google Shape;149;p25"/>
          <p:cNvPicPr preferRelativeResize="0"/>
          <p:nvPr/>
        </p:nvPicPr>
        <p:blipFill>
          <a:blip r:embed="rId3">
            <a:alphaModFix/>
          </a:blip>
          <a:stretch>
            <a:fillRect/>
          </a:stretch>
        </p:blipFill>
        <p:spPr>
          <a:xfrm>
            <a:off x="1098600" y="928350"/>
            <a:ext cx="7224527" cy="401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0950" y="17615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FudgeMart Top 10 Sales</a:t>
            </a:r>
            <a:endParaRPr>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1210975" y="943850"/>
            <a:ext cx="7075874" cy="399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60950" y="115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FudgeFlix Top 10 Sales</a:t>
            </a:r>
            <a:endParaRPr>
              <a:latin typeface="Times New Roman"/>
              <a:ea typeface="Times New Roman"/>
              <a:cs typeface="Times New Roman"/>
              <a:sym typeface="Times New Roman"/>
            </a:endParaRPr>
          </a:p>
        </p:txBody>
      </p:sp>
      <p:pic>
        <p:nvPicPr>
          <p:cNvPr id="161" name="Google Shape;161;p27"/>
          <p:cNvPicPr preferRelativeResize="0"/>
          <p:nvPr/>
        </p:nvPicPr>
        <p:blipFill>
          <a:blip r:embed="rId3">
            <a:alphaModFix/>
          </a:blip>
          <a:stretch>
            <a:fillRect/>
          </a:stretch>
        </p:blipFill>
        <p:spPr>
          <a:xfrm>
            <a:off x="1217950" y="948800"/>
            <a:ext cx="7212550" cy="404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533750" y="159800"/>
            <a:ext cx="8222100" cy="57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Time-Sales </a:t>
            </a:r>
            <a:r>
              <a:rPr lang="en-GB">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pic>
        <p:nvPicPr>
          <p:cNvPr id="167" name="Google Shape;167;p28"/>
          <p:cNvPicPr preferRelativeResize="0"/>
          <p:nvPr/>
        </p:nvPicPr>
        <p:blipFill>
          <a:blip r:embed="rId3">
            <a:alphaModFix/>
          </a:blip>
          <a:stretch>
            <a:fillRect/>
          </a:stretch>
        </p:blipFill>
        <p:spPr>
          <a:xfrm>
            <a:off x="1250550" y="891500"/>
            <a:ext cx="7228453" cy="409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2682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Weekday Report</a:t>
            </a:r>
            <a:endParaRPr>
              <a:latin typeface="Times New Roman"/>
              <a:ea typeface="Times New Roman"/>
              <a:cs typeface="Times New Roman"/>
              <a:sym typeface="Times New Roman"/>
            </a:endParaRPr>
          </a:p>
        </p:txBody>
      </p:sp>
      <p:pic>
        <p:nvPicPr>
          <p:cNvPr id="173" name="Google Shape;173;p29"/>
          <p:cNvPicPr preferRelativeResize="0"/>
          <p:nvPr/>
        </p:nvPicPr>
        <p:blipFill>
          <a:blip r:embed="rId3">
            <a:alphaModFix/>
          </a:blip>
          <a:stretch>
            <a:fillRect/>
          </a:stretch>
        </p:blipFill>
        <p:spPr>
          <a:xfrm>
            <a:off x="1160950" y="1162775"/>
            <a:ext cx="7056186" cy="388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p:txBody>
      </p:sp>
      <p:sp>
        <p:nvSpPr>
          <p:cNvPr id="179" name="Google Shape;179;p30"/>
          <p:cNvSpPr txBox="1"/>
          <p:nvPr>
            <p:ph idx="1" type="body"/>
          </p:nvPr>
        </p:nvSpPr>
        <p:spPr>
          <a:xfrm>
            <a:off x="337975" y="1469849"/>
            <a:ext cx="8368200" cy="30789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Font typeface="Times New Roman"/>
              <a:buChar char="●"/>
            </a:pPr>
            <a:r>
              <a:rPr lang="en-GB" sz="2100">
                <a:latin typeface="Times New Roman"/>
                <a:ea typeface="Times New Roman"/>
                <a:cs typeface="Times New Roman"/>
                <a:sym typeface="Times New Roman"/>
              </a:rPr>
              <a:t>Fudge Corporation </a:t>
            </a:r>
            <a:r>
              <a:rPr lang="en-GB" sz="2100">
                <a:latin typeface="Times New Roman"/>
                <a:ea typeface="Times New Roman"/>
                <a:cs typeface="Times New Roman"/>
                <a:sym typeface="Times New Roman"/>
              </a:rPr>
              <a:t>need to increase sales as the forecast is showing a downward trend.</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GB" sz="2100">
                <a:latin typeface="Times New Roman"/>
                <a:ea typeface="Times New Roman"/>
                <a:cs typeface="Times New Roman"/>
                <a:sym typeface="Times New Roman"/>
              </a:rPr>
              <a:t>Financial easing on products </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GB" sz="2100">
                <a:latin typeface="Times New Roman"/>
                <a:ea typeface="Times New Roman"/>
                <a:cs typeface="Times New Roman"/>
                <a:sym typeface="Times New Roman"/>
              </a:rPr>
              <a:t>Extensive PR Campaigns in midwestern and southeastern states like Texas,Arkansas,Iowa</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GB" sz="2100">
                <a:latin typeface="Times New Roman"/>
                <a:ea typeface="Times New Roman"/>
                <a:cs typeface="Times New Roman"/>
                <a:sym typeface="Times New Roman"/>
              </a:rPr>
              <a:t>Make Premium Rentals and Rentals more affordable to boost sales</a:t>
            </a:r>
            <a:endParaRPr sz="2100">
              <a:latin typeface="Times New Roman"/>
              <a:ea typeface="Times New Roman"/>
              <a:cs typeface="Times New Roman"/>
              <a:sym typeface="Times New Roman"/>
            </a:endParaRPr>
          </a:p>
          <a:p>
            <a:pPr indent="-361950" lvl="0" marL="457200" rtl="0" algn="just">
              <a:spcBef>
                <a:spcPts val="0"/>
              </a:spcBef>
              <a:spcAft>
                <a:spcPts val="0"/>
              </a:spcAft>
              <a:buSzPts val="2100"/>
              <a:buFont typeface="Times New Roman"/>
              <a:buChar char="●"/>
            </a:pPr>
            <a:r>
              <a:rPr lang="en-GB" sz="2100">
                <a:latin typeface="Times New Roman"/>
                <a:ea typeface="Times New Roman"/>
                <a:cs typeface="Times New Roman"/>
                <a:sym typeface="Times New Roman"/>
              </a:rPr>
              <a:t>Market Clothing only in areas where it is a luxury like California</a:t>
            </a:r>
            <a:endParaRPr sz="2100">
              <a:latin typeface="Times New Roman"/>
              <a:ea typeface="Times New Roman"/>
              <a:cs typeface="Times New Roman"/>
              <a:sym typeface="Times New Roman"/>
            </a:endParaRPr>
          </a:p>
          <a:p>
            <a:pPr indent="0" lvl="0" marL="0" rtl="0" algn="just">
              <a:spcBef>
                <a:spcPts val="1600"/>
              </a:spcBef>
              <a:spcAft>
                <a:spcPts val="0"/>
              </a:spcAft>
              <a:buNone/>
            </a:pPr>
            <a:r>
              <a:t/>
            </a:r>
            <a:endParaRPr sz="2100">
              <a:latin typeface="Times New Roman"/>
              <a:ea typeface="Times New Roman"/>
              <a:cs typeface="Times New Roman"/>
              <a:sym typeface="Times New Roman"/>
            </a:endParaRPr>
          </a:p>
          <a:p>
            <a:pPr indent="0" lvl="0" marL="0" rtl="0" algn="just">
              <a:spcBef>
                <a:spcPts val="16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577500" y="1885425"/>
            <a:ext cx="4477800" cy="77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400"/>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Business Case</a:t>
            </a:r>
            <a:endParaRPr>
              <a:latin typeface="Times New Roman"/>
              <a:ea typeface="Times New Roman"/>
              <a:cs typeface="Times New Roman"/>
              <a:sym typeface="Times New Roman"/>
            </a:endParaRPr>
          </a:p>
        </p:txBody>
      </p:sp>
      <p:sp>
        <p:nvSpPr>
          <p:cNvPr id="71" name="Google Shape;71;p14"/>
          <p:cNvSpPr txBox="1"/>
          <p:nvPr>
            <p:ph idx="1" type="body"/>
          </p:nvPr>
        </p:nvSpPr>
        <p:spPr>
          <a:xfrm>
            <a:off x="387900" y="1388250"/>
            <a:ext cx="8368200" cy="283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Times New Roman"/>
                <a:ea typeface="Times New Roman"/>
                <a:cs typeface="Times New Roman"/>
                <a:sym typeface="Times New Roman"/>
              </a:rPr>
              <a:t>Our Aim is to: </a:t>
            </a:r>
            <a:endParaRPr>
              <a:latin typeface="Times New Roman"/>
              <a:ea typeface="Times New Roman"/>
              <a:cs typeface="Times New Roman"/>
              <a:sym typeface="Times New Roman"/>
            </a:endParaRPr>
          </a:p>
          <a:p>
            <a:pPr indent="-342900" lvl="0" marL="457200" rtl="0" algn="just">
              <a:spcBef>
                <a:spcPts val="1600"/>
              </a:spcBef>
              <a:spcAft>
                <a:spcPts val="0"/>
              </a:spcAft>
              <a:buSzPts val="1800"/>
              <a:buFont typeface="Times New Roman"/>
              <a:buChar char="●"/>
            </a:pPr>
            <a:r>
              <a:rPr lang="en-GB">
                <a:latin typeface="Times New Roman"/>
                <a:ea typeface="Times New Roman"/>
                <a:cs typeface="Times New Roman"/>
                <a:sym typeface="Times New Roman"/>
              </a:rPr>
              <a:t>Analyze the needs of Data Warehouse.</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Improve Sales Business Process for the Fudge Corporation.</a:t>
            </a:r>
            <a:endParaRPr>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Char char="●"/>
            </a:pPr>
            <a:r>
              <a:rPr lang="en-GB">
                <a:latin typeface="Times New Roman"/>
                <a:ea typeface="Times New Roman"/>
                <a:cs typeface="Times New Roman"/>
                <a:sym typeface="Times New Roman"/>
              </a:rPr>
              <a:t>Create an Integrated, Subject-Oriented, Non-Volatile, Time-Variant </a:t>
            </a:r>
            <a:endParaRPr>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a:latin typeface="Times New Roman"/>
                <a:ea typeface="Times New Roman"/>
                <a:cs typeface="Times New Roman"/>
                <a:sym typeface="Times New Roman"/>
              </a:rPr>
              <a:t>Data Warehouse by integrating two sources Fudgeflix and Fudgemart.</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Analyze the Sales of Fudge Corporation using a Business Intelligence Tool</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Make Business Recommendations to higher authority for boosting Sales in the coming f</a:t>
            </a:r>
            <a:r>
              <a:rPr lang="en-GB">
                <a:latin typeface="Times New Roman"/>
                <a:ea typeface="Times New Roman"/>
                <a:cs typeface="Times New Roman"/>
                <a:sym typeface="Times New Roman"/>
              </a:rPr>
              <a:t>iscal year.</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What is FudgeMart and FudgeFlix?</a:t>
            </a:r>
            <a:endParaRPr>
              <a:latin typeface="Times New Roman"/>
              <a:ea typeface="Times New Roman"/>
              <a:cs typeface="Times New Roman"/>
              <a:sym typeface="Times New Roman"/>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Fudgemart is an e-commerce business which involves buying and selling of products. </a:t>
            </a:r>
            <a:endParaRPr>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GB">
                <a:latin typeface="Times New Roman"/>
                <a:ea typeface="Times New Roman"/>
                <a:cs typeface="Times New Roman"/>
                <a:sym typeface="Times New Roman"/>
              </a:rPr>
              <a:t>It consists of information on products, categories, vendors, employees, orders placed by customers along with the customer details and their credit card details. </a:t>
            </a:r>
            <a:endParaRPr sz="23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Fudgeflix is a movie rental space where users can subscribe to a plan to watch movies and tv shows.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database consists of user accounts, the plans they subscribe, billing information. It also has various details of the movies and tv shows available.</a:t>
            </a:r>
            <a:endParaRPr>
              <a:latin typeface="Times New Roman"/>
              <a:ea typeface="Times New Roman"/>
              <a:cs typeface="Times New Roman"/>
              <a:sym typeface="Times New Roman"/>
            </a:endParaRPr>
          </a:p>
          <a:p>
            <a:pPr indent="0" lvl="0" marL="0" rtl="0" algn="just">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Business Questions</a:t>
            </a:r>
            <a:endParaRPr>
              <a:latin typeface="Times New Roman"/>
              <a:ea typeface="Times New Roman"/>
              <a:cs typeface="Times New Roman"/>
              <a:sym typeface="Times New Roman"/>
            </a:endParaRPr>
          </a:p>
        </p:txBody>
      </p:sp>
      <p:sp>
        <p:nvSpPr>
          <p:cNvPr id="83" name="Google Shape;83;p16"/>
          <p:cNvSpPr txBox="1"/>
          <p:nvPr>
            <p:ph idx="1" type="body"/>
          </p:nvPr>
        </p:nvSpPr>
        <p:spPr>
          <a:xfrm>
            <a:off x="387900" y="1610725"/>
            <a:ext cx="8368200" cy="26733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Times New Roman"/>
              <a:buChar char="●"/>
            </a:pPr>
            <a:r>
              <a:rPr lang="en-GB" sz="2000">
                <a:latin typeface="Times New Roman"/>
                <a:ea typeface="Times New Roman"/>
                <a:cs typeface="Times New Roman"/>
                <a:sym typeface="Times New Roman"/>
              </a:rPr>
              <a:t>Who are the top 10 customers for the company?</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GB" sz="2000">
                <a:latin typeface="Times New Roman"/>
                <a:ea typeface="Times New Roman"/>
                <a:cs typeface="Times New Roman"/>
                <a:sym typeface="Times New Roman"/>
              </a:rPr>
              <a:t>Which are the products that have generated least revenue for the company?</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GB" sz="2000">
                <a:latin typeface="Times New Roman"/>
                <a:ea typeface="Times New Roman"/>
                <a:cs typeface="Times New Roman"/>
                <a:sym typeface="Times New Roman"/>
              </a:rPr>
              <a:t>Which category of products are in high demand?</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GB" sz="2000">
                <a:latin typeface="Times New Roman"/>
                <a:ea typeface="Times New Roman"/>
                <a:cs typeface="Times New Roman"/>
                <a:sym typeface="Times New Roman"/>
              </a:rPr>
              <a:t>Which state is performing the best in terms of sales?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GB" sz="2000">
                <a:latin typeface="Times New Roman"/>
                <a:ea typeface="Times New Roman"/>
                <a:cs typeface="Times New Roman"/>
                <a:sym typeface="Times New Roman"/>
              </a:rPr>
              <a:t>How is the company performance - Yearly, Quarterly, Monthly</a:t>
            </a:r>
            <a:endParaRPr sz="2000">
              <a:latin typeface="Times New Roman"/>
              <a:ea typeface="Times New Roman"/>
              <a:cs typeface="Times New Roman"/>
              <a:sym typeface="Times New Roman"/>
            </a:endParaRPr>
          </a:p>
          <a:p>
            <a:pPr indent="0" lvl="0" marL="0" rtl="0" algn="just">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How we achieved it?</a:t>
            </a:r>
            <a:endParaRPr>
              <a:latin typeface="Times New Roman"/>
              <a:ea typeface="Times New Roman"/>
              <a:cs typeface="Times New Roman"/>
              <a:sym typeface="Times New Roman"/>
            </a:endParaRPr>
          </a:p>
        </p:txBody>
      </p:sp>
      <p:sp>
        <p:nvSpPr>
          <p:cNvPr id="89" name="Google Shape;89;p17"/>
          <p:cNvSpPr txBox="1"/>
          <p:nvPr/>
        </p:nvSpPr>
        <p:spPr>
          <a:xfrm>
            <a:off x="2276163" y="1366250"/>
            <a:ext cx="7737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0" name="Google Shape;90;p17"/>
          <p:cNvSpPr/>
          <p:nvPr/>
        </p:nvSpPr>
        <p:spPr>
          <a:xfrm>
            <a:off x="3554475" y="1712200"/>
            <a:ext cx="1175400" cy="767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FudgeFlix</a:t>
            </a:r>
            <a:endParaRPr b="1">
              <a:latin typeface="Times New Roman"/>
              <a:ea typeface="Times New Roman"/>
              <a:cs typeface="Times New Roman"/>
              <a:sym typeface="Times New Roman"/>
            </a:endParaRPr>
          </a:p>
        </p:txBody>
      </p:sp>
      <p:sp>
        <p:nvSpPr>
          <p:cNvPr id="91" name="Google Shape;91;p17"/>
          <p:cNvSpPr/>
          <p:nvPr/>
        </p:nvSpPr>
        <p:spPr>
          <a:xfrm>
            <a:off x="3581175" y="3317700"/>
            <a:ext cx="1155300" cy="767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FudgeMart</a:t>
            </a:r>
            <a:endParaRPr b="1">
              <a:latin typeface="Times New Roman"/>
              <a:ea typeface="Times New Roman"/>
              <a:cs typeface="Times New Roman"/>
              <a:sym typeface="Times New Roman"/>
            </a:endParaRPr>
          </a:p>
        </p:txBody>
      </p:sp>
      <p:sp>
        <p:nvSpPr>
          <p:cNvPr id="92" name="Google Shape;92;p17"/>
          <p:cNvSpPr/>
          <p:nvPr/>
        </p:nvSpPr>
        <p:spPr>
          <a:xfrm>
            <a:off x="5990325" y="2142325"/>
            <a:ext cx="954350" cy="1175375"/>
          </a:xfrm>
          <a:prstGeom prst="flowChartMagneticDisk">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Staging</a:t>
            </a:r>
            <a:endParaRPr b="1">
              <a:latin typeface="Times New Roman"/>
              <a:ea typeface="Times New Roman"/>
              <a:cs typeface="Times New Roman"/>
              <a:sym typeface="Times New Roman"/>
            </a:endParaRPr>
          </a:p>
        </p:txBody>
      </p:sp>
      <p:sp>
        <p:nvSpPr>
          <p:cNvPr id="93" name="Google Shape;93;p17"/>
          <p:cNvSpPr/>
          <p:nvPr/>
        </p:nvSpPr>
        <p:spPr>
          <a:xfrm>
            <a:off x="7052100" y="2584350"/>
            <a:ext cx="773700" cy="421800"/>
          </a:xfrm>
          <a:prstGeom prst="rightArrow">
            <a:avLst>
              <a:gd fmla="val 10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ETL</a:t>
            </a:r>
            <a:endParaRPr b="1">
              <a:latin typeface="Times New Roman"/>
              <a:ea typeface="Times New Roman"/>
              <a:cs typeface="Times New Roman"/>
              <a:sym typeface="Times New Roman"/>
            </a:endParaRPr>
          </a:p>
        </p:txBody>
      </p:sp>
      <p:sp>
        <p:nvSpPr>
          <p:cNvPr id="94" name="Google Shape;94;p17"/>
          <p:cNvSpPr/>
          <p:nvPr/>
        </p:nvSpPr>
        <p:spPr>
          <a:xfrm>
            <a:off x="7933225" y="2077025"/>
            <a:ext cx="1014900" cy="1305975"/>
          </a:xfrm>
          <a:prstGeom prst="flowChartMagneticDisk">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Sales Data Mart</a:t>
            </a:r>
            <a:endParaRPr b="1">
              <a:latin typeface="Times New Roman"/>
              <a:ea typeface="Times New Roman"/>
              <a:cs typeface="Times New Roman"/>
              <a:sym typeface="Times New Roman"/>
            </a:endParaRPr>
          </a:p>
        </p:txBody>
      </p:sp>
      <p:sp>
        <p:nvSpPr>
          <p:cNvPr id="95" name="Google Shape;95;p17"/>
          <p:cNvSpPr/>
          <p:nvPr/>
        </p:nvSpPr>
        <p:spPr>
          <a:xfrm rot="1477068">
            <a:off x="4724616" y="2302177"/>
            <a:ext cx="1129240" cy="221096"/>
          </a:xfrm>
          <a:prstGeom prst="rightArrow">
            <a:avLst>
              <a:gd fmla="val 50000" name="adj1"/>
              <a:gd fmla="val 69633"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6" name="Google Shape;96;p17"/>
          <p:cNvSpPr/>
          <p:nvPr/>
        </p:nvSpPr>
        <p:spPr>
          <a:xfrm rot="-1629439">
            <a:off x="4724640" y="3191524"/>
            <a:ext cx="1129185" cy="221113"/>
          </a:xfrm>
          <a:prstGeom prst="rightArrow">
            <a:avLst>
              <a:gd fmla="val 50000" name="adj1"/>
              <a:gd fmla="val 69633"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7" name="Google Shape;97;p17"/>
          <p:cNvSpPr txBox="1"/>
          <p:nvPr>
            <p:ph idx="1" type="body"/>
          </p:nvPr>
        </p:nvSpPr>
        <p:spPr>
          <a:xfrm>
            <a:off x="447825" y="1489825"/>
            <a:ext cx="2794800" cy="2764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GB">
                <a:latin typeface="Times New Roman"/>
                <a:ea typeface="Times New Roman"/>
                <a:cs typeface="Times New Roman"/>
                <a:sym typeface="Times New Roman"/>
              </a:rPr>
              <a:t>ETL Tools Used - </a:t>
            </a:r>
            <a:endParaRPr>
              <a:latin typeface="Times New Roman"/>
              <a:ea typeface="Times New Roman"/>
              <a:cs typeface="Times New Roman"/>
              <a:sym typeface="Times New Roman"/>
            </a:endParaRPr>
          </a:p>
          <a:p>
            <a:pPr indent="0" lvl="0" marL="457200" rtl="0" algn="just">
              <a:spcBef>
                <a:spcPts val="1600"/>
              </a:spcBef>
              <a:spcAft>
                <a:spcPts val="0"/>
              </a:spcAft>
              <a:buNone/>
            </a:pPr>
            <a:r>
              <a:rPr lang="en-GB">
                <a:latin typeface="Times New Roman"/>
                <a:ea typeface="Times New Roman"/>
                <a:cs typeface="Times New Roman"/>
                <a:sym typeface="Times New Roman"/>
              </a:rPr>
              <a:t>SSIS, SSAS</a:t>
            </a:r>
            <a:endParaRPr>
              <a:latin typeface="Times New Roman"/>
              <a:ea typeface="Times New Roman"/>
              <a:cs typeface="Times New Roman"/>
              <a:sym typeface="Times New Roman"/>
            </a:endParaRPr>
          </a:p>
          <a:p>
            <a:pPr indent="-342900" lvl="0" marL="457200" rtl="0" algn="just">
              <a:spcBef>
                <a:spcPts val="1600"/>
              </a:spcBef>
              <a:spcAft>
                <a:spcPts val="0"/>
              </a:spcAft>
              <a:buSzPts val="1800"/>
              <a:buFont typeface="Times New Roman"/>
              <a:buChar char="●"/>
            </a:pPr>
            <a:r>
              <a:rPr lang="en-GB">
                <a:latin typeface="Times New Roman"/>
                <a:ea typeface="Times New Roman"/>
                <a:cs typeface="Times New Roman"/>
                <a:sym typeface="Times New Roman"/>
              </a:rPr>
              <a:t>BI Tools Used - </a:t>
            </a:r>
            <a:endParaRPr>
              <a:latin typeface="Times New Roman"/>
              <a:ea typeface="Times New Roman"/>
              <a:cs typeface="Times New Roman"/>
              <a:sym typeface="Times New Roman"/>
            </a:endParaRPr>
          </a:p>
          <a:p>
            <a:pPr indent="0" lvl="0" marL="457200" rtl="0" algn="just">
              <a:spcBef>
                <a:spcPts val="1600"/>
              </a:spcBef>
              <a:spcAft>
                <a:spcPts val="1600"/>
              </a:spcAft>
              <a:buNone/>
            </a:pPr>
            <a:r>
              <a:rPr lang="en-GB">
                <a:latin typeface="Times New Roman"/>
                <a:ea typeface="Times New Roman"/>
                <a:cs typeface="Times New Roman"/>
                <a:sym typeface="Times New Roman"/>
              </a:rPr>
              <a:t>Microsoft Excel &amp; Power BI</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561100" y="422400"/>
            <a:ext cx="76887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Mappings</a:t>
            </a:r>
            <a:endParaRPr>
              <a:latin typeface="Times New Roman"/>
              <a:ea typeface="Times New Roman"/>
              <a:cs typeface="Times New Roman"/>
              <a:sym typeface="Times New Roman"/>
            </a:endParaRPr>
          </a:p>
        </p:txBody>
      </p:sp>
      <p:sp>
        <p:nvSpPr>
          <p:cNvPr id="103" name="Google Shape;103;p18"/>
          <p:cNvSpPr txBox="1"/>
          <p:nvPr/>
        </p:nvSpPr>
        <p:spPr>
          <a:xfrm>
            <a:off x="1717850" y="2159875"/>
            <a:ext cx="17781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aphicFrame>
        <p:nvGraphicFramePr>
          <p:cNvPr id="104" name="Google Shape;104;p18"/>
          <p:cNvGraphicFramePr/>
          <p:nvPr/>
        </p:nvGraphicFramePr>
        <p:xfrm>
          <a:off x="115238" y="1495325"/>
          <a:ext cx="3000000" cy="3000000"/>
        </p:xfrm>
        <a:graphic>
          <a:graphicData uri="http://schemas.openxmlformats.org/drawingml/2006/table">
            <a:tbl>
              <a:tblPr>
                <a:noFill/>
                <a:tableStyleId>{C4769B77-3189-44F1-AA4D-957200C80EC2}</a:tableStyleId>
              </a:tblPr>
              <a:tblGrid>
                <a:gridCol w="1450475"/>
                <a:gridCol w="1511375"/>
                <a:gridCol w="1617625"/>
              </a:tblGrid>
              <a:tr h="5482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SalesDataMart</a:t>
                      </a:r>
                      <a:endParaRPr b="1">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FudgeMart</a:t>
                      </a:r>
                      <a:endParaRPr b="1">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FudgeFlix</a:t>
                      </a:r>
                      <a:endParaRPr b="1">
                        <a:latin typeface="Times New Roman"/>
                        <a:ea typeface="Times New Roman"/>
                        <a:cs typeface="Times New Roman"/>
                        <a:sym typeface="Times New Roman"/>
                      </a:endParaRPr>
                    </a:p>
                  </a:txBody>
                  <a:tcPr marT="91425" marB="91425" marR="91425" marL="91425">
                    <a:solidFill>
                      <a:srgbClr val="FFFFFF"/>
                    </a:solidFill>
                  </a:tcPr>
                </a:tc>
              </a:tr>
              <a:tr h="484350">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Product</a:t>
                      </a:r>
                      <a:endParaRPr b="1" sz="16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Products</a:t>
                      </a:r>
                      <a:endParaRPr>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Plans</a:t>
                      </a:r>
                      <a:endParaRPr>
                        <a:latin typeface="Times New Roman"/>
                        <a:ea typeface="Times New Roman"/>
                        <a:cs typeface="Times New Roman"/>
                        <a:sym typeface="Times New Roman"/>
                      </a:endParaRPr>
                    </a:p>
                  </a:txBody>
                  <a:tcPr marT="91425" marB="91425" marR="91425" marL="91425">
                    <a:solidFill>
                      <a:srgbClr val="FFFFFF"/>
                    </a:solidFill>
                  </a:tcPr>
                </a:tc>
              </a:tr>
              <a:tr h="617650">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Customer</a:t>
                      </a:r>
                      <a:endParaRPr b="1" sz="16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Customer</a:t>
                      </a:r>
                      <a:endParaRPr>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Accounts</a:t>
                      </a:r>
                      <a:endParaRPr>
                        <a:latin typeface="Times New Roman"/>
                        <a:ea typeface="Times New Roman"/>
                        <a:cs typeface="Times New Roman"/>
                        <a:sym typeface="Times New Roman"/>
                      </a:endParaRPr>
                    </a:p>
                  </a:txBody>
                  <a:tcPr marT="91425" marB="91425" marR="91425" marL="91425">
                    <a:solidFill>
                      <a:srgbClr val="FFFFFF"/>
                    </a:solidFill>
                  </a:tcPr>
                </a:tc>
              </a:tr>
              <a:tr h="522225">
                <a:tc>
                  <a:txBody>
                    <a:bodyPr/>
                    <a:lstStyle/>
                    <a:p>
                      <a:pPr indent="0" lvl="0" marL="0" rtl="0" algn="ctr">
                        <a:spcBef>
                          <a:spcPts val="0"/>
                        </a:spcBef>
                        <a:spcAft>
                          <a:spcPts val="0"/>
                        </a:spcAft>
                        <a:buNone/>
                      </a:pPr>
                      <a:r>
                        <a:rPr b="1" lang="en-GB" sz="1500">
                          <a:latin typeface="Times New Roman"/>
                          <a:ea typeface="Times New Roman"/>
                          <a:cs typeface="Times New Roman"/>
                          <a:sym typeface="Times New Roman"/>
                        </a:rPr>
                        <a:t>Date</a:t>
                      </a:r>
                      <a:endParaRPr b="1" sz="15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Order Date</a:t>
                      </a:r>
                      <a:endParaRPr>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Order Date</a:t>
                      </a:r>
                      <a:endParaRPr>
                        <a:latin typeface="Times New Roman"/>
                        <a:ea typeface="Times New Roman"/>
                        <a:cs typeface="Times New Roman"/>
                        <a:sym typeface="Times New Roman"/>
                      </a:endParaRPr>
                    </a:p>
                  </a:txBody>
                  <a:tcPr marT="91425" marB="91425" marR="91425" marL="91425">
                    <a:solidFill>
                      <a:srgbClr val="FFFFFF"/>
                    </a:solidFill>
                  </a:tcPr>
                </a:tc>
              </a:tr>
              <a:tr h="601975">
                <a:tc>
                  <a:txBody>
                    <a:bodyPr/>
                    <a:lstStyle/>
                    <a:p>
                      <a:pPr indent="0" lvl="0" marL="0" rtl="0" algn="ctr">
                        <a:spcBef>
                          <a:spcPts val="0"/>
                        </a:spcBef>
                        <a:spcAft>
                          <a:spcPts val="0"/>
                        </a:spcAft>
                        <a:buNone/>
                      </a:pPr>
                      <a:r>
                        <a:rPr b="1" lang="en-GB" sz="1700">
                          <a:latin typeface="Times New Roman"/>
                          <a:ea typeface="Times New Roman"/>
                          <a:cs typeface="Times New Roman"/>
                          <a:sym typeface="Times New Roman"/>
                        </a:rPr>
                        <a:t>Sales</a:t>
                      </a:r>
                      <a:endParaRPr b="1" sz="17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Orders</a:t>
                      </a:r>
                      <a:endParaRPr>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AccountBilling</a:t>
                      </a:r>
                      <a:endParaRPr>
                        <a:latin typeface="Times New Roman"/>
                        <a:ea typeface="Times New Roman"/>
                        <a:cs typeface="Times New Roman"/>
                        <a:sym typeface="Times New Roman"/>
                      </a:endParaRPr>
                    </a:p>
                  </a:txBody>
                  <a:tcPr marT="91425" marB="91425" marR="91425" marL="91425">
                    <a:solidFill>
                      <a:srgbClr val="FFFFFF"/>
                    </a:solidFill>
                  </a:tcPr>
                </a:tc>
              </a:tr>
            </a:tbl>
          </a:graphicData>
        </a:graphic>
      </p:graphicFrame>
      <p:sp>
        <p:nvSpPr>
          <p:cNvPr id="105" name="Google Shape;105;p18"/>
          <p:cNvSpPr txBox="1"/>
          <p:nvPr>
            <p:ph idx="1" type="body"/>
          </p:nvPr>
        </p:nvSpPr>
        <p:spPr>
          <a:xfrm>
            <a:off x="4955475" y="1201350"/>
            <a:ext cx="3951000" cy="33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Assumptions: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a:latin typeface="Times New Roman"/>
                <a:ea typeface="Times New Roman"/>
                <a:cs typeface="Times New Roman"/>
                <a:sym typeface="Times New Roman"/>
              </a:rPr>
              <a:t>Quantity of each order of  Fudgeflix plans is 1</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GB">
                <a:latin typeface="Times New Roman"/>
                <a:ea typeface="Times New Roman"/>
                <a:cs typeface="Times New Roman"/>
                <a:sym typeface="Times New Roman"/>
              </a:rPr>
              <a:t>Do not have Data for 2013 in the database so we are not projecting it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Cleves is assumed to be the city of cleveland in this scenario</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288250"/>
            <a:ext cx="8368200" cy="6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Star Schema</a:t>
            </a:r>
            <a:endParaRPr>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1972800" y="899775"/>
            <a:ext cx="5393024" cy="40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010275" y="482425"/>
            <a:ext cx="4671900" cy="53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Revenue Generated</a:t>
            </a:r>
            <a:endParaRPr>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865050" y="1166825"/>
            <a:ext cx="6000476" cy="3620975"/>
          </a:xfrm>
          <a:prstGeom prst="rect">
            <a:avLst/>
          </a:prstGeom>
          <a:noFill/>
          <a:ln>
            <a:noFill/>
          </a:ln>
        </p:spPr>
      </p:pic>
      <p:pic>
        <p:nvPicPr>
          <p:cNvPr id="118" name="Google Shape;118;p20"/>
          <p:cNvPicPr preferRelativeResize="0"/>
          <p:nvPr/>
        </p:nvPicPr>
        <p:blipFill>
          <a:blip r:embed="rId4">
            <a:alphaModFix/>
          </a:blip>
          <a:stretch>
            <a:fillRect/>
          </a:stretch>
        </p:blipFill>
        <p:spPr>
          <a:xfrm>
            <a:off x="7158675" y="1017625"/>
            <a:ext cx="1483000" cy="3919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149925"/>
            <a:ext cx="58425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Sales Tracker</a:t>
            </a:r>
            <a:endParaRPr>
              <a:latin typeface="Times New Roman"/>
              <a:ea typeface="Times New Roman"/>
              <a:cs typeface="Times New Roman"/>
              <a:sym typeface="Times New Roman"/>
            </a:endParaRPr>
          </a:p>
        </p:txBody>
      </p:sp>
      <p:pic>
        <p:nvPicPr>
          <p:cNvPr id="124" name="Google Shape;124;p21"/>
          <p:cNvPicPr preferRelativeResize="0"/>
          <p:nvPr/>
        </p:nvPicPr>
        <p:blipFill>
          <a:blip r:embed="rId3">
            <a:alphaModFix/>
          </a:blip>
          <a:stretch>
            <a:fillRect/>
          </a:stretch>
        </p:blipFill>
        <p:spPr>
          <a:xfrm>
            <a:off x="1535925" y="768900"/>
            <a:ext cx="2810100" cy="4284025"/>
          </a:xfrm>
          <a:prstGeom prst="rect">
            <a:avLst/>
          </a:prstGeom>
          <a:noFill/>
          <a:ln>
            <a:noFill/>
          </a:ln>
        </p:spPr>
      </p:pic>
      <p:pic>
        <p:nvPicPr>
          <p:cNvPr id="125" name="Google Shape;125;p21"/>
          <p:cNvPicPr preferRelativeResize="0"/>
          <p:nvPr/>
        </p:nvPicPr>
        <p:blipFill>
          <a:blip r:embed="rId4">
            <a:alphaModFix/>
          </a:blip>
          <a:stretch>
            <a:fillRect/>
          </a:stretch>
        </p:blipFill>
        <p:spPr>
          <a:xfrm>
            <a:off x="5626325" y="836025"/>
            <a:ext cx="2608800" cy="40362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