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Old Standard TT"/>
      <p:regular r:id="rId52"/>
      <p:bold r:id="rId53"/>
      <p: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ldStandardTT-bold.fntdata"/><Relationship Id="rId52"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on 7th May</a:t>
            </a:r>
            <a:endParaRPr/>
          </a:p>
          <a:p>
            <a:pPr indent="0" lvl="0" marL="0" rtl="0" algn="l">
              <a:spcBef>
                <a:spcPts val="0"/>
              </a:spcBef>
              <a:spcAft>
                <a:spcPts val="0"/>
              </a:spcAft>
              <a:buNone/>
            </a:pPr>
            <a:r>
              <a:rPr lang="en">
                <a:solidFill>
                  <a:schemeClr val="dk1"/>
                </a:solidFill>
                <a:highlight>
                  <a:srgbClr val="FFFFFF"/>
                </a:highlight>
              </a:rPr>
              <a:t>https://www.tensorflow.org/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145efb92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145efb92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45efb92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45efb92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45efb92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45efb92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145efb92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145efb92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45efb921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45efb921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fefedfd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fefedf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fefedf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fefedf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45efb92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45efb92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fefedfd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fefedfd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fefedfd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fefedfd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45efb92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45efb92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fefedf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fefedf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fefedf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fefedf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8fefedfd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8fefedf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fefedfd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fefedfd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fefedf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fefedf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8fefedf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8fefedf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8fefedf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8fefedf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fefedfd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fefedfd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8fefedf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8fefedf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fefedf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fefedf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45efb92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45efb92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8fefedf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8fefedf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145efb9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145efb9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145efb92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145efb92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fefedf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fefedf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8fefedf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8fefedf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fefedfd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fefedfd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fefedf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fefedf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8fefedf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fefedf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8fefedfd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fefedfd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fefedfd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fefedfd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45efb921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45efb92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fefedfdf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fefedfdf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8fefedfd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8fefedfd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fefedfd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fefedfd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fefedfd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fefedfd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fefedfd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fefedfd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8fefedfd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8fefedfd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8fefedf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8fefedf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45efb92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45efb92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45efb92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45efb92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45efb92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45efb92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45efb92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45efb92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145efb92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145efb92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Supervised_learning" TargetMode="External"/><Relationship Id="rId4" Type="http://schemas.openxmlformats.org/officeDocument/2006/relationships/hyperlink" Target="https://en.wikipedia.org/wiki/Probabilistic_classification" TargetMode="External"/><Relationship Id="rId5" Type="http://schemas.openxmlformats.org/officeDocument/2006/relationships/hyperlink" Target="https://en.wikipedia.org/wiki/Binary_classifier" TargetMode="External"/><Relationship Id="rId6" Type="http://schemas.openxmlformats.org/officeDocument/2006/relationships/hyperlink" Target="https://en.wikipedia.org/wiki/Linear_classifier" TargetMode="External"/><Relationship Id="rId7" Type="http://schemas.openxmlformats.org/officeDocument/2006/relationships/hyperlink" Target="https://en.wikipedia.org/wiki/Platt_scaling" TargetMode="External"/><Relationship Id="rId8" Type="http://schemas.openxmlformats.org/officeDocument/2006/relationships/hyperlink" Target="https://en.wikipedia.org/wiki/Kernel_tric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1" Type="http://schemas.openxmlformats.org/officeDocument/2006/relationships/hyperlink" Target="https://en.wikipedia.org/wiki/Search_algorithm" TargetMode="External"/><Relationship Id="rId10" Type="http://schemas.openxmlformats.org/officeDocument/2006/relationships/hyperlink" Target="https://en.wikipedia.org/wiki/Dynamic_Bayesian_network" TargetMode="External"/><Relationship Id="rId13" Type="http://schemas.openxmlformats.org/officeDocument/2006/relationships/hyperlink" Target="https://en.wikipedia.org/wiki/Natural_selection" TargetMode="External"/><Relationship Id="rId12" Type="http://schemas.openxmlformats.org/officeDocument/2006/relationships/hyperlink" Target="https://en.wikipedia.org/wiki/Heuristic_(computer_science)"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Graphical_model" TargetMode="External"/><Relationship Id="rId4" Type="http://schemas.openxmlformats.org/officeDocument/2006/relationships/hyperlink" Target="https://en.wikipedia.org/wiki/Random_variables" TargetMode="External"/><Relationship Id="rId9" Type="http://schemas.openxmlformats.org/officeDocument/2006/relationships/hyperlink" Target="https://en.wikipedia.org/wiki/Peptide_sequence" TargetMode="External"/><Relationship Id="rId15" Type="http://schemas.openxmlformats.org/officeDocument/2006/relationships/hyperlink" Target="https://en.wikipedia.org/wiki/Crossover_(genetic_algorithm)" TargetMode="External"/><Relationship Id="rId14" Type="http://schemas.openxmlformats.org/officeDocument/2006/relationships/hyperlink" Target="https://en.wikipedia.org/wiki/Mutation_(genetic_algorithm)" TargetMode="External"/><Relationship Id="rId16" Type="http://schemas.openxmlformats.org/officeDocument/2006/relationships/hyperlink" Target="https://en.wikipedia.org/wiki/Chromosome_(genetic_algorithm)" TargetMode="External"/><Relationship Id="rId5" Type="http://schemas.openxmlformats.org/officeDocument/2006/relationships/hyperlink" Target="https://en.wikipedia.org/wiki/Conditional_independence" TargetMode="External"/><Relationship Id="rId6" Type="http://schemas.openxmlformats.org/officeDocument/2006/relationships/hyperlink" Target="https://en.wikipedia.org/wiki/Directed_acyclic_graph" TargetMode="External"/><Relationship Id="rId7" Type="http://schemas.openxmlformats.org/officeDocument/2006/relationships/hyperlink" Target="https://en.wikipedia.org/wiki/Inference" TargetMode="External"/><Relationship Id="rId8" Type="http://schemas.openxmlformats.org/officeDocument/2006/relationships/hyperlink" Target="https://en.wikipedia.org/wiki/Speech_recog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Branches_of_science" TargetMode="External"/><Relationship Id="rId4" Type="http://schemas.openxmlformats.org/officeDocument/2006/relationships/hyperlink" Target="https://en.wikipedia.org/wiki/Algorithm" TargetMode="External"/><Relationship Id="rId9" Type="http://schemas.openxmlformats.org/officeDocument/2006/relationships/hyperlink" Target="https://en.wikipedia.org/wiki/Training_data" TargetMode="External"/><Relationship Id="rId5" Type="http://schemas.openxmlformats.org/officeDocument/2006/relationships/hyperlink" Target="https://en.wikipedia.org/wiki/Statistical_model" TargetMode="External"/><Relationship Id="rId6" Type="http://schemas.openxmlformats.org/officeDocument/2006/relationships/hyperlink" Target="https://en.wikipedia.org/wiki/Computer_systems" TargetMode="External"/><Relationship Id="rId7" Type="http://schemas.openxmlformats.org/officeDocument/2006/relationships/hyperlink" Target="https://en.wikipedia.org/wiki/Artificial_intelligence" TargetMode="External"/><Relationship Id="rId8" Type="http://schemas.openxmlformats.org/officeDocument/2006/relationships/hyperlink" Target="https://en.wikipedia.org/wiki/Mathematical_mode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Training_data" TargetMode="External"/><Relationship Id="rId4" Type="http://schemas.openxmlformats.org/officeDocument/2006/relationships/hyperlink" Target="https://en.wikipedia.org/wiki/Loss_function" TargetMode="External"/><Relationship Id="rId5" Type="http://schemas.openxmlformats.org/officeDocument/2006/relationships/hyperlink" Target="https://en.wikipedia.org/wiki/Statistical_classific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tensorflow.org/api_docs/python/tf/dat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tensorflow.org/guide/using_gpu" TargetMode="External"/><Relationship Id="rId4" Type="http://schemas.openxmlformats.org/officeDocument/2006/relationships/hyperlink" Target="https://www.tensorflow.org/guide/using_tpu"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tensorflow.org/guide/saved_model" TargetMode="External"/><Relationship Id="rId4" Type="http://schemas.openxmlformats.org/officeDocument/2006/relationships/hyperlink" Target="https://www.tensorflow.org/guide/ragged_tensor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tensorflow.org/guide/embedd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tensorflow.org/guide/performance/overview" TargetMode="External"/><Relationship Id="rId4" Type="http://schemas.openxmlformats.org/officeDocument/2006/relationships/hyperlink" Target="https://www.tensorflow.org/guide/performance/datasets" TargetMode="External"/><Relationship Id="rId5" Type="http://schemas.openxmlformats.org/officeDocument/2006/relationships/hyperlink" Target="https://www.tensorflow.org/api_docs/python/tf/data" TargetMode="External"/><Relationship Id="rId6" Type="http://schemas.openxmlformats.org/officeDocument/2006/relationships/hyperlink" Target="https://www.tensorflow.org/guide/performance/benchmarks" TargetMode="External"/><Relationship Id="rId7" Type="http://schemas.openxmlformats.org/officeDocument/2006/relationships/hyperlink" Target="https://www.tensorflow.org/lite" TargetMode="External"/><Relationship Id="rId8" Type="http://schemas.openxmlformats.org/officeDocument/2006/relationships/hyperlink" Target="https://www.tensorflow.org/lite/performance/best_practic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tensorflow.org/guide/extend/architecture" TargetMode="External"/><Relationship Id="rId4" Type="http://schemas.openxmlformats.org/officeDocument/2006/relationships/hyperlink" Target="https://www.tensorflow.org/guide/extend/op" TargetMode="External"/><Relationship Id="rId5" Type="http://schemas.openxmlformats.org/officeDocument/2006/relationships/hyperlink" Target="https://www.tensorflow.org/guide/extend/filesystem" TargetMode="External"/><Relationship Id="rId6" Type="http://schemas.openxmlformats.org/officeDocument/2006/relationships/hyperlink" Target="https://www.tensorflow.org/guide/extend/formats" TargetMode="External"/><Relationship Id="rId7" Type="http://schemas.openxmlformats.org/officeDocument/2006/relationships/hyperlink" Target="https://www.tensorflow.org/guide/extend/model_fil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tensorflow.org/guide/version_compat" TargetMode="External"/><Relationship Id="rId4" Type="http://schemas.openxmlformats.org/officeDocument/2006/relationships/hyperlink" Target="https://www.tensorflow.org/guide/faq" TargetMode="External"/></Relationships>
</file>

<file path=ppt/slides/_rels/slide46.xml.rels><?xml version="1.0" encoding="UTF-8" standalone="yes"?><Relationships xmlns="http://schemas.openxmlformats.org/package/2006/relationships"><Relationship Id="rId10" Type="http://schemas.openxmlformats.org/officeDocument/2006/relationships/hyperlink" Target="https://medium.com/coinmonks/the-artificial-neural-networks-handbook-part-1-f9ceb0e376b4" TargetMode="External"/><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en.wikipedia.org/w/index.php?title=Machine_learning&amp;oldid=894762083" TargetMode="External"/><Relationship Id="rId4" Type="http://schemas.openxmlformats.org/officeDocument/2006/relationships/hyperlink" Target="https://www.tensorflow.org" TargetMode="External"/><Relationship Id="rId9" Type="http://schemas.openxmlformats.org/officeDocument/2006/relationships/hyperlink" Target="https://medium.com/@zachary.bedell/support-vector-machines-explained-73f4ec363f13" TargetMode="External"/><Relationship Id="rId5" Type="http://schemas.openxmlformats.org/officeDocument/2006/relationships/hyperlink" Target="https://en.wikipedia.org/w/index.php?title=TensorFlow&amp;oldid=894748660" TargetMode="External"/><Relationship Id="rId6" Type="http://schemas.openxmlformats.org/officeDocument/2006/relationships/hyperlink" Target="https://medium.com/@gowthamy/machine-learning-supervised-learning-vs-unsupervised-learning-f1658e12a780" TargetMode="External"/><Relationship Id="rId7" Type="http://schemas.openxmlformats.org/officeDocument/2006/relationships/hyperlink" Target="https://en.wikipedia.org/w/index.php?title=Reinforcement_learning&amp;oldid=895068017" TargetMode="External"/><Relationship Id="rId8" Type="http://schemas.openxmlformats.org/officeDocument/2006/relationships/hyperlink" Target="https://en.wikipedia.org/wiki/Bayesian_net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1" Type="http://schemas.openxmlformats.org/officeDocument/2006/relationships/hyperlink" Target="https://en.wikipedia.org/wiki/Statistics" TargetMode="External"/><Relationship Id="rId10" Type="http://schemas.openxmlformats.org/officeDocument/2006/relationships/hyperlink" Target="https://en.wikipedia.org/wiki/Swarm_intelligence" TargetMode="External"/><Relationship Id="rId13" Type="http://schemas.openxmlformats.org/officeDocument/2006/relationships/hyperlink" Target="https://en.wikipedia.org/wiki/Markov_Decision_Process" TargetMode="External"/><Relationship Id="rId12" Type="http://schemas.openxmlformats.org/officeDocument/2006/relationships/hyperlink" Target="https://en.wikipedia.org/wiki/Genetic_algorithm"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Software_agent" TargetMode="External"/><Relationship Id="rId4" Type="http://schemas.openxmlformats.org/officeDocument/2006/relationships/hyperlink" Target="https://en.wikipedia.org/wiki/Action_selection" TargetMode="External"/><Relationship Id="rId9" Type="http://schemas.openxmlformats.org/officeDocument/2006/relationships/hyperlink" Target="https://en.wikipedia.org/wiki/Multi-agent_system" TargetMode="External"/><Relationship Id="rId14" Type="http://schemas.openxmlformats.org/officeDocument/2006/relationships/hyperlink" Target="https://en.wikipedia.org/wiki/Dynamic_programming" TargetMode="External"/><Relationship Id="rId5" Type="http://schemas.openxmlformats.org/officeDocument/2006/relationships/hyperlink" Target="https://en.wikipedia.org/wiki/Game_theory" TargetMode="External"/><Relationship Id="rId6" Type="http://schemas.openxmlformats.org/officeDocument/2006/relationships/hyperlink" Target="https://en.wikipedia.org/wiki/Control_theory" TargetMode="External"/><Relationship Id="rId7" Type="http://schemas.openxmlformats.org/officeDocument/2006/relationships/hyperlink" Target="https://en.wikipedia.org/wiki/Operations_research" TargetMode="External"/><Relationship Id="rId8" Type="http://schemas.openxmlformats.org/officeDocument/2006/relationships/hyperlink" Target="https://en.wikipedia.org/wiki/Information_theo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Artificial_neuron" TargetMode="External"/><Relationship Id="rId4" Type="http://schemas.openxmlformats.org/officeDocument/2006/relationships/hyperlink" Target="https://en.wikipedia.org/wiki/Real_number" TargetMode="External"/><Relationship Id="rId5" Type="http://schemas.openxmlformats.org/officeDocument/2006/relationships/hyperlink" Target="https://en.wikipedia.org/wiki/Weight_(mathema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3695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Machine Learning with TensorFlow</a:t>
            </a:r>
            <a:endParaRPr sz="3600"/>
          </a:p>
        </p:txBody>
      </p:sp>
      <p:sp>
        <p:nvSpPr>
          <p:cNvPr id="60" name="Google Shape;60;p13"/>
          <p:cNvSpPr txBox="1"/>
          <p:nvPr>
            <p:ph idx="1" type="subTitle"/>
          </p:nvPr>
        </p:nvSpPr>
        <p:spPr>
          <a:xfrm>
            <a:off x="163100" y="3315125"/>
            <a:ext cx="3838800" cy="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Rashika Koul</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Models-</a:t>
            </a:r>
            <a:r>
              <a:rPr lang="en">
                <a:solidFill>
                  <a:srgbClr val="222222"/>
                </a:solidFill>
              </a:rPr>
              <a:t>Artificial neural networks </a:t>
            </a:r>
            <a:endParaRPr/>
          </a:p>
          <a:p>
            <a:pPr indent="0" lvl="0" marL="0" rtl="0" algn="l">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1530675" y="1171600"/>
            <a:ext cx="6082650" cy="3397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chemeClr val="accent1"/>
                </a:highlight>
              </a:rPr>
              <a:t>Models- </a:t>
            </a:r>
            <a:r>
              <a:rPr lang="en">
                <a:solidFill>
                  <a:srgbClr val="000000"/>
                </a:solidFill>
                <a:highlight>
                  <a:schemeClr val="accent1"/>
                </a:highlight>
              </a:rPr>
              <a:t>Support vector machines (SVMs)</a:t>
            </a:r>
            <a:endParaRPr>
              <a:solidFill>
                <a:srgbClr val="000000"/>
              </a:solidFill>
              <a:highlight>
                <a:schemeClr val="accent1"/>
              </a:highlight>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600">
                <a:solidFill>
                  <a:srgbClr val="000000"/>
                </a:solidFill>
                <a:highlight>
                  <a:schemeClr val="accent1"/>
                </a:highlight>
                <a:latin typeface="Arial"/>
                <a:ea typeface="Arial"/>
                <a:cs typeface="Arial"/>
                <a:sym typeface="Arial"/>
              </a:rPr>
              <a:t>Support vector machines (SVMs), also known as support vector networks, are a set of related </a:t>
            </a:r>
            <a:r>
              <a:rPr lang="en" sz="1600">
                <a:solidFill>
                  <a:srgbClr val="000000"/>
                </a:solidFill>
                <a:highlight>
                  <a:schemeClr val="accent1"/>
                </a:highlight>
                <a:uFill>
                  <a:noFill/>
                </a:uFill>
                <a:latin typeface="Arial"/>
                <a:ea typeface="Arial"/>
                <a:cs typeface="Arial"/>
                <a:sym typeface="Arial"/>
                <a:hlinkClick r:id="rId3"/>
              </a:rPr>
              <a:t>supervised learning</a:t>
            </a:r>
            <a:r>
              <a:rPr lang="en" sz="1600">
                <a:solidFill>
                  <a:srgbClr val="000000"/>
                </a:solidFill>
                <a:highlight>
                  <a:schemeClr val="accent1"/>
                </a:highlight>
                <a:latin typeface="Arial"/>
                <a:ea typeface="Arial"/>
                <a:cs typeface="Arial"/>
                <a:sym typeface="Arial"/>
              </a:rPr>
              <a:t> methods used for classification and regression. Given a set of training examples, each marked as belonging to one of two categories, an SVM training algorithm builds a model that predicts whether a new example falls into one category or the other. An SVM training algorithm is a non-</a:t>
            </a:r>
            <a:r>
              <a:rPr lang="en" sz="1600">
                <a:solidFill>
                  <a:srgbClr val="000000"/>
                </a:solidFill>
                <a:highlight>
                  <a:schemeClr val="accent1"/>
                </a:highlight>
                <a:uFill>
                  <a:noFill/>
                </a:uFill>
                <a:latin typeface="Arial"/>
                <a:ea typeface="Arial"/>
                <a:cs typeface="Arial"/>
                <a:sym typeface="Arial"/>
                <a:hlinkClick r:id="rId4"/>
              </a:rPr>
              <a:t>probabilistic</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5"/>
              </a:rPr>
              <a:t>binary</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6"/>
              </a:rPr>
              <a:t>linear classifier</a:t>
            </a:r>
            <a:r>
              <a:rPr lang="en" sz="1600">
                <a:solidFill>
                  <a:srgbClr val="000000"/>
                </a:solidFill>
                <a:highlight>
                  <a:schemeClr val="accent1"/>
                </a:highlight>
                <a:latin typeface="Arial"/>
                <a:ea typeface="Arial"/>
                <a:cs typeface="Arial"/>
                <a:sym typeface="Arial"/>
              </a:rPr>
              <a:t>, although methods such as </a:t>
            </a:r>
            <a:r>
              <a:rPr lang="en" sz="1600">
                <a:solidFill>
                  <a:srgbClr val="000000"/>
                </a:solidFill>
                <a:highlight>
                  <a:schemeClr val="accent1"/>
                </a:highlight>
                <a:uFill>
                  <a:noFill/>
                </a:uFill>
                <a:latin typeface="Arial"/>
                <a:ea typeface="Arial"/>
                <a:cs typeface="Arial"/>
                <a:sym typeface="Arial"/>
                <a:hlinkClick r:id="rId7"/>
              </a:rPr>
              <a:t>Platt scaling</a:t>
            </a:r>
            <a:r>
              <a:rPr lang="en" sz="1600">
                <a:solidFill>
                  <a:srgbClr val="000000"/>
                </a:solidFill>
                <a:highlight>
                  <a:schemeClr val="accent1"/>
                </a:highlight>
                <a:latin typeface="Arial"/>
                <a:ea typeface="Arial"/>
                <a:cs typeface="Arial"/>
                <a:sym typeface="Arial"/>
              </a:rPr>
              <a:t> exist to use SVM in a probabilistic classification setting. In addition to performing linear classification, SVMs can efficiently perform a non-linear classification using what is called the </a:t>
            </a:r>
            <a:r>
              <a:rPr lang="en" sz="1600">
                <a:solidFill>
                  <a:srgbClr val="000000"/>
                </a:solidFill>
                <a:highlight>
                  <a:schemeClr val="accent1"/>
                </a:highlight>
                <a:uFill>
                  <a:noFill/>
                </a:uFill>
                <a:latin typeface="Arial"/>
                <a:ea typeface="Arial"/>
                <a:cs typeface="Arial"/>
                <a:sym typeface="Arial"/>
                <a:hlinkClick r:id="rId8"/>
              </a:rPr>
              <a:t>kernel trick</a:t>
            </a:r>
            <a:r>
              <a:rPr lang="en" sz="1600">
                <a:solidFill>
                  <a:srgbClr val="000000"/>
                </a:solidFill>
                <a:highlight>
                  <a:schemeClr val="accent1"/>
                </a:highlight>
                <a:latin typeface="Arial"/>
                <a:ea typeface="Arial"/>
                <a:cs typeface="Arial"/>
                <a:sym typeface="Arial"/>
              </a:rPr>
              <a:t>, implicitly mapping their inputs into high-dimensional feature spaces.</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t/>
            </a:r>
            <a:endParaRPr sz="1600">
              <a:solidFill>
                <a:srgbClr val="000000"/>
              </a:solidFill>
              <a:highlight>
                <a:schemeClr val="accent1"/>
              </a:highlight>
              <a:latin typeface="Arial"/>
              <a:ea typeface="Arial"/>
              <a:cs typeface="Arial"/>
              <a:sym typeface="Arial"/>
            </a:endParaRPr>
          </a:p>
          <a:p>
            <a:pPr indent="0" lvl="0" marL="0" rtl="0" algn="just">
              <a:spcBef>
                <a:spcPts val="0"/>
              </a:spcBef>
              <a:spcAft>
                <a:spcPts val="1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chemeClr val="accent1"/>
                </a:highlight>
              </a:rPr>
              <a:t>Models- Support vector machines (SVMs)</a:t>
            </a:r>
            <a:endParaRPr>
              <a:highlight>
                <a:schemeClr val="accent1"/>
              </a:highlight>
            </a:endParaRPr>
          </a:p>
          <a:p>
            <a:pPr indent="0" lvl="0" marL="0" rtl="0" algn="l">
              <a:spcBef>
                <a:spcPts val="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439075" y="1171600"/>
            <a:ext cx="8292325" cy="3397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Bayesian Network and Genetic Algorithm</a:t>
            </a:r>
            <a:endParaRPr/>
          </a:p>
        </p:txBody>
      </p:sp>
      <p:sp>
        <p:nvSpPr>
          <p:cNvPr id="132" name="Google Shape;132;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highlight>
                  <a:schemeClr val="accent1"/>
                </a:highlight>
                <a:latin typeface="Arial"/>
                <a:ea typeface="Arial"/>
                <a:cs typeface="Arial"/>
                <a:sym typeface="Arial"/>
              </a:rPr>
              <a:t>A Bayesian network, belief network or directed acyclic graphical model is a probabilistic </a:t>
            </a:r>
            <a:r>
              <a:rPr lang="en" sz="1600">
                <a:solidFill>
                  <a:srgbClr val="000000"/>
                </a:solidFill>
                <a:highlight>
                  <a:schemeClr val="accent1"/>
                </a:highlight>
                <a:uFill>
                  <a:noFill/>
                </a:uFill>
                <a:latin typeface="Arial"/>
                <a:ea typeface="Arial"/>
                <a:cs typeface="Arial"/>
                <a:sym typeface="Arial"/>
                <a:hlinkClick r:id="rId3"/>
              </a:rPr>
              <a:t>graphical model</a:t>
            </a:r>
            <a:r>
              <a:rPr lang="en" sz="1600">
                <a:solidFill>
                  <a:srgbClr val="000000"/>
                </a:solidFill>
                <a:highlight>
                  <a:schemeClr val="accent1"/>
                </a:highlight>
                <a:latin typeface="Arial"/>
                <a:ea typeface="Arial"/>
                <a:cs typeface="Arial"/>
                <a:sym typeface="Arial"/>
              </a:rPr>
              <a:t> that represents a set of </a:t>
            </a:r>
            <a:r>
              <a:rPr lang="en" sz="1600">
                <a:solidFill>
                  <a:srgbClr val="000000"/>
                </a:solidFill>
                <a:highlight>
                  <a:schemeClr val="accent1"/>
                </a:highlight>
                <a:uFill>
                  <a:noFill/>
                </a:uFill>
                <a:latin typeface="Arial"/>
                <a:ea typeface="Arial"/>
                <a:cs typeface="Arial"/>
                <a:sym typeface="Arial"/>
                <a:hlinkClick r:id="rId4"/>
              </a:rPr>
              <a:t>random variables</a:t>
            </a:r>
            <a:r>
              <a:rPr lang="en" sz="1600">
                <a:solidFill>
                  <a:srgbClr val="000000"/>
                </a:solidFill>
                <a:highlight>
                  <a:schemeClr val="accent1"/>
                </a:highlight>
                <a:latin typeface="Arial"/>
                <a:ea typeface="Arial"/>
                <a:cs typeface="Arial"/>
                <a:sym typeface="Arial"/>
              </a:rPr>
              <a:t> and their </a:t>
            </a:r>
            <a:r>
              <a:rPr lang="en" sz="1600">
                <a:solidFill>
                  <a:srgbClr val="000000"/>
                </a:solidFill>
                <a:highlight>
                  <a:schemeClr val="accent1"/>
                </a:highlight>
                <a:uFill>
                  <a:noFill/>
                </a:uFill>
                <a:latin typeface="Arial"/>
                <a:ea typeface="Arial"/>
                <a:cs typeface="Arial"/>
                <a:sym typeface="Arial"/>
                <a:hlinkClick r:id="rId5"/>
              </a:rPr>
              <a:t>conditional independence</a:t>
            </a:r>
            <a:r>
              <a:rPr lang="en" sz="1600">
                <a:solidFill>
                  <a:srgbClr val="000000"/>
                </a:solidFill>
                <a:highlight>
                  <a:schemeClr val="accent1"/>
                </a:highlight>
                <a:latin typeface="Arial"/>
                <a:ea typeface="Arial"/>
                <a:cs typeface="Arial"/>
                <a:sym typeface="Arial"/>
              </a:rPr>
              <a:t> with a </a:t>
            </a:r>
            <a:r>
              <a:rPr lang="en" sz="1600">
                <a:solidFill>
                  <a:srgbClr val="000000"/>
                </a:solidFill>
                <a:highlight>
                  <a:schemeClr val="accent1"/>
                </a:highlight>
                <a:uFill>
                  <a:noFill/>
                </a:uFill>
                <a:latin typeface="Arial"/>
                <a:ea typeface="Arial"/>
                <a:cs typeface="Arial"/>
                <a:sym typeface="Arial"/>
                <a:hlinkClick r:id="rId6"/>
              </a:rPr>
              <a:t>directed acyclic graph</a:t>
            </a:r>
            <a:r>
              <a:rPr lang="en" sz="1600">
                <a:solidFill>
                  <a:srgbClr val="000000"/>
                </a:solidFill>
                <a:highlight>
                  <a:schemeClr val="accent1"/>
                </a:highlight>
                <a:latin typeface="Arial"/>
                <a:ea typeface="Arial"/>
                <a:cs typeface="Arial"/>
                <a:sym typeface="Arial"/>
              </a:rPr>
              <a:t> (DAG). Efficient algorithms exist that perform </a:t>
            </a:r>
            <a:r>
              <a:rPr lang="en" sz="1600">
                <a:solidFill>
                  <a:srgbClr val="000000"/>
                </a:solidFill>
                <a:highlight>
                  <a:schemeClr val="accent1"/>
                </a:highlight>
                <a:uFill>
                  <a:noFill/>
                </a:uFill>
                <a:latin typeface="Arial"/>
                <a:ea typeface="Arial"/>
                <a:cs typeface="Arial"/>
                <a:sym typeface="Arial"/>
                <a:hlinkClick r:id="rId7"/>
              </a:rPr>
              <a:t>inference</a:t>
            </a:r>
            <a:r>
              <a:rPr lang="en" sz="1600">
                <a:solidFill>
                  <a:srgbClr val="000000"/>
                </a:solidFill>
                <a:highlight>
                  <a:schemeClr val="accent1"/>
                </a:highlight>
                <a:latin typeface="Arial"/>
                <a:ea typeface="Arial"/>
                <a:cs typeface="Arial"/>
                <a:sym typeface="Arial"/>
              </a:rPr>
              <a:t> and learning. Bayesian networks that model sequences of variables, like </a:t>
            </a:r>
            <a:r>
              <a:rPr lang="en" sz="1600">
                <a:solidFill>
                  <a:srgbClr val="000000"/>
                </a:solidFill>
                <a:highlight>
                  <a:schemeClr val="accent1"/>
                </a:highlight>
                <a:uFill>
                  <a:noFill/>
                </a:uFill>
                <a:latin typeface="Arial"/>
                <a:ea typeface="Arial"/>
                <a:cs typeface="Arial"/>
                <a:sym typeface="Arial"/>
                <a:hlinkClick r:id="rId8"/>
              </a:rPr>
              <a:t>speech signals</a:t>
            </a:r>
            <a:r>
              <a:rPr lang="en" sz="1600">
                <a:solidFill>
                  <a:srgbClr val="000000"/>
                </a:solidFill>
                <a:highlight>
                  <a:schemeClr val="accent1"/>
                </a:highlight>
                <a:latin typeface="Arial"/>
                <a:ea typeface="Arial"/>
                <a:cs typeface="Arial"/>
                <a:sym typeface="Arial"/>
              </a:rPr>
              <a:t> or </a:t>
            </a:r>
            <a:r>
              <a:rPr lang="en" sz="1600">
                <a:solidFill>
                  <a:srgbClr val="000000"/>
                </a:solidFill>
                <a:highlight>
                  <a:schemeClr val="accent1"/>
                </a:highlight>
                <a:uFill>
                  <a:noFill/>
                </a:uFill>
                <a:latin typeface="Arial"/>
                <a:ea typeface="Arial"/>
                <a:cs typeface="Arial"/>
                <a:sym typeface="Arial"/>
                <a:hlinkClick r:id="rId9"/>
              </a:rPr>
              <a:t>protein sequences</a:t>
            </a:r>
            <a:r>
              <a:rPr lang="en" sz="1600">
                <a:solidFill>
                  <a:srgbClr val="000000"/>
                </a:solidFill>
                <a:highlight>
                  <a:schemeClr val="accent1"/>
                </a:highlight>
                <a:latin typeface="Arial"/>
                <a:ea typeface="Arial"/>
                <a:cs typeface="Arial"/>
                <a:sym typeface="Arial"/>
              </a:rPr>
              <a:t>, are called </a:t>
            </a:r>
            <a:r>
              <a:rPr lang="en" sz="1600">
                <a:solidFill>
                  <a:srgbClr val="000000"/>
                </a:solidFill>
                <a:highlight>
                  <a:schemeClr val="accent1"/>
                </a:highlight>
                <a:uFill>
                  <a:noFill/>
                </a:uFill>
                <a:latin typeface="Arial"/>
                <a:ea typeface="Arial"/>
                <a:cs typeface="Arial"/>
                <a:sym typeface="Arial"/>
                <a:hlinkClick r:id="rId10"/>
              </a:rPr>
              <a:t>dynamic Bayesian networks</a:t>
            </a:r>
            <a:r>
              <a:rPr lang="en" sz="1600">
                <a:solidFill>
                  <a:srgbClr val="000000"/>
                </a:solidFill>
                <a:highlight>
                  <a:schemeClr val="accent1"/>
                </a:highlight>
                <a:latin typeface="Arial"/>
                <a:ea typeface="Arial"/>
                <a:cs typeface="Arial"/>
                <a:sym typeface="Arial"/>
              </a:rPr>
              <a:t>. </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1600"/>
              </a:spcAft>
              <a:buNone/>
            </a:pPr>
            <a:r>
              <a:rPr lang="en" sz="1600">
                <a:solidFill>
                  <a:srgbClr val="000000"/>
                </a:solidFill>
                <a:highlight>
                  <a:schemeClr val="accent1"/>
                </a:highlight>
                <a:latin typeface="Arial"/>
                <a:ea typeface="Arial"/>
                <a:cs typeface="Arial"/>
                <a:sym typeface="Arial"/>
              </a:rPr>
              <a:t>A genetic algorithm (GA) is a </a:t>
            </a:r>
            <a:r>
              <a:rPr lang="en" sz="1600">
                <a:solidFill>
                  <a:srgbClr val="000000"/>
                </a:solidFill>
                <a:highlight>
                  <a:schemeClr val="accent1"/>
                </a:highlight>
                <a:uFill>
                  <a:noFill/>
                </a:uFill>
                <a:latin typeface="Arial"/>
                <a:ea typeface="Arial"/>
                <a:cs typeface="Arial"/>
                <a:sym typeface="Arial"/>
                <a:hlinkClick r:id="rId11"/>
              </a:rPr>
              <a:t>search algorithm</a:t>
            </a:r>
            <a:r>
              <a:rPr lang="en" sz="1600">
                <a:solidFill>
                  <a:srgbClr val="000000"/>
                </a:solidFill>
                <a:highlight>
                  <a:schemeClr val="accent1"/>
                </a:highlight>
                <a:latin typeface="Arial"/>
                <a:ea typeface="Arial"/>
                <a:cs typeface="Arial"/>
                <a:sym typeface="Arial"/>
              </a:rPr>
              <a:t> and </a:t>
            </a:r>
            <a:r>
              <a:rPr lang="en" sz="1600">
                <a:solidFill>
                  <a:srgbClr val="000000"/>
                </a:solidFill>
                <a:highlight>
                  <a:schemeClr val="accent1"/>
                </a:highlight>
                <a:uFill>
                  <a:noFill/>
                </a:uFill>
                <a:latin typeface="Arial"/>
                <a:ea typeface="Arial"/>
                <a:cs typeface="Arial"/>
                <a:sym typeface="Arial"/>
                <a:hlinkClick r:id="rId12"/>
              </a:rPr>
              <a:t>heuristic</a:t>
            </a:r>
            <a:r>
              <a:rPr lang="en" sz="1600">
                <a:solidFill>
                  <a:srgbClr val="000000"/>
                </a:solidFill>
                <a:highlight>
                  <a:schemeClr val="accent1"/>
                </a:highlight>
                <a:latin typeface="Arial"/>
                <a:ea typeface="Arial"/>
                <a:cs typeface="Arial"/>
                <a:sym typeface="Arial"/>
              </a:rPr>
              <a:t> technique that mimics the process of </a:t>
            </a:r>
            <a:r>
              <a:rPr lang="en" sz="1600">
                <a:solidFill>
                  <a:srgbClr val="000000"/>
                </a:solidFill>
                <a:highlight>
                  <a:schemeClr val="accent1"/>
                </a:highlight>
                <a:uFill>
                  <a:noFill/>
                </a:uFill>
                <a:latin typeface="Arial"/>
                <a:ea typeface="Arial"/>
                <a:cs typeface="Arial"/>
                <a:sym typeface="Arial"/>
                <a:hlinkClick r:id="rId13"/>
              </a:rPr>
              <a:t>natural selection</a:t>
            </a:r>
            <a:r>
              <a:rPr lang="en" sz="1600">
                <a:solidFill>
                  <a:srgbClr val="000000"/>
                </a:solidFill>
                <a:highlight>
                  <a:schemeClr val="accent1"/>
                </a:highlight>
                <a:latin typeface="Arial"/>
                <a:ea typeface="Arial"/>
                <a:cs typeface="Arial"/>
                <a:sym typeface="Arial"/>
              </a:rPr>
              <a:t>, using methods such as </a:t>
            </a:r>
            <a:r>
              <a:rPr lang="en" sz="1600">
                <a:solidFill>
                  <a:srgbClr val="000000"/>
                </a:solidFill>
                <a:highlight>
                  <a:schemeClr val="accent1"/>
                </a:highlight>
                <a:uFill>
                  <a:noFill/>
                </a:uFill>
                <a:latin typeface="Arial"/>
                <a:ea typeface="Arial"/>
                <a:cs typeface="Arial"/>
                <a:sym typeface="Arial"/>
                <a:hlinkClick r:id="rId14"/>
              </a:rPr>
              <a:t>mutation</a:t>
            </a:r>
            <a:r>
              <a:rPr lang="en" sz="1600">
                <a:solidFill>
                  <a:srgbClr val="000000"/>
                </a:solidFill>
                <a:highlight>
                  <a:schemeClr val="accent1"/>
                </a:highlight>
                <a:latin typeface="Arial"/>
                <a:ea typeface="Arial"/>
                <a:cs typeface="Arial"/>
                <a:sym typeface="Arial"/>
              </a:rPr>
              <a:t> and </a:t>
            </a:r>
            <a:r>
              <a:rPr lang="en" sz="1600">
                <a:solidFill>
                  <a:srgbClr val="000000"/>
                </a:solidFill>
                <a:highlight>
                  <a:schemeClr val="accent1"/>
                </a:highlight>
                <a:uFill>
                  <a:noFill/>
                </a:uFill>
                <a:latin typeface="Arial"/>
                <a:ea typeface="Arial"/>
                <a:cs typeface="Arial"/>
                <a:sym typeface="Arial"/>
                <a:hlinkClick r:id="rId15"/>
              </a:rPr>
              <a:t>crossover</a:t>
            </a:r>
            <a:r>
              <a:rPr lang="en" sz="1600">
                <a:solidFill>
                  <a:srgbClr val="000000"/>
                </a:solidFill>
                <a:highlight>
                  <a:schemeClr val="accent1"/>
                </a:highlight>
                <a:latin typeface="Arial"/>
                <a:ea typeface="Arial"/>
                <a:cs typeface="Arial"/>
                <a:sym typeface="Arial"/>
              </a:rPr>
              <a:t> to generate new </a:t>
            </a:r>
            <a:r>
              <a:rPr lang="en" sz="1600">
                <a:solidFill>
                  <a:srgbClr val="000000"/>
                </a:solidFill>
                <a:highlight>
                  <a:schemeClr val="accent1"/>
                </a:highlight>
                <a:uFill>
                  <a:noFill/>
                </a:uFill>
                <a:latin typeface="Arial"/>
                <a:ea typeface="Arial"/>
                <a:cs typeface="Arial"/>
                <a:sym typeface="Arial"/>
                <a:hlinkClick r:id="rId16"/>
              </a:rPr>
              <a:t>genotypes</a:t>
            </a:r>
            <a:r>
              <a:rPr lang="en" sz="1600">
                <a:solidFill>
                  <a:srgbClr val="000000"/>
                </a:solidFill>
                <a:highlight>
                  <a:schemeClr val="accent1"/>
                </a:highlight>
                <a:latin typeface="Arial"/>
                <a:ea typeface="Arial"/>
                <a:cs typeface="Arial"/>
                <a:sym typeface="Arial"/>
              </a:rPr>
              <a:t> in the hope of finding good solutions to a given problem.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Models- Bayesian Network and Genetic Algorithm</a:t>
            </a:r>
            <a:endParaRPr/>
          </a:p>
          <a:p>
            <a:pPr indent="0" lvl="0" marL="0" rtl="0" algn="l">
              <a:spcBef>
                <a:spcPts val="0"/>
              </a:spcBef>
              <a:spcAft>
                <a:spcPts val="0"/>
              </a:spcAft>
              <a:buNone/>
            </a:pPr>
            <a:r>
              <a:t/>
            </a:r>
            <a:endParaRPr/>
          </a:p>
        </p:txBody>
      </p:sp>
      <p:pic>
        <p:nvPicPr>
          <p:cNvPr id="138" name="Google Shape;138;p26"/>
          <p:cNvPicPr preferRelativeResize="0"/>
          <p:nvPr/>
        </p:nvPicPr>
        <p:blipFill>
          <a:blip r:embed="rId3">
            <a:alphaModFix/>
          </a:blip>
          <a:stretch>
            <a:fillRect/>
          </a:stretch>
        </p:blipFill>
        <p:spPr>
          <a:xfrm>
            <a:off x="311700" y="1171600"/>
            <a:ext cx="8520600" cy="350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TensorFlow</a:t>
            </a:r>
            <a:endParaRPr/>
          </a:p>
        </p:txBody>
      </p:sp>
      <p:sp>
        <p:nvSpPr>
          <p:cNvPr id="144" name="Google Shape;144;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highlight>
                  <a:schemeClr val="accent1"/>
                </a:highlight>
                <a:latin typeface="Arial"/>
                <a:ea typeface="Arial"/>
                <a:cs typeface="Arial"/>
                <a:sym typeface="Arial"/>
              </a:rPr>
              <a:t>TensorFlow is a free and open-source software library for dataflow and differentiable programming across a range of tasks. It is a symbolic math library, and is also used for machine learning applications such as neural networks.</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1600"/>
              </a:spcAft>
              <a:buNone/>
            </a:pPr>
            <a:r>
              <a:rPr lang="en" sz="1600">
                <a:solidFill>
                  <a:srgbClr val="000000"/>
                </a:solidFill>
                <a:highlight>
                  <a:schemeClr val="accent1"/>
                </a:highlight>
                <a:latin typeface="Arial"/>
                <a:ea typeface="Arial"/>
                <a:cs typeface="Arial"/>
                <a:sym typeface="Arial"/>
              </a:rPr>
              <a:t>Initially, TensorFlow was developed by the Google Brain team for internal Google use. It was released under the Apache 2.0 open-source license on November 9, 2015.</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TensorFlow</a:t>
            </a:r>
            <a:endParaRPr/>
          </a:p>
        </p:txBody>
      </p:sp>
      <p:sp>
        <p:nvSpPr>
          <p:cNvPr id="150" name="Google Shape;150;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highlight>
                  <a:schemeClr val="accent1"/>
                </a:highlight>
                <a:latin typeface="Arial"/>
                <a:ea typeface="Arial"/>
                <a:cs typeface="Arial"/>
                <a:sym typeface="Arial"/>
              </a:rPr>
              <a:t>TensorFlow is Google Brain's second-generation system. Version 1.0.0 was released on February 11, 2017. </a:t>
            </a:r>
            <a:r>
              <a:rPr lang="en" sz="1600">
                <a:solidFill>
                  <a:srgbClr val="000000"/>
                </a:solidFill>
                <a:highlight>
                  <a:schemeClr val="accent1"/>
                </a:highlight>
                <a:latin typeface="Arial"/>
                <a:ea typeface="Arial"/>
                <a:cs typeface="Arial"/>
                <a:sym typeface="Arial"/>
              </a:rPr>
              <a:t>While the reference implementation runs on single devices, </a:t>
            </a:r>
            <a:r>
              <a:rPr lang="en" sz="1600">
                <a:solidFill>
                  <a:srgbClr val="000000"/>
                </a:solidFill>
                <a:highlight>
                  <a:schemeClr val="accent1"/>
                </a:highlight>
                <a:latin typeface="Arial"/>
                <a:ea typeface="Arial"/>
                <a:cs typeface="Arial"/>
                <a:sym typeface="Arial"/>
              </a:rPr>
              <a:t>TensorFlow can run on multiple CPUs and GPUs. TensorFlow is available on 64-bit Linux, macOS, Windows, and mobile computing platforms including Android and iOS.</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0"/>
              </a:spcAft>
              <a:buClr>
                <a:schemeClr val="dk1"/>
              </a:buClr>
              <a:buSzPts val="1100"/>
              <a:buFont typeface="Arial"/>
              <a:buNone/>
            </a:pPr>
            <a:r>
              <a:rPr lang="en" sz="1600">
                <a:solidFill>
                  <a:srgbClr val="000000"/>
                </a:solidFill>
                <a:highlight>
                  <a:schemeClr val="accent1"/>
                </a:highlight>
                <a:latin typeface="Arial"/>
                <a:ea typeface="Arial"/>
                <a:cs typeface="Arial"/>
                <a:sym typeface="Arial"/>
              </a:rPr>
              <a:t>Its flexible architecture allows for the easy deployment of computation across a variety of platforms (CPUs, GPUs, TPUs), and from desktops to clusters of servers to mobile and edge devices.</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600"/>
              </a:spcAft>
              <a:buNone/>
            </a:pPr>
            <a:r>
              <a:rPr lang="en" sz="1600">
                <a:solidFill>
                  <a:srgbClr val="000000"/>
                </a:solidFill>
                <a:highlight>
                  <a:schemeClr val="accent1"/>
                </a:highlight>
                <a:latin typeface="Arial"/>
                <a:ea typeface="Arial"/>
                <a:cs typeface="Arial"/>
                <a:sym typeface="Arial"/>
              </a:rPr>
              <a:t>TensorFlow computations are expressed as stateful dataflow graphs. The name TensorFlow derives from the operations that such neural networks perform on multidimensional data arrays, which are referred to as tensors.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TensorFlow</a:t>
            </a:r>
            <a:endParaRPr/>
          </a:p>
        </p:txBody>
      </p:sp>
      <p:sp>
        <p:nvSpPr>
          <p:cNvPr id="156" name="Google Shape;156;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Voice/Sound Recognition</a:t>
            </a:r>
            <a:endParaRPr sz="1600">
              <a:solidFill>
                <a:srgbClr val="000000"/>
              </a:solidFill>
              <a:highlight>
                <a:schemeClr val="accen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Text Based Applications</a:t>
            </a:r>
            <a:endParaRPr sz="1600">
              <a:solidFill>
                <a:srgbClr val="000000"/>
              </a:solidFill>
              <a:highlight>
                <a:schemeClr val="accen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Image Recognition</a:t>
            </a:r>
            <a:endParaRPr sz="1600">
              <a:solidFill>
                <a:srgbClr val="000000"/>
              </a:solidFill>
              <a:highlight>
                <a:schemeClr val="accent1"/>
              </a:highlight>
              <a:latin typeface="Arial"/>
              <a:ea typeface="Arial"/>
              <a:cs typeface="Arial"/>
              <a:sym typeface="Arial"/>
            </a:endParaRPr>
          </a:p>
          <a:p>
            <a:pPr indent="-330200" lvl="0" marL="457200" rtl="0" algn="l">
              <a:lnSpc>
                <a:spcPct val="110000"/>
              </a:lnSpc>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Time Series</a:t>
            </a:r>
            <a:endParaRPr sz="1600">
              <a:solidFill>
                <a:srgbClr val="000000"/>
              </a:solidFill>
              <a:highlight>
                <a:schemeClr val="accent1"/>
              </a:highlight>
              <a:latin typeface="Arial"/>
              <a:ea typeface="Arial"/>
              <a:cs typeface="Arial"/>
              <a:sym typeface="Arial"/>
            </a:endParaRPr>
          </a:p>
          <a:p>
            <a:pPr indent="-330200" lvl="0" marL="457200" rtl="0" algn="l">
              <a:lnSpc>
                <a:spcPct val="110000"/>
              </a:lnSpc>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Video Detection</a:t>
            </a:r>
            <a:endParaRPr sz="1600">
              <a:solidFill>
                <a:srgbClr val="000000"/>
              </a:solidFill>
              <a:highlight>
                <a:schemeClr val="accen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Computer Vision</a:t>
            </a:r>
            <a:endParaRPr sz="1600">
              <a:solidFill>
                <a:srgbClr val="000000"/>
              </a:solidFill>
              <a:highlight>
                <a:schemeClr val="accen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Machine Learning</a:t>
            </a:r>
            <a:endParaRPr sz="1600">
              <a:solidFill>
                <a:srgbClr val="000000"/>
              </a:solidFill>
              <a:highlight>
                <a:schemeClr val="accent1"/>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Deep Learning</a:t>
            </a:r>
            <a:endParaRPr sz="1600">
              <a:solidFill>
                <a:srgbClr val="000000"/>
              </a:solidFill>
              <a:highlight>
                <a:schemeClr val="accent1"/>
              </a:highlight>
              <a:latin typeface="Arial"/>
              <a:ea typeface="Arial"/>
              <a:cs typeface="Arial"/>
              <a:sym typeface="Arial"/>
            </a:endParaRPr>
          </a:p>
        </p:txBody>
      </p:sp>
      <p:pic>
        <p:nvPicPr>
          <p:cNvPr id="157" name="Google Shape;157;p29"/>
          <p:cNvPicPr preferRelativeResize="0"/>
          <p:nvPr/>
        </p:nvPicPr>
        <p:blipFill>
          <a:blip r:embed="rId3">
            <a:alphaModFix/>
          </a:blip>
          <a:stretch>
            <a:fillRect/>
          </a:stretch>
        </p:blipFill>
        <p:spPr>
          <a:xfrm>
            <a:off x="4572000" y="1183639"/>
            <a:ext cx="3330800" cy="2776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TensorFlow</a:t>
            </a:r>
            <a:endParaRPr/>
          </a:p>
        </p:txBody>
      </p:sp>
      <p:sp>
        <p:nvSpPr>
          <p:cNvPr id="163" name="Google Shape;163;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highlight>
                  <a:schemeClr val="accent1"/>
                </a:highlight>
                <a:latin typeface="Arial"/>
                <a:ea typeface="Arial"/>
                <a:cs typeface="Arial"/>
                <a:sym typeface="Arial"/>
              </a:rPr>
              <a:t>TensorFlow provides stable Python and C APIs;</a:t>
            </a:r>
            <a:r>
              <a:rPr baseline="30000"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latin typeface="Arial"/>
                <a:ea typeface="Arial"/>
                <a:cs typeface="Arial"/>
                <a:sym typeface="Arial"/>
              </a:rPr>
              <a:t>and without API backwards compatibility guarantee: C++, Go, Java,</a:t>
            </a:r>
            <a:r>
              <a:rPr baseline="30000"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latin typeface="Arial"/>
                <a:ea typeface="Arial"/>
                <a:cs typeface="Arial"/>
                <a:sym typeface="Arial"/>
              </a:rPr>
              <a:t>JavaScript and Swift (early release). Third party packages are available for C#, Haskell, Julia, R, Scala</a:t>
            </a:r>
            <a:r>
              <a:rPr lang="en"/>
              <a:t>, </a:t>
            </a:r>
            <a:r>
              <a:rPr lang="en" sz="1600">
                <a:highlight>
                  <a:schemeClr val="accent1"/>
                </a:highlight>
                <a:latin typeface="Arial"/>
                <a:ea typeface="Arial"/>
                <a:cs typeface="Arial"/>
                <a:sym typeface="Arial"/>
              </a:rPr>
              <a:t>Rust</a:t>
            </a:r>
            <a:r>
              <a:rPr lang="en"/>
              <a:t>, </a:t>
            </a:r>
            <a:r>
              <a:rPr lang="en" sz="1600">
                <a:highlight>
                  <a:schemeClr val="accent1"/>
                </a:highlight>
                <a:latin typeface="Arial"/>
                <a:ea typeface="Arial"/>
                <a:cs typeface="Arial"/>
                <a:sym typeface="Arial"/>
              </a:rPr>
              <a:t>OCaml</a:t>
            </a:r>
            <a:r>
              <a:rPr lang="en" sz="1600">
                <a:solidFill>
                  <a:srgbClr val="000000"/>
                </a:solidFill>
                <a:highlight>
                  <a:schemeClr val="accent1"/>
                </a:highlight>
                <a:latin typeface="Arial"/>
                <a:ea typeface="Arial"/>
                <a:cs typeface="Arial"/>
                <a:sym typeface="Arial"/>
              </a:rPr>
              <a:t>, and Crystal.</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1600"/>
              </a:spcAft>
              <a:buNone/>
            </a:pPr>
            <a:r>
              <a:rPr lang="en" sz="1600">
                <a:solidFill>
                  <a:srgbClr val="000000"/>
                </a:solidFill>
                <a:highlight>
                  <a:schemeClr val="accent1"/>
                </a:highlight>
                <a:latin typeface="Arial"/>
                <a:ea typeface="Arial"/>
                <a:cs typeface="Arial"/>
                <a:sym typeface="Arial"/>
              </a:rPr>
              <a:t>Some companies that use TensorFlow are Airbnb, Cocacola, Intel, GE Healthcare, Google, Twitter etc.</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TensorFlow</a:t>
            </a:r>
            <a:endParaRPr/>
          </a:p>
        </p:txBody>
      </p:sp>
      <p:sp>
        <p:nvSpPr>
          <p:cNvPr id="169" name="Google Shape;169;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000000"/>
                </a:solidFill>
                <a:highlight>
                  <a:schemeClr val="accent1"/>
                </a:highlight>
                <a:latin typeface="Arial"/>
                <a:ea typeface="Arial"/>
                <a:cs typeface="Arial"/>
                <a:sym typeface="Arial"/>
              </a:rPr>
              <a:t>Whether you’re an expert or a beginner, TensorFlow is an end-to-end platform that makes it easy for you to build and deploy ML models.</a:t>
            </a:r>
            <a:endParaRPr sz="1600">
              <a:solidFill>
                <a:srgbClr val="000000"/>
              </a:solidFill>
              <a:highlight>
                <a:schemeClr val="accent1"/>
              </a:highlight>
              <a:latin typeface="Arial"/>
              <a:ea typeface="Arial"/>
              <a:cs typeface="Arial"/>
              <a:sym typeface="Arial"/>
            </a:endParaRPr>
          </a:p>
          <a:p>
            <a:pPr indent="-330200" lvl="0" marL="457200" rtl="0" algn="just">
              <a:lnSpc>
                <a:spcPct val="115000"/>
              </a:lnSpc>
              <a:spcBef>
                <a:spcPts val="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Easy Model Building</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TensorFlow offers multiple levels of abstraction so you can choose the right one for your needs. Build and train models by using the high-level Keras API, which makes getting started with TensorFlow and machine learning easy.</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If you need more flexibility, eager execution allows for immediate iteration and intuitive debugging. For large ML training tasks, use the Distribution Strategy API for distributed training on different hardware configurations without changing the model definition.</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Machine Learning</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highlight>
                  <a:schemeClr val="accent1"/>
                </a:highlight>
                <a:latin typeface="Arial"/>
                <a:ea typeface="Arial"/>
                <a:cs typeface="Arial"/>
                <a:sym typeface="Arial"/>
              </a:rPr>
              <a:t>Machine learning (ML) is the </a:t>
            </a:r>
            <a:r>
              <a:rPr lang="en" sz="1600">
                <a:solidFill>
                  <a:srgbClr val="000000"/>
                </a:solidFill>
                <a:highlight>
                  <a:schemeClr val="accent1"/>
                </a:highlight>
                <a:uFill>
                  <a:noFill/>
                </a:uFill>
                <a:latin typeface="Arial"/>
                <a:ea typeface="Arial"/>
                <a:cs typeface="Arial"/>
                <a:sym typeface="Arial"/>
                <a:hlinkClick r:id="rId3"/>
              </a:rPr>
              <a:t>scientific study</a:t>
            </a:r>
            <a:r>
              <a:rPr lang="en" sz="1600">
                <a:solidFill>
                  <a:srgbClr val="000000"/>
                </a:solidFill>
                <a:highlight>
                  <a:schemeClr val="accent1"/>
                </a:highlight>
                <a:latin typeface="Arial"/>
                <a:ea typeface="Arial"/>
                <a:cs typeface="Arial"/>
                <a:sym typeface="Arial"/>
              </a:rPr>
              <a:t> of </a:t>
            </a:r>
            <a:r>
              <a:rPr lang="en" sz="1600">
                <a:solidFill>
                  <a:srgbClr val="000000"/>
                </a:solidFill>
                <a:highlight>
                  <a:schemeClr val="accent1"/>
                </a:highlight>
                <a:uFill>
                  <a:noFill/>
                </a:uFill>
                <a:latin typeface="Arial"/>
                <a:ea typeface="Arial"/>
                <a:cs typeface="Arial"/>
                <a:sym typeface="Arial"/>
                <a:hlinkClick r:id="rId4"/>
              </a:rPr>
              <a:t>algorithms</a:t>
            </a:r>
            <a:r>
              <a:rPr lang="en" sz="1600">
                <a:solidFill>
                  <a:srgbClr val="000000"/>
                </a:solidFill>
                <a:highlight>
                  <a:schemeClr val="accent1"/>
                </a:highlight>
                <a:latin typeface="Arial"/>
                <a:ea typeface="Arial"/>
                <a:cs typeface="Arial"/>
                <a:sym typeface="Arial"/>
              </a:rPr>
              <a:t> and </a:t>
            </a:r>
            <a:r>
              <a:rPr lang="en" sz="1600">
                <a:solidFill>
                  <a:srgbClr val="000000"/>
                </a:solidFill>
                <a:highlight>
                  <a:schemeClr val="accent1"/>
                </a:highlight>
                <a:uFill>
                  <a:noFill/>
                </a:uFill>
                <a:latin typeface="Arial"/>
                <a:ea typeface="Arial"/>
                <a:cs typeface="Arial"/>
                <a:sym typeface="Arial"/>
                <a:hlinkClick r:id="rId5"/>
              </a:rPr>
              <a:t>statistical models</a:t>
            </a:r>
            <a:r>
              <a:rPr lang="en" sz="1600">
                <a:solidFill>
                  <a:srgbClr val="000000"/>
                </a:solidFill>
                <a:highlight>
                  <a:schemeClr val="accent1"/>
                </a:highlight>
                <a:latin typeface="Arial"/>
                <a:ea typeface="Arial"/>
                <a:cs typeface="Arial"/>
                <a:sym typeface="Arial"/>
              </a:rPr>
              <a:t> that </a:t>
            </a:r>
            <a:r>
              <a:rPr lang="en" sz="1600">
                <a:solidFill>
                  <a:srgbClr val="000000"/>
                </a:solidFill>
                <a:highlight>
                  <a:schemeClr val="accent1"/>
                </a:highlight>
                <a:uFill>
                  <a:noFill/>
                </a:uFill>
                <a:latin typeface="Arial"/>
                <a:ea typeface="Arial"/>
                <a:cs typeface="Arial"/>
                <a:sym typeface="Arial"/>
                <a:hlinkClick r:id="rId6"/>
              </a:rPr>
              <a:t>computer systems</a:t>
            </a:r>
            <a:r>
              <a:rPr lang="en" sz="1600">
                <a:solidFill>
                  <a:srgbClr val="000000"/>
                </a:solidFill>
                <a:highlight>
                  <a:schemeClr val="accent1"/>
                </a:highlight>
                <a:latin typeface="Arial"/>
                <a:ea typeface="Arial"/>
                <a:cs typeface="Arial"/>
                <a:sym typeface="Arial"/>
              </a:rPr>
              <a:t> use to effectively perform a specific task without using explicit instructions, relying on patterns and inference instead. It is seen as a subset of </a:t>
            </a:r>
            <a:r>
              <a:rPr lang="en" sz="1600">
                <a:solidFill>
                  <a:srgbClr val="000000"/>
                </a:solidFill>
                <a:highlight>
                  <a:schemeClr val="accent1"/>
                </a:highlight>
                <a:uFill>
                  <a:noFill/>
                </a:uFill>
                <a:latin typeface="Arial"/>
                <a:ea typeface="Arial"/>
                <a:cs typeface="Arial"/>
                <a:sym typeface="Arial"/>
                <a:hlinkClick r:id="rId7"/>
              </a:rPr>
              <a:t>artificial intelligence</a:t>
            </a:r>
            <a:r>
              <a:rPr lang="en" sz="1600">
                <a:solidFill>
                  <a:srgbClr val="000000"/>
                </a:solidFill>
                <a:highlight>
                  <a:schemeClr val="accent1"/>
                </a:highlight>
                <a:latin typeface="Arial"/>
                <a:ea typeface="Arial"/>
                <a:cs typeface="Arial"/>
                <a:sym typeface="Arial"/>
              </a:rPr>
              <a:t>. Machine learning algorithms build a </a:t>
            </a:r>
            <a:r>
              <a:rPr lang="en" sz="1600">
                <a:solidFill>
                  <a:srgbClr val="000000"/>
                </a:solidFill>
                <a:highlight>
                  <a:schemeClr val="accent1"/>
                </a:highlight>
                <a:uFill>
                  <a:noFill/>
                </a:uFill>
                <a:latin typeface="Arial"/>
                <a:ea typeface="Arial"/>
                <a:cs typeface="Arial"/>
                <a:sym typeface="Arial"/>
                <a:hlinkClick r:id="rId8"/>
              </a:rPr>
              <a:t>mathematical model</a:t>
            </a:r>
            <a:r>
              <a:rPr lang="en" sz="1600">
                <a:solidFill>
                  <a:srgbClr val="000000"/>
                </a:solidFill>
                <a:highlight>
                  <a:schemeClr val="accent1"/>
                </a:highlight>
                <a:latin typeface="Arial"/>
                <a:ea typeface="Arial"/>
                <a:cs typeface="Arial"/>
                <a:sym typeface="Arial"/>
              </a:rPr>
              <a:t> based on sample data, known as "</a:t>
            </a:r>
            <a:r>
              <a:rPr lang="en" sz="1600">
                <a:solidFill>
                  <a:srgbClr val="000000"/>
                </a:solidFill>
                <a:highlight>
                  <a:schemeClr val="accent1"/>
                </a:highlight>
                <a:uFill>
                  <a:noFill/>
                </a:uFill>
                <a:latin typeface="Arial"/>
                <a:ea typeface="Arial"/>
                <a:cs typeface="Arial"/>
                <a:sym typeface="Arial"/>
                <a:hlinkClick r:id="rId9"/>
              </a:rPr>
              <a:t>training data</a:t>
            </a:r>
            <a:r>
              <a:rPr lang="en" sz="1600">
                <a:solidFill>
                  <a:srgbClr val="000000"/>
                </a:solidFill>
                <a:highlight>
                  <a:schemeClr val="accent1"/>
                </a:highlight>
                <a:latin typeface="Arial"/>
                <a:ea typeface="Arial"/>
                <a:cs typeface="Arial"/>
                <a:sym typeface="Arial"/>
              </a:rPr>
              <a:t>", in order to make predictions or decisions without being explicitly programmed to perform the task.</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The</a:t>
            </a:r>
            <a:r>
              <a:rPr lang="en" sz="1600">
                <a:solidFill>
                  <a:srgbClr val="000000"/>
                </a:solidFill>
                <a:highlight>
                  <a:schemeClr val="accent1"/>
                </a:highlight>
                <a:latin typeface="Arial"/>
                <a:ea typeface="Arial"/>
                <a:cs typeface="Arial"/>
                <a:sym typeface="Arial"/>
              </a:rPr>
              <a:t> types of machine learning algorithms differ in their approach, the type of data they input and output, and the type of task or problem that they are intended to solve.</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1600"/>
              </a:spcAft>
              <a:buNone/>
            </a:pPr>
            <a:r>
              <a:t/>
            </a:r>
            <a:endParaRPr sz="1050">
              <a:solidFill>
                <a:srgbClr val="222222"/>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TensorFlow Continued</a:t>
            </a:r>
            <a:endParaRPr/>
          </a:p>
          <a:p>
            <a:pPr indent="0" lvl="0" marL="0" rtl="0" algn="l">
              <a:spcBef>
                <a:spcPts val="0"/>
              </a:spcBef>
              <a:spcAft>
                <a:spcPts val="0"/>
              </a:spcAft>
              <a:buNone/>
            </a:pPr>
            <a:r>
              <a:t/>
            </a:r>
            <a:endParaRPr/>
          </a:p>
        </p:txBody>
      </p:sp>
      <p:sp>
        <p:nvSpPr>
          <p:cNvPr id="175" name="Google Shape;175;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Robust ML Production anywhere</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0"/>
              </a:spcAft>
              <a:buNone/>
            </a:pPr>
            <a:r>
              <a:rPr lang="en" sz="1600">
                <a:solidFill>
                  <a:srgbClr val="000000"/>
                </a:solidFill>
                <a:highlight>
                  <a:schemeClr val="accent1"/>
                </a:highlight>
                <a:latin typeface="Arial"/>
                <a:ea typeface="Arial"/>
                <a:cs typeface="Arial"/>
                <a:sym typeface="Arial"/>
              </a:rPr>
              <a:t>TensorFlow has always provided a direct path to production. Whether it’s on servers, edge devices, or the web, TensorFlow lets you train and deploy your model easily, no matter what language or platform you use.</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0"/>
              </a:spcAft>
              <a:buNone/>
            </a:pPr>
            <a:r>
              <a:rPr lang="en" sz="1600">
                <a:solidFill>
                  <a:srgbClr val="000000"/>
                </a:solidFill>
                <a:highlight>
                  <a:schemeClr val="accent1"/>
                </a:highlight>
                <a:latin typeface="Arial"/>
                <a:ea typeface="Arial"/>
                <a:cs typeface="Arial"/>
                <a:sym typeface="Arial"/>
              </a:rPr>
              <a:t>Use TensorFlow Extended (TFX) if you need a full production ML pipeline. For running inference on mobile and edge devices, use TensorFlow Lite. Train and deploy models in JavaScript environments using TensorFlow.js.</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TensorFlow Continued</a:t>
            </a:r>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Powerful Experimentation for Research</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0"/>
              </a:spcAft>
              <a:buNone/>
            </a:pPr>
            <a:r>
              <a:rPr lang="en" sz="1600">
                <a:solidFill>
                  <a:srgbClr val="000000"/>
                </a:solidFill>
                <a:highlight>
                  <a:schemeClr val="accent1"/>
                </a:highlight>
                <a:latin typeface="Arial"/>
                <a:ea typeface="Arial"/>
                <a:cs typeface="Arial"/>
                <a:sym typeface="Arial"/>
              </a:rPr>
              <a:t>Build and train state-of-the-art models without sacrificing speed or performance. TensorFlow gives you the flexibility and control with features like the Keras Functional API and Model Subclassing API for creation of complex topologies. For easy prototyping and fast debugging, use eager execution.</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0"/>
              </a:spcAft>
              <a:buNone/>
            </a:pPr>
            <a:r>
              <a:rPr lang="en" sz="1600">
                <a:solidFill>
                  <a:srgbClr val="000000"/>
                </a:solidFill>
                <a:highlight>
                  <a:schemeClr val="accent1"/>
                </a:highlight>
                <a:latin typeface="Arial"/>
                <a:ea typeface="Arial"/>
                <a:cs typeface="Arial"/>
                <a:sym typeface="Arial"/>
              </a:rPr>
              <a:t>TensorFlow also supports an ecosystem of powerful add-on libraries and models to experiment with, including Ragged Tensors, TensorFlow Probability, Tensor2Tensor and BERT.</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457200" rtl="0" algn="just">
              <a:spcBef>
                <a:spcPts val="600"/>
              </a:spcBef>
              <a:spcAft>
                <a:spcPts val="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Libraries and Extensions</a:t>
            </a:r>
            <a:endParaRPr/>
          </a:p>
        </p:txBody>
      </p:sp>
      <p:sp>
        <p:nvSpPr>
          <p:cNvPr id="187" name="Google Shape;187;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Probability:</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TensorFlow Probability is a library for probabilistic reasoning and statistical analysis.</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Tensor2Tensor:</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Tensor2Tensor is a library of deep learning models and datasets designed to make deep learning more accessible and accelerate ML research.</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Mesh TensorFlow:</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A language for distributed deep learning, capable of specifying a broad class of distributed tensor computations.</a:t>
            </a:r>
            <a:endParaRPr sz="1600">
              <a:latin typeface="Arial"/>
              <a:ea typeface="Arial"/>
              <a:cs typeface="Arial"/>
              <a:sym typeface="Arial"/>
            </a:endParaRPr>
          </a:p>
          <a:p>
            <a:pPr indent="0" lvl="0" marL="457200" rtl="0" algn="just">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Libraries and Extensions Continued</a:t>
            </a:r>
            <a:endParaRPr/>
          </a:p>
          <a:p>
            <a:pPr indent="0" lvl="0" marL="0" rtl="0" algn="l">
              <a:spcBef>
                <a:spcPts val="0"/>
              </a:spcBef>
              <a:spcAft>
                <a:spcPts val="0"/>
              </a:spcAft>
              <a:buNone/>
            </a:pPr>
            <a:r>
              <a:t/>
            </a:r>
            <a:endParaRPr/>
          </a:p>
        </p:txBody>
      </p:sp>
      <p:sp>
        <p:nvSpPr>
          <p:cNvPr id="193" name="Google Shape;193;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TensorFlow Agents:</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A library for reinforcement learning in TensorFlow.</a:t>
            </a:r>
            <a:endParaRPr sz="1600">
              <a:solidFill>
                <a:srgbClr val="000000"/>
              </a:solidFill>
              <a:highlight>
                <a:schemeClr val="accent1"/>
              </a:highlight>
              <a:latin typeface="Arial"/>
              <a:ea typeface="Arial"/>
              <a:cs typeface="Arial"/>
              <a:sym typeface="Arial"/>
            </a:endParaRPr>
          </a:p>
          <a:p>
            <a:pPr indent="-330200" lvl="0" marL="457200" rtl="0" algn="just">
              <a:spcBef>
                <a:spcPts val="1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TensorFlow Federated:</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An open source framework for machine learning and other computations on decentralized data.</a:t>
            </a:r>
            <a:endParaRPr sz="1600">
              <a:solidFill>
                <a:srgbClr val="000000"/>
              </a:solidFill>
              <a:highlight>
                <a:schemeClr val="accent1"/>
              </a:highlight>
              <a:latin typeface="Arial"/>
              <a:ea typeface="Arial"/>
              <a:cs typeface="Arial"/>
              <a:sym typeface="Arial"/>
            </a:endParaRPr>
          </a:p>
          <a:p>
            <a:pPr indent="-330200" lvl="0" marL="457200" rtl="0" algn="just">
              <a:spcBef>
                <a:spcPts val="1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TensorFlow Privacy:</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1600"/>
              </a:spcAft>
              <a:buNone/>
            </a:pPr>
            <a:r>
              <a:rPr lang="en" sz="1600">
                <a:solidFill>
                  <a:srgbClr val="000000"/>
                </a:solidFill>
                <a:highlight>
                  <a:schemeClr val="accent1"/>
                </a:highlight>
                <a:latin typeface="Arial"/>
                <a:ea typeface="Arial"/>
                <a:cs typeface="Arial"/>
                <a:sym typeface="Arial"/>
              </a:rPr>
              <a:t>A Python library that includes implementations of TensorFlow optimizers for training machine learning models with differential privacy.</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Libraries and Extensions Continued</a:t>
            </a:r>
            <a:endParaRPr/>
          </a:p>
          <a:p>
            <a:pPr indent="0" lvl="0" marL="0" rtl="0" algn="l">
              <a:spcBef>
                <a:spcPts val="0"/>
              </a:spcBef>
              <a:spcAft>
                <a:spcPts val="0"/>
              </a:spcAft>
              <a:buNone/>
            </a:pPr>
            <a:r>
              <a:t/>
            </a:r>
            <a:endParaRPr/>
          </a:p>
        </p:txBody>
      </p:sp>
      <p:sp>
        <p:nvSpPr>
          <p:cNvPr id="199" name="Google Shape;199;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Dopamine:</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A research framework for fast prototyping of reinforcement learning algorithms.</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TRFL:</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TRFL (pronounced “truffle”) is a library for reinforcement learning building blocks created by DeepMind.</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RaggedTensors:</a:t>
            </a:r>
            <a:endParaRPr sz="1600">
              <a:latin typeface="Arial"/>
              <a:ea typeface="Arial"/>
              <a:cs typeface="Arial"/>
              <a:sym typeface="Arial"/>
            </a:endParaRPr>
          </a:p>
          <a:p>
            <a:pPr indent="0" lvl="0" marL="457200" rtl="0" algn="just">
              <a:spcBef>
                <a:spcPts val="1600"/>
              </a:spcBef>
              <a:spcAft>
                <a:spcPts val="1600"/>
              </a:spcAft>
              <a:buNone/>
            </a:pPr>
            <a:r>
              <a:rPr lang="en" sz="1600">
                <a:latin typeface="Arial"/>
                <a:ea typeface="Arial"/>
                <a:cs typeface="Arial"/>
                <a:sym typeface="Arial"/>
              </a:rPr>
              <a:t>Makes it easy to store and manipulate data with non-uniform shape, including text (words, sentences, characters), and batches of variable length.</a:t>
            </a:r>
            <a:endParaRPr sz="16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Libraries and Extensions Continued</a:t>
            </a:r>
            <a:endParaRPr/>
          </a:p>
          <a:p>
            <a:pPr indent="0" lvl="0" marL="0" rtl="0" algn="l">
              <a:spcBef>
                <a:spcPts val="0"/>
              </a:spcBef>
              <a:spcAft>
                <a:spcPts val="0"/>
              </a:spcAft>
              <a:buNone/>
            </a:pPr>
            <a:r>
              <a:t/>
            </a:r>
            <a:endParaRPr/>
          </a:p>
        </p:txBody>
      </p:sp>
      <p:sp>
        <p:nvSpPr>
          <p:cNvPr id="205" name="Google Shape;205;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Unicode Ops:</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Supports working with Unicode text directly in TensorFlow.</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TensorFlow Ranking:</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TensorFlow Ranking is a library for Learning-to-Rank (LTR) techniques on the TensorFlow platform.</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Magenta:</a:t>
            </a:r>
            <a:endParaRPr sz="1600">
              <a:latin typeface="Arial"/>
              <a:ea typeface="Arial"/>
              <a:cs typeface="Arial"/>
              <a:sym typeface="Arial"/>
            </a:endParaRPr>
          </a:p>
          <a:p>
            <a:pPr indent="0" lvl="0" marL="457200" rtl="0" algn="just">
              <a:spcBef>
                <a:spcPts val="1600"/>
              </a:spcBef>
              <a:spcAft>
                <a:spcPts val="1600"/>
              </a:spcAft>
              <a:buNone/>
            </a:pPr>
            <a:r>
              <a:rPr lang="en" sz="1600">
                <a:latin typeface="Arial"/>
                <a:ea typeface="Arial"/>
                <a:cs typeface="Arial"/>
                <a:sym typeface="Arial"/>
              </a:rPr>
              <a:t>Magenta is a research project exploring the role of machine learning in the process of creating art and music.</a:t>
            </a:r>
            <a:endParaRPr sz="16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Libraries and Extensions Continued</a:t>
            </a:r>
            <a:endParaRPr/>
          </a:p>
          <a:p>
            <a:pPr indent="0" lvl="0" marL="0" rtl="0" algn="l">
              <a:spcBef>
                <a:spcPts val="0"/>
              </a:spcBef>
              <a:spcAft>
                <a:spcPts val="0"/>
              </a:spcAft>
              <a:buNone/>
            </a:pPr>
            <a:r>
              <a:t/>
            </a:r>
            <a:endParaRPr/>
          </a:p>
        </p:txBody>
      </p:sp>
      <p:sp>
        <p:nvSpPr>
          <p:cNvPr id="211" name="Google Shape;211;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highlight>
                  <a:schemeClr val="accent1"/>
                </a:highlight>
                <a:latin typeface="Arial"/>
                <a:ea typeface="Arial"/>
                <a:cs typeface="Arial"/>
                <a:sym typeface="Arial"/>
              </a:rPr>
              <a:t>Nucleus:</a:t>
            </a:r>
            <a:endParaRPr sz="1600">
              <a:highlight>
                <a:schemeClr val="accent1"/>
              </a:highlight>
              <a:latin typeface="Arial"/>
              <a:ea typeface="Arial"/>
              <a:cs typeface="Arial"/>
              <a:sym typeface="Arial"/>
            </a:endParaRPr>
          </a:p>
          <a:p>
            <a:pPr indent="0" lvl="0" marL="457200" rtl="0" algn="just">
              <a:spcBef>
                <a:spcPts val="1600"/>
              </a:spcBef>
              <a:spcAft>
                <a:spcPts val="0"/>
              </a:spcAft>
              <a:buNone/>
            </a:pPr>
            <a:r>
              <a:rPr lang="en" sz="1600">
                <a:highlight>
                  <a:schemeClr val="accent1"/>
                </a:highlight>
                <a:latin typeface="Arial"/>
                <a:ea typeface="Arial"/>
                <a:cs typeface="Arial"/>
                <a:sym typeface="Arial"/>
              </a:rPr>
              <a:t>Nucleus is a library of Python and C++ code designed to make it easy to read, write and analyze data in common genomics file formats like SAM and VCF.</a:t>
            </a:r>
            <a:endParaRPr sz="1600">
              <a:highlight>
                <a:schemeClr val="accent1"/>
              </a:highlight>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highlight>
                  <a:schemeClr val="accent1"/>
                </a:highlight>
                <a:latin typeface="Arial"/>
                <a:ea typeface="Arial"/>
                <a:cs typeface="Arial"/>
                <a:sym typeface="Arial"/>
              </a:rPr>
              <a:t>Sonnet:</a:t>
            </a:r>
            <a:endParaRPr sz="1600">
              <a:highlight>
                <a:schemeClr val="accent1"/>
              </a:highlight>
              <a:latin typeface="Arial"/>
              <a:ea typeface="Arial"/>
              <a:cs typeface="Arial"/>
              <a:sym typeface="Arial"/>
            </a:endParaRPr>
          </a:p>
          <a:p>
            <a:pPr indent="0" lvl="0" marL="457200" rtl="0" algn="just">
              <a:spcBef>
                <a:spcPts val="1600"/>
              </a:spcBef>
              <a:spcAft>
                <a:spcPts val="1600"/>
              </a:spcAft>
              <a:buNone/>
            </a:pPr>
            <a:r>
              <a:rPr lang="en" sz="1600">
                <a:highlight>
                  <a:schemeClr val="accent1"/>
                </a:highlight>
                <a:latin typeface="Arial"/>
                <a:ea typeface="Arial"/>
                <a:cs typeface="Arial"/>
                <a:sym typeface="Arial"/>
              </a:rPr>
              <a:t>A library from DeepMind for constructing neural networks.</a:t>
            </a:r>
            <a:endParaRPr sz="1600">
              <a:highlight>
                <a:schemeClr val="accent1"/>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Tools</a:t>
            </a:r>
            <a:endParaRPr/>
          </a:p>
        </p:txBody>
      </p:sp>
      <p:sp>
        <p:nvSpPr>
          <p:cNvPr id="217" name="Google Shape;217;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Some tools to support and accelerate TensorFlow workflows:</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CoLab:</a:t>
            </a:r>
            <a:endParaRPr sz="1600">
              <a:latin typeface="Arial"/>
              <a:ea typeface="Arial"/>
              <a:cs typeface="Arial"/>
              <a:sym typeface="Arial"/>
            </a:endParaRPr>
          </a:p>
          <a:p>
            <a:pPr indent="0" lvl="0" marL="457200" rtl="0" algn="l">
              <a:spcBef>
                <a:spcPts val="1600"/>
              </a:spcBef>
              <a:spcAft>
                <a:spcPts val="0"/>
              </a:spcAft>
              <a:buNone/>
            </a:pPr>
            <a:r>
              <a:rPr lang="en" sz="1600">
                <a:latin typeface="Arial"/>
                <a:ea typeface="Arial"/>
                <a:cs typeface="Arial"/>
                <a:sym typeface="Arial"/>
              </a:rPr>
              <a:t>Colaboratory is a free Jupyter notebook environment that requires no setup and runs entirely in the cloud, allowing you to execute TensorFlow code in your browser with a single click.</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TensorBoard:</a:t>
            </a:r>
            <a:endParaRPr sz="1600">
              <a:latin typeface="Arial"/>
              <a:ea typeface="Arial"/>
              <a:cs typeface="Arial"/>
              <a:sym typeface="Arial"/>
            </a:endParaRPr>
          </a:p>
          <a:p>
            <a:pPr indent="0" lvl="0" marL="457200" rtl="0" algn="l">
              <a:spcBef>
                <a:spcPts val="1600"/>
              </a:spcBef>
              <a:spcAft>
                <a:spcPts val="0"/>
              </a:spcAft>
              <a:buNone/>
            </a:pPr>
            <a:r>
              <a:rPr lang="en" sz="1600">
                <a:latin typeface="Arial"/>
                <a:ea typeface="Arial"/>
                <a:cs typeface="Arial"/>
                <a:sym typeface="Arial"/>
              </a:rPr>
              <a:t>A suite of visualization tools to understand, debug, and optimize TensorFlow programs.</a:t>
            </a:r>
            <a:endParaRPr sz="1600">
              <a:latin typeface="Arial"/>
              <a:ea typeface="Arial"/>
              <a:cs typeface="Arial"/>
              <a:sym typeface="Arial"/>
            </a:endParaRPr>
          </a:p>
          <a:p>
            <a:pPr indent="0" lvl="0" marL="457200" rtl="0" algn="l">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Tools Continued</a:t>
            </a:r>
            <a:endParaRPr/>
          </a:p>
          <a:p>
            <a:pPr indent="0" lvl="0" marL="0" rtl="0" algn="l">
              <a:spcBef>
                <a:spcPts val="0"/>
              </a:spcBef>
              <a:spcAft>
                <a:spcPts val="0"/>
              </a:spcAft>
              <a:buNone/>
            </a:pPr>
            <a:r>
              <a:t/>
            </a:r>
            <a:endParaRPr/>
          </a:p>
        </p:txBody>
      </p:sp>
      <p:sp>
        <p:nvSpPr>
          <p:cNvPr id="223" name="Google Shape;223;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What-If Tool:</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A tool for code-free probing of machine learning models, useful for model understanding, debugging, and fairness. Available in TensorBoard and jupyter or colab notebooks.</a:t>
            </a:r>
            <a:endParaRPr sz="1600">
              <a:latin typeface="Arial"/>
              <a:ea typeface="Arial"/>
              <a:cs typeface="Arial"/>
              <a:sym typeface="Arial"/>
            </a:endParaRPr>
          </a:p>
          <a:p>
            <a:pPr indent="-330200" lvl="0" marL="457200" rtl="0" algn="just">
              <a:spcBef>
                <a:spcPts val="1600"/>
              </a:spcBef>
              <a:spcAft>
                <a:spcPts val="0"/>
              </a:spcAft>
              <a:buSzPts val="1600"/>
              <a:buFont typeface="Arial"/>
              <a:buChar char="●"/>
            </a:pPr>
            <a:r>
              <a:rPr lang="en" sz="1600">
                <a:latin typeface="Arial"/>
                <a:ea typeface="Arial"/>
                <a:cs typeface="Arial"/>
                <a:sym typeface="Arial"/>
              </a:rPr>
              <a:t>ML Perf:</a:t>
            </a:r>
            <a:endParaRPr sz="1600">
              <a:latin typeface="Arial"/>
              <a:ea typeface="Arial"/>
              <a:cs typeface="Arial"/>
              <a:sym typeface="Arial"/>
            </a:endParaRPr>
          </a:p>
          <a:p>
            <a:pPr indent="0" lvl="0" marL="457200" rtl="0" algn="just">
              <a:spcBef>
                <a:spcPts val="1600"/>
              </a:spcBef>
              <a:spcAft>
                <a:spcPts val="0"/>
              </a:spcAft>
              <a:buNone/>
            </a:pPr>
            <a:r>
              <a:rPr lang="en" sz="1600">
                <a:latin typeface="Arial"/>
                <a:ea typeface="Arial"/>
                <a:cs typeface="Arial"/>
                <a:sym typeface="Arial"/>
              </a:rPr>
              <a:t>A broad ML benchmark suite for measuring performance of ML software frameworks, ML hardware accelerators, and ML cloud platforms.</a:t>
            </a:r>
            <a:endParaRPr sz="1600">
              <a:latin typeface="Arial"/>
              <a:ea typeface="Arial"/>
              <a:cs typeface="Arial"/>
              <a:sym typeface="Arial"/>
            </a:endParaRPr>
          </a:p>
          <a:p>
            <a:pPr indent="0" lvl="0" marL="0" rtl="0" algn="just">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Tools Continued</a:t>
            </a:r>
            <a:endParaRPr/>
          </a:p>
          <a:p>
            <a:pPr indent="0" lvl="0" marL="0" rtl="0" algn="l">
              <a:spcBef>
                <a:spcPts val="0"/>
              </a:spcBef>
              <a:spcAft>
                <a:spcPts val="0"/>
              </a:spcAft>
              <a:buNone/>
            </a:pPr>
            <a:r>
              <a:t/>
            </a:r>
            <a:endParaRPr/>
          </a:p>
        </p:txBody>
      </p:sp>
      <p:sp>
        <p:nvSpPr>
          <p:cNvPr id="229" name="Google Shape;229;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rial"/>
              <a:buChar char="●"/>
            </a:pPr>
            <a:r>
              <a:rPr lang="en">
                <a:latin typeface="Arial"/>
                <a:ea typeface="Arial"/>
                <a:cs typeface="Arial"/>
                <a:sym typeface="Arial"/>
              </a:rPr>
              <a:t>XLA:</a:t>
            </a:r>
            <a:endParaRPr>
              <a:latin typeface="Arial"/>
              <a:ea typeface="Arial"/>
              <a:cs typeface="Arial"/>
              <a:sym typeface="Arial"/>
            </a:endParaRPr>
          </a:p>
          <a:p>
            <a:pPr indent="0" lvl="0" marL="457200" rtl="0" algn="just">
              <a:spcBef>
                <a:spcPts val="1600"/>
              </a:spcBef>
              <a:spcAft>
                <a:spcPts val="0"/>
              </a:spcAft>
              <a:buNone/>
            </a:pPr>
            <a:r>
              <a:rPr lang="en">
                <a:latin typeface="Arial"/>
                <a:ea typeface="Arial"/>
                <a:cs typeface="Arial"/>
                <a:sym typeface="Arial"/>
              </a:rPr>
              <a:t>XLA (Accelerated Linear Algebra) is a domain-specific compiler for linear algebra that optimizes TensorFlow computations. The results are improvements in speed, memory usage, and portability on server and mobile platforms.</a:t>
            </a:r>
            <a:endParaRPr>
              <a:latin typeface="Arial"/>
              <a:ea typeface="Arial"/>
              <a:cs typeface="Arial"/>
              <a:sym typeface="Arial"/>
            </a:endParaRPr>
          </a:p>
          <a:p>
            <a:pPr indent="-342900" lvl="0" marL="457200" rtl="0" algn="just">
              <a:spcBef>
                <a:spcPts val="1600"/>
              </a:spcBef>
              <a:spcAft>
                <a:spcPts val="0"/>
              </a:spcAft>
              <a:buSzPts val="1800"/>
              <a:buFont typeface="Arial"/>
              <a:buChar char="●"/>
            </a:pPr>
            <a:r>
              <a:rPr lang="en">
                <a:latin typeface="Arial"/>
                <a:ea typeface="Arial"/>
                <a:cs typeface="Arial"/>
                <a:sym typeface="Arial"/>
              </a:rPr>
              <a:t>TensorFlow Playground:</a:t>
            </a:r>
            <a:endParaRPr>
              <a:latin typeface="Arial"/>
              <a:ea typeface="Arial"/>
              <a:cs typeface="Arial"/>
              <a:sym typeface="Arial"/>
            </a:endParaRPr>
          </a:p>
          <a:p>
            <a:pPr indent="0" lvl="0" marL="457200" rtl="0" algn="just">
              <a:spcBef>
                <a:spcPts val="1600"/>
              </a:spcBef>
              <a:spcAft>
                <a:spcPts val="0"/>
              </a:spcAft>
              <a:buNone/>
            </a:pPr>
            <a:r>
              <a:rPr lang="en">
                <a:latin typeface="Arial"/>
                <a:ea typeface="Arial"/>
                <a:cs typeface="Arial"/>
                <a:sym typeface="Arial"/>
              </a:rPr>
              <a:t>Tinker with a neural network in your browser. Don’t worry, you can’t break it.</a:t>
            </a:r>
            <a:endParaRPr>
              <a:latin typeface="Arial"/>
              <a:ea typeface="Arial"/>
              <a:cs typeface="Arial"/>
              <a:sym typeface="Arial"/>
            </a:endParaRPr>
          </a:p>
          <a:p>
            <a:pPr indent="0" lvl="0" marL="0" rtl="0" algn="just">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solidFill>
                  <a:srgbClr val="000000"/>
                </a:solidFill>
                <a:highlight>
                  <a:schemeClr val="accent1"/>
                </a:highlight>
                <a:latin typeface="Arial"/>
                <a:ea typeface="Arial"/>
                <a:cs typeface="Arial"/>
                <a:sym typeface="Arial"/>
              </a:rPr>
              <a:t>Supervised learning algorithms build a mathematical model of a set of data that contains both the inputs and the desired outputs. The data is known as </a:t>
            </a:r>
            <a:r>
              <a:rPr lang="en" sz="1600">
                <a:solidFill>
                  <a:srgbClr val="000000"/>
                </a:solidFill>
                <a:highlight>
                  <a:schemeClr val="accent1"/>
                </a:highlight>
                <a:uFill>
                  <a:noFill/>
                </a:uFill>
                <a:latin typeface="Arial"/>
                <a:ea typeface="Arial"/>
                <a:cs typeface="Arial"/>
                <a:sym typeface="Arial"/>
                <a:hlinkClick r:id="rId3"/>
              </a:rPr>
              <a:t>training data</a:t>
            </a:r>
            <a:r>
              <a:rPr lang="en" sz="1600">
                <a:solidFill>
                  <a:srgbClr val="000000"/>
                </a:solidFill>
                <a:highlight>
                  <a:schemeClr val="accent1"/>
                </a:highlight>
                <a:latin typeface="Arial"/>
                <a:ea typeface="Arial"/>
                <a:cs typeface="Arial"/>
                <a:sym typeface="Arial"/>
              </a:rPr>
              <a:t>, and consists of a set of training examples. Each training example has one or more inputs and a desired output, also known as a supervisory signal. In the case of semi-supervised learning algorithms, some of the training examples are missing the desired output. Through iterative optimization of an </a:t>
            </a:r>
            <a:r>
              <a:rPr lang="en" sz="1600">
                <a:solidFill>
                  <a:srgbClr val="000000"/>
                </a:solidFill>
                <a:highlight>
                  <a:schemeClr val="accent1"/>
                </a:highlight>
                <a:uFill>
                  <a:noFill/>
                </a:uFill>
                <a:latin typeface="Arial"/>
                <a:ea typeface="Arial"/>
                <a:cs typeface="Arial"/>
                <a:sym typeface="Arial"/>
                <a:hlinkClick r:id="rId4"/>
              </a:rPr>
              <a:t>objective function</a:t>
            </a:r>
            <a:r>
              <a:rPr lang="en" sz="1600">
                <a:solidFill>
                  <a:srgbClr val="000000"/>
                </a:solidFill>
                <a:highlight>
                  <a:schemeClr val="accent1"/>
                </a:highlight>
                <a:latin typeface="Arial"/>
                <a:ea typeface="Arial"/>
                <a:cs typeface="Arial"/>
                <a:sym typeface="Arial"/>
              </a:rPr>
              <a:t>, supervised learning algorithms learn a function that can be used to predict the output associated with new inputs. </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600"/>
              </a:spcAft>
              <a:buNone/>
            </a:pPr>
            <a:r>
              <a:rPr lang="en" sz="1600">
                <a:solidFill>
                  <a:srgbClr val="000000"/>
                </a:solidFill>
                <a:highlight>
                  <a:schemeClr val="accent1"/>
                </a:highlight>
                <a:latin typeface="Arial"/>
                <a:ea typeface="Arial"/>
                <a:cs typeface="Arial"/>
                <a:sym typeface="Arial"/>
              </a:rPr>
              <a:t>Supervised learning algorithms include </a:t>
            </a:r>
            <a:r>
              <a:rPr lang="en" sz="1600">
                <a:solidFill>
                  <a:srgbClr val="000000"/>
                </a:solidFill>
                <a:highlight>
                  <a:schemeClr val="accent1"/>
                </a:highlight>
                <a:uFill>
                  <a:noFill/>
                </a:uFill>
                <a:latin typeface="Arial"/>
                <a:ea typeface="Arial"/>
                <a:cs typeface="Arial"/>
                <a:sym typeface="Arial"/>
                <a:hlinkClick r:id="rId5"/>
              </a:rPr>
              <a:t>classification</a:t>
            </a:r>
            <a:r>
              <a:rPr lang="en" sz="1600">
                <a:solidFill>
                  <a:srgbClr val="000000"/>
                </a:solidFill>
                <a:highlight>
                  <a:schemeClr val="accent1"/>
                </a:highlight>
                <a:latin typeface="Arial"/>
                <a:ea typeface="Arial"/>
                <a:cs typeface="Arial"/>
                <a:sym typeface="Arial"/>
              </a:rPr>
              <a:t> and regression. Classification algorithms are used when the outputs are restricted to a limited set of values, and regression algorithms are used when the outputs may have any numerical value within a range.</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TensorFlow Tools Continued</a:t>
            </a:r>
            <a:endParaRPr/>
          </a:p>
          <a:p>
            <a:pPr indent="0" lvl="0" marL="0" rtl="0" algn="l">
              <a:spcBef>
                <a:spcPts val="0"/>
              </a:spcBef>
              <a:spcAft>
                <a:spcPts val="0"/>
              </a:spcAft>
              <a:buNone/>
            </a:pPr>
            <a:r>
              <a:t/>
            </a:r>
            <a:endParaRPr/>
          </a:p>
        </p:txBody>
      </p:sp>
      <p:sp>
        <p:nvSpPr>
          <p:cNvPr id="235" name="Google Shape;235;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The TensorFlow Research Cloud: </a:t>
            </a:r>
            <a:endParaRPr sz="1600">
              <a:latin typeface="Arial"/>
              <a:ea typeface="Arial"/>
              <a:cs typeface="Arial"/>
              <a:sym typeface="Arial"/>
            </a:endParaRPr>
          </a:p>
          <a:p>
            <a:pPr indent="0" lvl="0" marL="457200" rtl="0" algn="just">
              <a:spcBef>
                <a:spcPts val="1600"/>
              </a:spcBef>
              <a:spcAft>
                <a:spcPts val="1600"/>
              </a:spcAft>
              <a:buNone/>
            </a:pPr>
            <a:r>
              <a:rPr lang="en" sz="1600">
                <a:latin typeface="Arial"/>
                <a:ea typeface="Arial"/>
                <a:cs typeface="Arial"/>
                <a:sym typeface="Arial"/>
              </a:rPr>
              <a:t>The TensorFlow Research Cloud (TFRC) program enables researchers to apply for access to a cluster of more than 1,000 Cloud TPUs at no charge to help them accelerate the next wave of research breakthroughs.</a:t>
            </a:r>
            <a:endParaRPr sz="16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and Datasets</a:t>
            </a:r>
            <a:endParaRPr/>
          </a:p>
        </p:txBody>
      </p:sp>
      <p:sp>
        <p:nvSpPr>
          <p:cNvPr id="241" name="Google Shape;241;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600">
                <a:solidFill>
                  <a:srgbClr val="000000"/>
                </a:solidFill>
                <a:highlight>
                  <a:schemeClr val="accent1"/>
                </a:highlight>
                <a:latin typeface="Arial"/>
                <a:ea typeface="Arial"/>
                <a:cs typeface="Arial"/>
                <a:sym typeface="Arial"/>
              </a:rPr>
              <a:t>Explore repositories and other resources to find available models, modules and datasets created by the TensorFlow community.</a:t>
            </a:r>
            <a:endParaRPr sz="1600">
              <a:solidFill>
                <a:srgbClr val="000000"/>
              </a:solidFill>
              <a:highlight>
                <a:schemeClr val="accent1"/>
              </a:highlight>
              <a:latin typeface="Arial"/>
              <a:ea typeface="Arial"/>
              <a:cs typeface="Arial"/>
              <a:sym typeface="Arial"/>
            </a:endParaRPr>
          </a:p>
          <a:p>
            <a:pPr indent="-330200" lvl="0" marL="457200" rtl="0" algn="just">
              <a:spcBef>
                <a:spcPts val="1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Models:</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TensorFlow official models- Official models and examples built with TensorFlow.</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TensorFlow Hub- TensorFlow Hub is a library to foster the publication, discovery, and consumption of reusable parts of machine learning models.</a:t>
            </a:r>
            <a:endParaRPr sz="1600">
              <a:solidFill>
                <a:srgbClr val="000000"/>
              </a:solidFill>
              <a:highlight>
                <a:schemeClr val="accent1"/>
              </a:highlight>
              <a:latin typeface="Arial"/>
              <a:ea typeface="Arial"/>
              <a:cs typeface="Arial"/>
              <a:sym typeface="Arial"/>
            </a:endParaRPr>
          </a:p>
          <a:p>
            <a:pPr indent="-330200" lvl="0" marL="457200" rtl="0" algn="just">
              <a:spcBef>
                <a:spcPts val="1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Datasets:</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000000"/>
                </a:solidFill>
                <a:highlight>
                  <a:schemeClr val="accent1"/>
                </a:highlight>
                <a:latin typeface="Arial"/>
                <a:ea typeface="Arial"/>
                <a:cs typeface="Arial"/>
                <a:sym typeface="Arial"/>
              </a:rPr>
              <a:t>TensorFlow official datasets- A collection of datasets ready to use with TensorFlow.</a:t>
            </a:r>
            <a:endParaRPr sz="1600">
              <a:solidFill>
                <a:srgbClr val="000000"/>
              </a:solidFill>
              <a:highlight>
                <a:schemeClr val="accent1"/>
              </a:highlight>
              <a:latin typeface="Arial"/>
              <a:ea typeface="Arial"/>
              <a:cs typeface="Arial"/>
              <a:sym typeface="Arial"/>
            </a:endParaRPr>
          </a:p>
          <a:p>
            <a:pPr indent="0" lvl="0" marL="457200" rtl="0" algn="just">
              <a:spcBef>
                <a:spcPts val="160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0" rtl="0" algn="just">
              <a:spcBef>
                <a:spcPts val="1600"/>
              </a:spcBef>
              <a:spcAft>
                <a:spcPts val="1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Models and Datasets Continued</a:t>
            </a:r>
            <a:endParaRPr/>
          </a:p>
          <a:p>
            <a:pPr indent="0" lvl="0" marL="0" rtl="0" algn="l">
              <a:spcBef>
                <a:spcPts val="0"/>
              </a:spcBef>
              <a:spcAft>
                <a:spcPts val="0"/>
              </a:spcAft>
              <a:buNone/>
            </a:pPr>
            <a:r>
              <a:t/>
            </a:r>
            <a:endParaRPr/>
          </a:p>
        </p:txBody>
      </p:sp>
      <p:sp>
        <p:nvSpPr>
          <p:cNvPr id="247" name="Google Shape;247;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600">
                <a:highlight>
                  <a:schemeClr val="accent1"/>
                </a:highlight>
                <a:latin typeface="Arial"/>
                <a:ea typeface="Arial"/>
                <a:cs typeface="Arial"/>
                <a:sym typeface="Arial"/>
              </a:rPr>
              <a:t>Google research datasets- Explore large-scale datasets released by Google research teams in a wide range of computer science disciplines.</a:t>
            </a:r>
            <a:endParaRPr sz="1600">
              <a:highlight>
                <a:schemeClr val="accent1"/>
              </a:highlight>
              <a:latin typeface="Arial"/>
              <a:ea typeface="Arial"/>
              <a:cs typeface="Arial"/>
              <a:sym typeface="Arial"/>
            </a:endParaRPr>
          </a:p>
          <a:p>
            <a:pPr indent="0" lvl="0" marL="457200" rtl="0" algn="just">
              <a:spcBef>
                <a:spcPts val="1600"/>
              </a:spcBef>
              <a:spcAft>
                <a:spcPts val="0"/>
              </a:spcAft>
              <a:buClr>
                <a:schemeClr val="dk1"/>
              </a:buClr>
              <a:buSzPts val="1100"/>
              <a:buFont typeface="Arial"/>
              <a:buNone/>
            </a:pPr>
            <a:r>
              <a:rPr lang="en" sz="1600">
                <a:highlight>
                  <a:schemeClr val="accent1"/>
                </a:highlight>
                <a:latin typeface="Arial"/>
                <a:ea typeface="Arial"/>
                <a:cs typeface="Arial"/>
                <a:sym typeface="Arial"/>
              </a:rPr>
              <a:t>Additional dataset resources- Google cloud public datasets, Kaggle datasets</a:t>
            </a:r>
            <a:endParaRPr sz="1600">
              <a:highlight>
                <a:schemeClr val="accent1"/>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TensorFlow</a:t>
            </a:r>
            <a:endParaRPr/>
          </a:p>
        </p:txBody>
      </p:sp>
      <p:sp>
        <p:nvSpPr>
          <p:cNvPr id="253" name="Google Shape;253;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highlight>
                  <a:schemeClr val="accent1"/>
                </a:highlight>
                <a:latin typeface="Arial"/>
                <a:ea typeface="Arial"/>
                <a:cs typeface="Arial"/>
                <a:sym typeface="Arial"/>
              </a:rPr>
              <a:t>Tensorflow is tested and supported for the following 64-bit systems:</a:t>
            </a:r>
            <a:endParaRPr sz="1600">
              <a:highlight>
                <a:schemeClr val="accent1"/>
              </a:highlight>
              <a:latin typeface="Arial"/>
              <a:ea typeface="Arial"/>
              <a:cs typeface="Arial"/>
              <a:sym typeface="Arial"/>
            </a:endParaRPr>
          </a:p>
          <a:p>
            <a:pPr indent="-330200" lvl="0" marL="457200" rtl="0" algn="just">
              <a:lnSpc>
                <a:spcPct val="115000"/>
              </a:lnSpc>
              <a:spcBef>
                <a:spcPts val="160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Ubuntu 16.04 or later</a:t>
            </a:r>
            <a:endParaRPr sz="1600">
              <a:solidFill>
                <a:srgbClr val="202124"/>
              </a:solidFill>
              <a:highlight>
                <a:schemeClr val="accent1"/>
              </a:highlight>
              <a:latin typeface="Arial"/>
              <a:ea typeface="Arial"/>
              <a:cs typeface="Arial"/>
              <a:sym typeface="Arial"/>
            </a:endParaRPr>
          </a:p>
          <a:p>
            <a:pPr indent="-330200" lvl="0" marL="457200" rtl="0" algn="just">
              <a:lnSpc>
                <a:spcPct val="115000"/>
              </a:lnSpc>
              <a:spcBef>
                <a:spcPts val="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macOS 10.12.6 (Sierra) or later (no GPU support)</a:t>
            </a:r>
            <a:endParaRPr sz="1600">
              <a:solidFill>
                <a:srgbClr val="202124"/>
              </a:solidFill>
              <a:highlight>
                <a:schemeClr val="accent1"/>
              </a:highlight>
              <a:latin typeface="Arial"/>
              <a:ea typeface="Arial"/>
              <a:cs typeface="Arial"/>
              <a:sym typeface="Arial"/>
            </a:endParaRPr>
          </a:p>
          <a:p>
            <a:pPr indent="-330200" lvl="0" marL="457200" rtl="0" algn="just">
              <a:lnSpc>
                <a:spcPct val="115000"/>
              </a:lnSpc>
              <a:spcBef>
                <a:spcPts val="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Windows 7 or later</a:t>
            </a:r>
            <a:endParaRPr sz="1600">
              <a:solidFill>
                <a:srgbClr val="202124"/>
              </a:solidFill>
              <a:highlight>
                <a:schemeClr val="accent1"/>
              </a:highlight>
              <a:latin typeface="Arial"/>
              <a:ea typeface="Arial"/>
              <a:cs typeface="Arial"/>
              <a:sym typeface="Arial"/>
            </a:endParaRPr>
          </a:p>
          <a:p>
            <a:pPr indent="-330200" lvl="0" marL="457200" rtl="0" algn="just">
              <a:lnSpc>
                <a:spcPct val="115000"/>
              </a:lnSpc>
              <a:spcBef>
                <a:spcPts val="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Raspbian 9.0 or later</a:t>
            </a:r>
            <a:endParaRPr sz="1600">
              <a:solidFill>
                <a:srgbClr val="202124"/>
              </a:solidFill>
              <a:highlight>
                <a:schemeClr val="accent1"/>
              </a:highlight>
              <a:latin typeface="Arial"/>
              <a:ea typeface="Arial"/>
              <a:cs typeface="Arial"/>
              <a:sym typeface="Arial"/>
            </a:endParaRPr>
          </a:p>
          <a:p>
            <a:pPr indent="0" lvl="0" marL="0" rtl="0" algn="just">
              <a:lnSpc>
                <a:spcPct val="115000"/>
              </a:lnSpc>
              <a:spcBef>
                <a:spcPts val="600"/>
              </a:spcBef>
              <a:spcAft>
                <a:spcPts val="0"/>
              </a:spcAft>
              <a:buNone/>
            </a:pPr>
            <a:r>
              <a:t/>
            </a:r>
            <a:endParaRPr sz="1600">
              <a:solidFill>
                <a:srgbClr val="202124"/>
              </a:solidFill>
              <a:highlight>
                <a:schemeClr val="accent1"/>
              </a:highlight>
              <a:latin typeface="Arial"/>
              <a:ea typeface="Arial"/>
              <a:cs typeface="Arial"/>
              <a:sym typeface="Arial"/>
            </a:endParaRPr>
          </a:p>
          <a:p>
            <a:pPr indent="0" lvl="0" marL="0" rtl="0" algn="just">
              <a:lnSpc>
                <a:spcPct val="115000"/>
              </a:lnSpc>
              <a:spcBef>
                <a:spcPts val="600"/>
              </a:spcBef>
              <a:spcAft>
                <a:spcPts val="0"/>
              </a:spcAft>
              <a:buNone/>
            </a:pPr>
            <a:r>
              <a:rPr lang="en" sz="1600">
                <a:solidFill>
                  <a:srgbClr val="202124"/>
                </a:solidFill>
                <a:highlight>
                  <a:schemeClr val="accent1"/>
                </a:highlight>
                <a:latin typeface="Arial"/>
                <a:ea typeface="Arial"/>
                <a:cs typeface="Arial"/>
                <a:sym typeface="Arial"/>
              </a:rPr>
              <a:t>Install TensorFlow with Python's pip package manager.</a:t>
            </a:r>
            <a:endParaRPr sz="1600">
              <a:highlight>
                <a:schemeClr val="accent1"/>
              </a:highlight>
              <a:latin typeface="Arial"/>
              <a:ea typeface="Arial"/>
              <a:cs typeface="Arial"/>
              <a:sym typeface="Arial"/>
            </a:endParaRPr>
          </a:p>
        </p:txBody>
      </p:sp>
      <p:pic>
        <p:nvPicPr>
          <p:cNvPr id="254" name="Google Shape;254;p45"/>
          <p:cNvPicPr preferRelativeResize="0"/>
          <p:nvPr/>
        </p:nvPicPr>
        <p:blipFill>
          <a:blip r:embed="rId3">
            <a:alphaModFix/>
          </a:blip>
          <a:stretch>
            <a:fillRect/>
          </a:stretch>
        </p:blipFill>
        <p:spPr>
          <a:xfrm>
            <a:off x="5410763" y="2819375"/>
            <a:ext cx="3114675" cy="1562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Guide</a:t>
            </a:r>
            <a:endParaRPr/>
          </a:p>
        </p:txBody>
      </p:sp>
      <p:sp>
        <p:nvSpPr>
          <p:cNvPr id="260" name="Google Shape;260;p4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This will cover the following topics:</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High Level APIs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Estimators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Accelerators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Low Level APIs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ML Concepts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Debugging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Performance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Extend</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Misc</a:t>
            </a:r>
            <a:endParaRPr sz="16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APIs</a:t>
            </a:r>
            <a:endParaRPr/>
          </a:p>
        </p:txBody>
      </p:sp>
      <p:sp>
        <p:nvSpPr>
          <p:cNvPr id="266" name="Google Shape;266;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highlight>
                  <a:schemeClr val="accent1"/>
                </a:highlight>
                <a:latin typeface="Arial"/>
                <a:ea typeface="Arial"/>
                <a:cs typeface="Arial"/>
                <a:sym typeface="Arial"/>
              </a:rPr>
              <a:t>Keras</a:t>
            </a:r>
            <a:endParaRPr sz="1600">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202124"/>
                </a:solidFill>
                <a:highlight>
                  <a:schemeClr val="accent1"/>
                </a:highlight>
                <a:latin typeface="Arial"/>
                <a:ea typeface="Arial"/>
                <a:cs typeface="Arial"/>
                <a:sym typeface="Arial"/>
              </a:rPr>
              <a:t>TensorFlow's high-level API for building and training deep learning models.</a:t>
            </a:r>
            <a:endParaRPr sz="1600">
              <a:solidFill>
                <a:srgbClr val="202124"/>
              </a:solidFill>
              <a:highlight>
                <a:schemeClr val="accent1"/>
              </a:highlight>
              <a:latin typeface="Arial"/>
              <a:ea typeface="Arial"/>
              <a:cs typeface="Arial"/>
              <a:sym typeface="Arial"/>
            </a:endParaRPr>
          </a:p>
          <a:p>
            <a:pPr indent="-330200" lvl="0" marL="457200" rtl="0" algn="just">
              <a:spcBef>
                <a:spcPts val="160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Eager Execution</a:t>
            </a:r>
            <a:endParaRPr sz="1600">
              <a:solidFill>
                <a:srgbClr val="202124"/>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202124"/>
                </a:solidFill>
                <a:highlight>
                  <a:schemeClr val="accent1"/>
                </a:highlight>
                <a:latin typeface="Arial"/>
                <a:ea typeface="Arial"/>
                <a:cs typeface="Arial"/>
                <a:sym typeface="Arial"/>
              </a:rPr>
              <a:t>an API for writing TensorFlow code imperatively, like you would use Numpy.</a:t>
            </a:r>
            <a:endParaRPr sz="1600">
              <a:solidFill>
                <a:srgbClr val="202124"/>
              </a:solidFill>
              <a:highlight>
                <a:schemeClr val="accent1"/>
              </a:highlight>
              <a:latin typeface="Arial"/>
              <a:ea typeface="Arial"/>
              <a:cs typeface="Arial"/>
              <a:sym typeface="Arial"/>
            </a:endParaRPr>
          </a:p>
          <a:p>
            <a:pPr indent="-330200" lvl="0" marL="457200" rtl="0" algn="just">
              <a:spcBef>
                <a:spcPts val="160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Importing Data</a:t>
            </a:r>
            <a:endParaRPr sz="1600">
              <a:solidFill>
                <a:srgbClr val="202124"/>
              </a:solidFill>
              <a:highlight>
                <a:schemeClr val="accent1"/>
              </a:highlight>
              <a:latin typeface="Arial"/>
              <a:ea typeface="Arial"/>
              <a:cs typeface="Arial"/>
              <a:sym typeface="Arial"/>
            </a:endParaRPr>
          </a:p>
          <a:p>
            <a:pPr indent="0" lvl="0" marL="457200" rtl="0" algn="just">
              <a:spcBef>
                <a:spcPts val="1600"/>
              </a:spcBef>
              <a:spcAft>
                <a:spcPts val="0"/>
              </a:spcAft>
              <a:buNone/>
            </a:pPr>
            <a:r>
              <a:rPr lang="en" sz="1600">
                <a:solidFill>
                  <a:srgbClr val="202124"/>
                </a:solidFill>
                <a:highlight>
                  <a:schemeClr val="accent1"/>
                </a:highlight>
                <a:latin typeface="Arial"/>
                <a:ea typeface="Arial"/>
                <a:cs typeface="Arial"/>
                <a:sym typeface="Arial"/>
              </a:rPr>
              <a:t>easy input pipelines to bring your data into your TensorFlow program.</a:t>
            </a:r>
            <a:endParaRPr sz="1600">
              <a:solidFill>
                <a:srgbClr val="202124"/>
              </a:solidFill>
              <a:highlight>
                <a:schemeClr val="accent1"/>
              </a:highlight>
              <a:latin typeface="Arial"/>
              <a:ea typeface="Arial"/>
              <a:cs typeface="Arial"/>
              <a:sym typeface="Arial"/>
            </a:endParaRPr>
          </a:p>
          <a:p>
            <a:pPr indent="0" lvl="0" marL="457200" rtl="0" algn="just">
              <a:spcBef>
                <a:spcPts val="1600"/>
              </a:spcBef>
              <a:spcAft>
                <a:spcPts val="1600"/>
              </a:spcAft>
              <a:buNone/>
            </a:pPr>
            <a:r>
              <a:t/>
            </a:r>
            <a:endParaRPr sz="1600">
              <a:solidFill>
                <a:srgbClr val="202124"/>
              </a:solidFill>
              <a:highlight>
                <a:schemeClr val="accent1"/>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High Level APIs Continued</a:t>
            </a:r>
            <a:endParaRPr/>
          </a:p>
          <a:p>
            <a:pPr indent="0" lvl="0" marL="0" rtl="0" algn="l">
              <a:spcBef>
                <a:spcPts val="0"/>
              </a:spcBef>
              <a:spcAft>
                <a:spcPts val="0"/>
              </a:spcAft>
              <a:buNone/>
            </a:pPr>
            <a:r>
              <a:t/>
            </a:r>
            <a:endParaRPr/>
          </a:p>
        </p:txBody>
      </p:sp>
      <p:sp>
        <p:nvSpPr>
          <p:cNvPr id="272" name="Google Shape;272;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202124"/>
              </a:buClr>
              <a:buSzPts val="1600"/>
              <a:buFont typeface="Arial"/>
              <a:buChar char="●"/>
            </a:pPr>
            <a:r>
              <a:rPr lang="en" sz="1600">
                <a:solidFill>
                  <a:srgbClr val="202124"/>
                </a:solidFill>
                <a:highlight>
                  <a:schemeClr val="accent1"/>
                </a:highlight>
                <a:latin typeface="Arial"/>
                <a:ea typeface="Arial"/>
                <a:cs typeface="Arial"/>
                <a:sym typeface="Arial"/>
              </a:rPr>
              <a:t>Estimators</a:t>
            </a:r>
            <a:endParaRPr sz="1600">
              <a:solidFill>
                <a:srgbClr val="202124"/>
              </a:solidFill>
              <a:highlight>
                <a:schemeClr val="accent1"/>
              </a:highlight>
              <a:latin typeface="Arial"/>
              <a:ea typeface="Arial"/>
              <a:cs typeface="Arial"/>
              <a:sym typeface="Arial"/>
            </a:endParaRPr>
          </a:p>
          <a:p>
            <a:pPr indent="0" lvl="0" marL="457200" rtl="0" algn="just">
              <a:spcBef>
                <a:spcPts val="1600"/>
              </a:spcBef>
              <a:spcAft>
                <a:spcPts val="0"/>
              </a:spcAft>
              <a:buClr>
                <a:schemeClr val="dk1"/>
              </a:buClr>
              <a:buSzPts val="1100"/>
              <a:buFont typeface="Arial"/>
              <a:buNone/>
            </a:pPr>
            <a:r>
              <a:rPr lang="en" sz="1600">
                <a:solidFill>
                  <a:srgbClr val="202124"/>
                </a:solidFill>
                <a:highlight>
                  <a:schemeClr val="accent1"/>
                </a:highlight>
                <a:latin typeface="Arial"/>
                <a:ea typeface="Arial"/>
                <a:cs typeface="Arial"/>
                <a:sym typeface="Arial"/>
              </a:rPr>
              <a:t>a high-level API that provides fully-packaged models ready for large-scale training and production.</a:t>
            </a:r>
            <a:endParaRPr sz="1600">
              <a:solidFill>
                <a:srgbClr val="202124"/>
              </a:solidFill>
              <a:highlight>
                <a:schemeClr val="accent1"/>
              </a:highlight>
              <a:latin typeface="Arial"/>
              <a:ea typeface="Arial"/>
              <a:cs typeface="Arial"/>
              <a:sym typeface="Arial"/>
            </a:endParaRPr>
          </a:p>
          <a:p>
            <a:pPr indent="0" lvl="0" marL="0" rtl="0" algn="l">
              <a:spcBef>
                <a:spcPts val="1600"/>
              </a:spcBef>
              <a:spcAft>
                <a:spcPts val="1600"/>
              </a:spcAft>
              <a:buNone/>
            </a:pPr>
            <a:r>
              <a:t/>
            </a:r>
            <a:endParaRPr>
              <a:highlight>
                <a:schemeClr val="accen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Estimators</a:t>
            </a:r>
            <a:endParaRPr/>
          </a:p>
        </p:txBody>
      </p:sp>
      <p:sp>
        <p:nvSpPr>
          <p:cNvPr id="278" name="Google Shape;278;p4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Premade Estimators </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The basics of premade Estimators.</a:t>
            </a:r>
            <a:endParaRPr sz="1600">
              <a:solidFill>
                <a:srgbClr val="000000"/>
              </a:solidFill>
              <a:highlight>
                <a:schemeClr val="accent1"/>
              </a:highlight>
              <a:latin typeface="Arial"/>
              <a:ea typeface="Arial"/>
              <a:cs typeface="Arial"/>
              <a:sym typeface="Arial"/>
            </a:endParaRPr>
          </a:p>
          <a:p>
            <a:pPr indent="-330200" lvl="0" marL="457200" rtl="0" algn="just">
              <a:lnSpc>
                <a:spcPct val="115000"/>
              </a:lnSpc>
              <a:spcBef>
                <a:spcPts val="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Checkpoints</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Save training progress and resume where you left off.</a:t>
            </a:r>
            <a:endParaRPr sz="1600">
              <a:solidFill>
                <a:srgbClr val="000000"/>
              </a:solidFill>
              <a:highlight>
                <a:schemeClr val="accent1"/>
              </a:highlight>
              <a:latin typeface="Arial"/>
              <a:ea typeface="Arial"/>
              <a:cs typeface="Arial"/>
              <a:sym typeface="Arial"/>
            </a:endParaRPr>
          </a:p>
          <a:p>
            <a:pPr indent="-330200" lvl="0" marL="457200" rtl="0" algn="just">
              <a:lnSpc>
                <a:spcPct val="115000"/>
              </a:lnSpc>
              <a:spcBef>
                <a:spcPts val="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Feature Columns</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Handle a variety of input data types without changes to the model.</a:t>
            </a:r>
            <a:endParaRPr sz="1600">
              <a:solidFill>
                <a:srgbClr val="000000"/>
              </a:solidFill>
              <a:highlight>
                <a:schemeClr val="accent1"/>
              </a:highlight>
              <a:latin typeface="Arial"/>
              <a:ea typeface="Arial"/>
              <a:cs typeface="Arial"/>
              <a:sym typeface="Arial"/>
            </a:endParaRPr>
          </a:p>
          <a:p>
            <a:pPr indent="-330200" lvl="0" marL="457200" rtl="0" algn="just">
              <a:lnSpc>
                <a:spcPct val="115000"/>
              </a:lnSpc>
              <a:spcBef>
                <a:spcPts val="600"/>
              </a:spcBef>
              <a:spcAft>
                <a:spcPts val="0"/>
              </a:spcAft>
              <a:buClr>
                <a:srgbClr val="000000"/>
              </a:buClr>
              <a:buSzPts val="1600"/>
              <a:buFont typeface="Roboto"/>
              <a:buChar char="●"/>
            </a:pPr>
            <a:r>
              <a:rPr lang="en" sz="1600">
                <a:solidFill>
                  <a:srgbClr val="000000"/>
                </a:solidFill>
                <a:highlight>
                  <a:schemeClr val="accent1"/>
                </a:highlight>
                <a:latin typeface="Arial"/>
                <a:ea typeface="Arial"/>
                <a:cs typeface="Arial"/>
                <a:sym typeface="Arial"/>
              </a:rPr>
              <a:t>Datasets for Estimators</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Use </a:t>
            </a:r>
            <a:r>
              <a:rPr lang="en" sz="1600">
                <a:solidFill>
                  <a:srgbClr val="000000"/>
                </a:solidFill>
                <a:highlight>
                  <a:schemeClr val="accent1"/>
                </a:highlight>
                <a:uFill>
                  <a:noFill/>
                </a:uFill>
                <a:latin typeface="Arial"/>
                <a:ea typeface="Arial"/>
                <a:cs typeface="Arial"/>
                <a:sym typeface="Arial"/>
                <a:hlinkClick r:id="rId3"/>
              </a:rPr>
              <a:t>tf.data</a:t>
            </a:r>
            <a:r>
              <a:rPr lang="en" sz="1600">
                <a:solidFill>
                  <a:srgbClr val="000000"/>
                </a:solidFill>
                <a:highlight>
                  <a:schemeClr val="accent1"/>
                </a:highlight>
                <a:latin typeface="Arial"/>
                <a:ea typeface="Arial"/>
                <a:cs typeface="Arial"/>
                <a:sym typeface="Arial"/>
              </a:rPr>
              <a:t> to input data.</a:t>
            </a:r>
            <a:endParaRPr sz="1600">
              <a:solidFill>
                <a:srgbClr val="000000"/>
              </a:solidFill>
              <a:highlight>
                <a:schemeClr val="accent1"/>
              </a:highlight>
              <a:latin typeface="Arial"/>
              <a:ea typeface="Arial"/>
              <a:cs typeface="Arial"/>
              <a:sym typeface="Arial"/>
            </a:endParaRPr>
          </a:p>
          <a:p>
            <a:pPr indent="-330200" lvl="0" marL="457200" rtl="0" algn="just">
              <a:lnSpc>
                <a:spcPct val="115000"/>
              </a:lnSpc>
              <a:spcBef>
                <a:spcPts val="600"/>
              </a:spcBef>
              <a:spcAft>
                <a:spcPts val="0"/>
              </a:spcAft>
              <a:buClr>
                <a:srgbClr val="000000"/>
              </a:buClr>
              <a:buSzPts val="1600"/>
              <a:buFont typeface="Arial"/>
              <a:buChar char="●"/>
            </a:pPr>
            <a:r>
              <a:rPr lang="en" sz="1600">
                <a:solidFill>
                  <a:srgbClr val="000000"/>
                </a:solidFill>
                <a:highlight>
                  <a:schemeClr val="accent1"/>
                </a:highlight>
                <a:latin typeface="Arial"/>
                <a:ea typeface="Arial"/>
                <a:cs typeface="Arial"/>
                <a:sym typeface="Arial"/>
              </a:rPr>
              <a:t>Creating Custom Estimators</a:t>
            </a:r>
            <a:endParaRPr sz="1600">
              <a:solidFill>
                <a:srgbClr val="000000"/>
              </a:solidFill>
              <a:highlight>
                <a:schemeClr val="accent1"/>
              </a:highlight>
              <a:latin typeface="Arial"/>
              <a:ea typeface="Arial"/>
              <a:cs typeface="Arial"/>
              <a:sym typeface="Arial"/>
            </a:endParaRPr>
          </a:p>
          <a:p>
            <a:pPr indent="0" lvl="0" marL="457200" rtl="0" algn="just">
              <a:lnSpc>
                <a:spcPct val="115000"/>
              </a:lnSpc>
              <a:spcBef>
                <a:spcPts val="600"/>
              </a:spcBef>
              <a:spcAft>
                <a:spcPts val="0"/>
              </a:spcAft>
              <a:buNone/>
            </a:pPr>
            <a:r>
              <a:rPr lang="en" sz="1600">
                <a:solidFill>
                  <a:srgbClr val="000000"/>
                </a:solidFill>
                <a:highlight>
                  <a:schemeClr val="accent1"/>
                </a:highlight>
                <a:latin typeface="Arial"/>
                <a:ea typeface="Arial"/>
                <a:cs typeface="Arial"/>
                <a:sym typeface="Arial"/>
              </a:rPr>
              <a:t>Write your own Estimator.</a:t>
            </a:r>
            <a:endParaRPr sz="1600">
              <a:solidFill>
                <a:srgbClr val="000000"/>
              </a:solidFill>
              <a:highlight>
                <a:schemeClr val="accent1"/>
              </a:highlight>
              <a:latin typeface="Arial"/>
              <a:ea typeface="Arial"/>
              <a:cs typeface="Arial"/>
              <a:sym typeface="Arial"/>
            </a:endParaRPr>
          </a:p>
          <a:p>
            <a:pPr indent="0" lvl="0" marL="0" rtl="0" algn="just">
              <a:lnSpc>
                <a:spcPct val="115000"/>
              </a:lnSpc>
              <a:spcBef>
                <a:spcPts val="600"/>
              </a:spcBef>
              <a:spcAft>
                <a:spcPts val="1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Accelerators</a:t>
            </a:r>
            <a:endParaRPr/>
          </a:p>
        </p:txBody>
      </p:sp>
      <p:sp>
        <p:nvSpPr>
          <p:cNvPr id="284" name="Google Shape;284;p5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60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Using GPUs</a:t>
            </a:r>
            <a:r>
              <a:rPr lang="en" sz="1600">
                <a:solidFill>
                  <a:srgbClr val="000000"/>
                </a:solidFill>
                <a:latin typeface="Arial"/>
                <a:ea typeface="Arial"/>
                <a:cs typeface="Arial"/>
                <a:sym typeface="Arial"/>
              </a:rPr>
              <a:t> explains how TensorFlow assigns operations to devices and how you can change the arrangement manually.</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Roboto"/>
              <a:buChar char="●"/>
            </a:pPr>
            <a:r>
              <a:rPr lang="en" sz="1600">
                <a:solidFill>
                  <a:srgbClr val="000000"/>
                </a:solidFill>
                <a:uFill>
                  <a:noFill/>
                </a:uFill>
                <a:latin typeface="Arial"/>
                <a:ea typeface="Arial"/>
                <a:cs typeface="Arial"/>
                <a:sym typeface="Arial"/>
                <a:hlinkClick r:id="rId4"/>
              </a:rPr>
              <a:t>Using TPUs</a:t>
            </a:r>
            <a:r>
              <a:rPr lang="en" sz="1600">
                <a:solidFill>
                  <a:srgbClr val="000000"/>
                </a:solidFill>
                <a:latin typeface="Arial"/>
                <a:ea typeface="Arial"/>
                <a:cs typeface="Arial"/>
                <a:sym typeface="Arial"/>
              </a:rPr>
              <a:t> explains how to modify </a:t>
            </a:r>
            <a:r>
              <a:rPr lang="en" sz="1600">
                <a:solidFill>
                  <a:srgbClr val="000000"/>
                </a:solidFill>
                <a:highlight>
                  <a:srgbClr val="F1F3F4"/>
                </a:highlight>
                <a:latin typeface="Arial"/>
                <a:ea typeface="Arial"/>
                <a:cs typeface="Arial"/>
                <a:sym typeface="Arial"/>
              </a:rPr>
              <a:t>Estimator</a:t>
            </a:r>
            <a:r>
              <a:rPr lang="en" sz="1600">
                <a:solidFill>
                  <a:srgbClr val="000000"/>
                </a:solidFill>
                <a:latin typeface="Arial"/>
                <a:ea typeface="Arial"/>
                <a:cs typeface="Arial"/>
                <a:sym typeface="Arial"/>
              </a:rPr>
              <a:t> programs to run on a TPU.</a:t>
            </a:r>
            <a:endParaRPr sz="1600">
              <a:solidFill>
                <a:srgbClr val="000000"/>
              </a:solidFill>
              <a:latin typeface="Arial"/>
              <a:ea typeface="Arial"/>
              <a:cs typeface="Arial"/>
              <a:sym typeface="Arial"/>
            </a:endParaRPr>
          </a:p>
          <a:p>
            <a:pPr indent="0" lvl="0" marL="0" rtl="0" algn="just">
              <a:spcBef>
                <a:spcPts val="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Level APIs</a:t>
            </a:r>
            <a:endParaRPr/>
          </a:p>
        </p:txBody>
      </p:sp>
      <p:sp>
        <p:nvSpPr>
          <p:cNvPr id="290" name="Google Shape;290;p5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600"/>
              </a:spcBef>
              <a:spcAft>
                <a:spcPts val="0"/>
              </a:spcAft>
              <a:buClr>
                <a:srgbClr val="000000"/>
              </a:buClr>
              <a:buSzPts val="1600"/>
              <a:buFont typeface="Arial"/>
              <a:buChar char="●"/>
            </a:pPr>
            <a:r>
              <a:rPr lang="en" sz="1600">
                <a:solidFill>
                  <a:srgbClr val="000000"/>
                </a:solidFill>
                <a:latin typeface="Arial"/>
                <a:ea typeface="Arial"/>
                <a:cs typeface="Arial"/>
                <a:sym typeface="Arial"/>
              </a:rPr>
              <a:t>Introduction, which introduces the basics of how you can use TensorFlow outside of the high Level APIs.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Tensors, which explains how to create, manipulate, and access Tensors--the fundamental object in TensorFlow.</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Variables, which details how to represent shared, persistent state in your program.</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Graphs and Sessions, which explains:</a:t>
            </a:r>
            <a:endParaRPr sz="1600">
              <a:solidFill>
                <a:srgbClr val="000000"/>
              </a:solidFill>
              <a:latin typeface="Arial"/>
              <a:ea typeface="Arial"/>
              <a:cs typeface="Arial"/>
              <a:sym typeface="Arial"/>
            </a:endParaRPr>
          </a:p>
          <a:p>
            <a:pPr indent="-330200" lvl="1" marL="9144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dataflow graphs, which are TensorFlow's representation of computations as dependencies between operations.</a:t>
            </a:r>
            <a:endParaRPr sz="1600">
              <a:solidFill>
                <a:srgbClr val="000000"/>
              </a:solidFill>
              <a:latin typeface="Arial"/>
              <a:ea typeface="Arial"/>
              <a:cs typeface="Arial"/>
              <a:sym typeface="Arial"/>
            </a:endParaRPr>
          </a:p>
          <a:p>
            <a:pPr indent="0" lvl="0" marL="0" rtl="0" algn="just">
              <a:spcBef>
                <a:spcPts val="12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40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Supervised Learning</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978525" y="980363"/>
            <a:ext cx="6924899" cy="3779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Low Level APIs Continued</a:t>
            </a:r>
            <a:endParaRPr/>
          </a:p>
          <a:p>
            <a:pPr indent="0" lvl="0" marL="0" rtl="0" algn="l">
              <a:spcBef>
                <a:spcPts val="0"/>
              </a:spcBef>
              <a:spcAft>
                <a:spcPts val="0"/>
              </a:spcAft>
              <a:buNone/>
            </a:pPr>
            <a:r>
              <a:t/>
            </a:r>
            <a:endParaRPr/>
          </a:p>
        </p:txBody>
      </p:sp>
      <p:sp>
        <p:nvSpPr>
          <p:cNvPr id="296" name="Google Shape;296;p5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1" marL="914400" rtl="0" algn="just">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sessions, which are TensorFlow's mechanism for running dataflow graphs across one or more local or remote devices. If you are programming with the low-level TensorFlow API, this unit is essential. If you are programming with a high-level TensorFlow API such as Estimators or Keras, the high-level API creates and manages graphs and sessions for you, but understanding graphs and sessions can still be helpful.</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Save and Restore</a:t>
            </a:r>
            <a:r>
              <a:rPr lang="en" sz="1600">
                <a:solidFill>
                  <a:srgbClr val="000000"/>
                </a:solidFill>
                <a:latin typeface="Arial"/>
                <a:ea typeface="Arial"/>
                <a:cs typeface="Arial"/>
                <a:sym typeface="Arial"/>
              </a:rPr>
              <a:t>, which explains how to save and restore variables and models.</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4"/>
              </a:rPr>
              <a:t>Ragged Tensors</a:t>
            </a:r>
            <a:r>
              <a:rPr lang="en" sz="1600">
                <a:solidFill>
                  <a:srgbClr val="000000"/>
                </a:solidFill>
                <a:latin typeface="Arial"/>
                <a:ea typeface="Arial"/>
                <a:cs typeface="Arial"/>
                <a:sym typeface="Arial"/>
              </a:rPr>
              <a:t>, which explains how to use Ragged Tensors to encode nested variable-length lists.</a:t>
            </a:r>
            <a:endParaRPr sz="1600">
              <a:solidFill>
                <a:srgbClr val="000000"/>
              </a:solidFill>
              <a:latin typeface="Arial"/>
              <a:ea typeface="Arial"/>
              <a:cs typeface="Arial"/>
              <a:sym typeface="Arial"/>
            </a:endParaRPr>
          </a:p>
          <a:p>
            <a:pPr indent="0" lvl="0" marL="0" rtl="0" algn="just">
              <a:lnSpc>
                <a:spcPct val="115000"/>
              </a:lnSpc>
              <a:spcBef>
                <a:spcPts val="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Concepts</a:t>
            </a:r>
            <a:endParaRPr/>
          </a:p>
        </p:txBody>
      </p:sp>
      <p:sp>
        <p:nvSpPr>
          <p:cNvPr id="302" name="Google Shape;302;p5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just">
              <a:spcBef>
                <a:spcPts val="60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Embeddings</a:t>
            </a:r>
            <a:r>
              <a:rPr lang="en" sz="1600">
                <a:solidFill>
                  <a:srgbClr val="000000"/>
                </a:solidFill>
                <a:latin typeface="Arial"/>
                <a:ea typeface="Arial"/>
                <a:cs typeface="Arial"/>
                <a:sym typeface="Arial"/>
              </a:rPr>
              <a:t>, which introduces the concept of embeddings, provides a simple example of training an embedding in TensorFlow, and explains how to view embeddings with the TensorBoard Embedding Projector.</a:t>
            </a:r>
            <a:endParaRPr sz="1600">
              <a:solidFill>
                <a:srgbClr val="000000"/>
              </a:solidFill>
              <a:latin typeface="Arial"/>
              <a:ea typeface="Arial"/>
              <a:cs typeface="Arial"/>
              <a:sym typeface="Arial"/>
            </a:endParaRPr>
          </a:p>
          <a:p>
            <a:pPr indent="0" lvl="0" marL="0" rtl="0" algn="just">
              <a:spcBef>
                <a:spcPts val="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308" name="Google Shape;308;p5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Font typeface="Arial"/>
              <a:buChar char="●"/>
            </a:pPr>
            <a:r>
              <a:rPr lang="en" sz="1600">
                <a:solidFill>
                  <a:srgbClr val="000000"/>
                </a:solidFill>
                <a:latin typeface="Arial"/>
                <a:ea typeface="Arial"/>
                <a:cs typeface="Arial"/>
                <a:sym typeface="Arial"/>
              </a:rPr>
              <a:t>TensorFlow Debugger, which explains how to use the TensorFlow debugger (tfdbg).</a:t>
            </a:r>
            <a:endParaRPr sz="1600">
              <a:solidFill>
                <a:srgbClr val="000000"/>
              </a:solidFill>
              <a:latin typeface="Arial"/>
              <a:ea typeface="Arial"/>
              <a:cs typeface="Arial"/>
              <a:sym typeface="Arial"/>
            </a:endParaRPr>
          </a:p>
          <a:p>
            <a:pPr indent="0" lvl="0" marL="0" rtl="0" algn="l">
              <a:spcBef>
                <a:spcPts val="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314" name="Google Shape;314;p5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600">
                <a:solidFill>
                  <a:srgbClr val="000000"/>
                </a:solidFill>
                <a:latin typeface="Arial"/>
                <a:ea typeface="Arial"/>
                <a:cs typeface="Arial"/>
                <a:sym typeface="Arial"/>
              </a:rPr>
              <a:t>Performance is an important consideration when training machine learning models. Performance speeds up and scales research while also providing end users with near instant predictions.</a:t>
            </a:r>
            <a:endParaRPr sz="1600">
              <a:solidFill>
                <a:srgbClr val="000000"/>
              </a:solidFill>
              <a:latin typeface="Arial"/>
              <a:ea typeface="Arial"/>
              <a:cs typeface="Arial"/>
              <a:sym typeface="Arial"/>
            </a:endParaRPr>
          </a:p>
          <a:p>
            <a:pPr indent="-330200" lvl="0" marL="457200" rtl="0" algn="just">
              <a:spcBef>
                <a:spcPts val="120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Performance overview</a:t>
            </a:r>
            <a:r>
              <a:rPr lang="en" sz="1600">
                <a:solidFill>
                  <a:srgbClr val="000000"/>
                </a:solidFill>
                <a:latin typeface="Arial"/>
                <a:ea typeface="Arial"/>
                <a:cs typeface="Arial"/>
                <a:sym typeface="Arial"/>
              </a:rPr>
              <a:t> contains a collection of best practices for optimizing your TensorFlow code.</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Roboto"/>
              <a:buChar char="●"/>
            </a:pPr>
            <a:r>
              <a:rPr lang="en" sz="1600">
                <a:solidFill>
                  <a:srgbClr val="000000"/>
                </a:solidFill>
                <a:uFill>
                  <a:noFill/>
                </a:uFill>
                <a:latin typeface="Arial"/>
                <a:ea typeface="Arial"/>
                <a:cs typeface="Arial"/>
                <a:sym typeface="Arial"/>
                <a:hlinkClick r:id="rId4"/>
              </a:rPr>
              <a:t>Data input pipeline</a:t>
            </a:r>
            <a:r>
              <a:rPr lang="en" sz="1600">
                <a:solidFill>
                  <a:srgbClr val="000000"/>
                </a:solidFill>
                <a:latin typeface="Arial"/>
                <a:ea typeface="Arial"/>
                <a:cs typeface="Arial"/>
                <a:sym typeface="Arial"/>
              </a:rPr>
              <a:t> describes the </a:t>
            </a:r>
            <a:r>
              <a:rPr lang="en" sz="1600">
                <a:solidFill>
                  <a:srgbClr val="000000"/>
                </a:solidFill>
                <a:highlight>
                  <a:srgbClr val="F1F3F4"/>
                </a:highlight>
                <a:uFill>
                  <a:noFill/>
                </a:uFill>
                <a:latin typeface="Arial"/>
                <a:ea typeface="Arial"/>
                <a:cs typeface="Arial"/>
                <a:sym typeface="Arial"/>
                <a:hlinkClick r:id="rId5"/>
              </a:rPr>
              <a:t>tf.data</a:t>
            </a:r>
            <a:r>
              <a:rPr lang="en" sz="1600">
                <a:solidFill>
                  <a:srgbClr val="000000"/>
                </a:solidFill>
                <a:latin typeface="Arial"/>
                <a:ea typeface="Arial"/>
                <a:cs typeface="Arial"/>
                <a:sym typeface="Arial"/>
              </a:rPr>
              <a:t> API for building efficient data input pipelines for TensorFlow.</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6"/>
              </a:rPr>
              <a:t>Benchmarks</a:t>
            </a:r>
            <a:r>
              <a:rPr lang="en" sz="1600">
                <a:solidFill>
                  <a:srgbClr val="000000"/>
                </a:solidFill>
                <a:latin typeface="Arial"/>
                <a:ea typeface="Arial"/>
                <a:cs typeface="Arial"/>
                <a:sym typeface="Arial"/>
              </a:rPr>
              <a:t> contain a collection of benchmark results for a variety of hardware configurations.</a:t>
            </a:r>
            <a:endParaRPr sz="1600">
              <a:solidFill>
                <a:srgbClr val="000000"/>
              </a:solidFill>
              <a:latin typeface="Arial"/>
              <a:ea typeface="Arial"/>
              <a:cs typeface="Arial"/>
              <a:sym typeface="Arial"/>
            </a:endParaRPr>
          </a:p>
          <a:p>
            <a:pPr indent="0" lvl="0" marL="0" rtl="0" algn="just">
              <a:spcBef>
                <a:spcPts val="1200"/>
              </a:spcBef>
              <a:spcAft>
                <a:spcPts val="0"/>
              </a:spcAft>
              <a:buClr>
                <a:schemeClr val="dk1"/>
              </a:buClr>
              <a:buSzPts val="1100"/>
              <a:buFont typeface="Arial"/>
              <a:buNone/>
            </a:pPr>
            <a:r>
              <a:rPr lang="en" sz="1600">
                <a:solidFill>
                  <a:srgbClr val="000000"/>
                </a:solidFill>
                <a:latin typeface="Arial"/>
                <a:ea typeface="Arial"/>
                <a:cs typeface="Arial"/>
                <a:sym typeface="Arial"/>
              </a:rPr>
              <a:t>Additionally, </a:t>
            </a:r>
            <a:r>
              <a:rPr lang="en" sz="1600">
                <a:solidFill>
                  <a:srgbClr val="000000"/>
                </a:solidFill>
                <a:uFill>
                  <a:noFill/>
                </a:uFill>
                <a:latin typeface="Arial"/>
                <a:ea typeface="Arial"/>
                <a:cs typeface="Arial"/>
                <a:sym typeface="Arial"/>
                <a:hlinkClick r:id="rId7"/>
              </a:rPr>
              <a:t>TensorFlow Lite</a:t>
            </a:r>
            <a:r>
              <a:rPr lang="en" sz="1600">
                <a:solidFill>
                  <a:srgbClr val="000000"/>
                </a:solidFill>
                <a:latin typeface="Arial"/>
                <a:ea typeface="Arial"/>
                <a:cs typeface="Arial"/>
                <a:sym typeface="Arial"/>
              </a:rPr>
              <a:t> has </a:t>
            </a:r>
            <a:r>
              <a:rPr lang="en" sz="1600">
                <a:solidFill>
                  <a:srgbClr val="000000"/>
                </a:solidFill>
                <a:uFill>
                  <a:noFill/>
                </a:uFill>
                <a:latin typeface="Arial"/>
                <a:ea typeface="Arial"/>
                <a:cs typeface="Arial"/>
                <a:sym typeface="Arial"/>
                <a:hlinkClick r:id="rId8"/>
              </a:rPr>
              <a:t>optimization techniques</a:t>
            </a:r>
            <a:r>
              <a:rPr lang="en" sz="1600">
                <a:solidFill>
                  <a:srgbClr val="000000"/>
                </a:solidFill>
                <a:latin typeface="Arial"/>
                <a:ea typeface="Arial"/>
                <a:cs typeface="Arial"/>
                <a:sym typeface="Arial"/>
              </a:rPr>
              <a:t> for mobile and embedded devices.</a:t>
            </a:r>
            <a:endParaRPr sz="1600">
              <a:solidFill>
                <a:srgbClr val="000000"/>
              </a:solidFill>
              <a:latin typeface="Arial"/>
              <a:ea typeface="Arial"/>
              <a:cs typeface="Arial"/>
              <a:sym typeface="Arial"/>
            </a:endParaRPr>
          </a:p>
          <a:p>
            <a:pPr indent="0" lvl="0" marL="0" rtl="0" algn="just">
              <a:spcBef>
                <a:spcPts val="12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a:t>
            </a:r>
            <a:endParaRPr/>
          </a:p>
        </p:txBody>
      </p:sp>
      <p:sp>
        <p:nvSpPr>
          <p:cNvPr id="320" name="Google Shape;320;p5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600">
                <a:solidFill>
                  <a:srgbClr val="000000"/>
                </a:solidFill>
                <a:latin typeface="Arial"/>
                <a:ea typeface="Arial"/>
                <a:cs typeface="Arial"/>
                <a:sym typeface="Arial"/>
              </a:rPr>
              <a:t>This section explains how developers can add functionality to TensorFlow's capabilities.</a:t>
            </a:r>
            <a:endParaRPr sz="1600">
              <a:solidFill>
                <a:srgbClr val="000000"/>
              </a:solidFill>
              <a:latin typeface="Arial"/>
              <a:ea typeface="Arial"/>
              <a:cs typeface="Arial"/>
              <a:sym typeface="Arial"/>
            </a:endParaRPr>
          </a:p>
          <a:p>
            <a:pPr indent="-330200" lvl="0" marL="457200" rtl="0" algn="just">
              <a:spcBef>
                <a:spcPts val="120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TensorFlow architecture</a:t>
            </a:r>
            <a:r>
              <a:rPr lang="en" sz="1600">
                <a:solidFill>
                  <a:srgbClr val="000000"/>
                </a:solidFill>
                <a:latin typeface="Arial"/>
                <a:ea typeface="Arial"/>
                <a:cs typeface="Arial"/>
                <a:sym typeface="Arial"/>
              </a:rPr>
              <a:t> presents an architectural overview.</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4"/>
              </a:rPr>
              <a:t>Create an op</a:t>
            </a:r>
            <a:r>
              <a:rPr lang="en" sz="1600">
                <a:solidFill>
                  <a:srgbClr val="000000"/>
                </a:solidFill>
                <a:latin typeface="Arial"/>
                <a:ea typeface="Arial"/>
                <a:cs typeface="Arial"/>
                <a:sym typeface="Arial"/>
              </a:rPr>
              <a:t>, which explains how to create your own operations.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5"/>
              </a:rPr>
              <a:t>Custom filesystem plugin</a:t>
            </a:r>
            <a:r>
              <a:rPr lang="en" sz="1600">
                <a:solidFill>
                  <a:srgbClr val="000000"/>
                </a:solidFill>
                <a:latin typeface="Arial"/>
                <a:ea typeface="Arial"/>
                <a:cs typeface="Arial"/>
                <a:sym typeface="Arial"/>
              </a:rPr>
              <a:t>, which explains how to add support for your own shared or distributed filesystem.</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6"/>
              </a:rPr>
              <a:t>Custom file and record formats</a:t>
            </a:r>
            <a:r>
              <a:rPr lang="en" sz="1600">
                <a:solidFill>
                  <a:srgbClr val="000000"/>
                </a:solidFill>
                <a:latin typeface="Arial"/>
                <a:ea typeface="Arial"/>
                <a:cs typeface="Arial"/>
                <a:sym typeface="Arial"/>
              </a:rPr>
              <a:t>, which details how to add support for your own file and record formats.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Language bindings, Python is currently the only language supported by TensorFlow's API stability promises. However, TensorFlow also provides functionality to create or develop features in other languages.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7"/>
              </a:rPr>
              <a:t>Model files</a:t>
            </a:r>
            <a:r>
              <a:rPr lang="en" sz="1600">
                <a:solidFill>
                  <a:srgbClr val="000000"/>
                </a:solidFill>
                <a:latin typeface="Arial"/>
                <a:ea typeface="Arial"/>
                <a:cs typeface="Arial"/>
                <a:sym typeface="Arial"/>
              </a:rPr>
              <a:t>, for creating tools compatible with TensorFlow's model format.</a:t>
            </a:r>
            <a:endParaRPr sz="1600">
              <a:solidFill>
                <a:srgbClr val="000000"/>
              </a:solidFill>
              <a:latin typeface="Arial"/>
              <a:ea typeface="Arial"/>
              <a:cs typeface="Arial"/>
              <a:sym typeface="Arial"/>
            </a:endParaRPr>
          </a:p>
          <a:p>
            <a:pPr indent="0" lvl="0" marL="0" rtl="0" algn="just">
              <a:spcBef>
                <a:spcPts val="1200"/>
              </a:spcBef>
              <a:spcAft>
                <a:spcPts val="0"/>
              </a:spcAft>
              <a:buClr>
                <a:schemeClr val="dk1"/>
              </a:buClr>
              <a:buSzPts val="1100"/>
              <a:buFont typeface="Arial"/>
              <a:buNone/>
            </a:pPr>
            <a:r>
              <a:t/>
            </a:r>
            <a:endParaRPr sz="1600">
              <a:solidFill>
                <a:srgbClr val="000000"/>
              </a:solidFill>
              <a:latin typeface="Arial"/>
              <a:ea typeface="Arial"/>
              <a:cs typeface="Arial"/>
              <a:sym typeface="Arial"/>
            </a:endParaRPr>
          </a:p>
          <a:p>
            <a:pPr indent="0" lvl="0" marL="0" rtl="0" algn="just">
              <a:spcBef>
                <a:spcPts val="12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a:t>
            </a:r>
            <a:endParaRPr/>
          </a:p>
        </p:txBody>
      </p:sp>
      <p:sp>
        <p:nvSpPr>
          <p:cNvPr id="326" name="Google Shape;326;p5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3"/>
              </a:rPr>
              <a:t>TensorFlow Version Compatibility</a:t>
            </a:r>
            <a:r>
              <a:rPr lang="en" sz="1600">
                <a:solidFill>
                  <a:srgbClr val="000000"/>
                </a:solidFill>
                <a:latin typeface="Arial"/>
                <a:ea typeface="Arial"/>
                <a:cs typeface="Arial"/>
                <a:sym typeface="Arial"/>
              </a:rPr>
              <a:t>, which explains backward compatibility guarantees and non-guarantees.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uFill>
                  <a:noFill/>
                </a:uFill>
                <a:latin typeface="Arial"/>
                <a:ea typeface="Arial"/>
                <a:cs typeface="Arial"/>
                <a:sym typeface="Arial"/>
                <a:hlinkClick r:id="rId4"/>
              </a:rPr>
              <a:t>Frequently Asked Questions</a:t>
            </a:r>
            <a:r>
              <a:rPr lang="en" sz="1600">
                <a:solidFill>
                  <a:srgbClr val="000000"/>
                </a:solidFill>
                <a:latin typeface="Arial"/>
                <a:ea typeface="Arial"/>
                <a:cs typeface="Arial"/>
                <a:sym typeface="Arial"/>
              </a:rPr>
              <a:t>, which contains frequently asked questions about TensorFlow.</a:t>
            </a:r>
            <a:endParaRPr sz="1600">
              <a:solidFill>
                <a:srgbClr val="000000"/>
              </a:solidFill>
              <a:latin typeface="Arial"/>
              <a:ea typeface="Arial"/>
              <a:cs typeface="Arial"/>
              <a:sym typeface="Arial"/>
            </a:endParaRPr>
          </a:p>
          <a:p>
            <a:pPr indent="0" lvl="0" marL="0" rtl="0" algn="l">
              <a:spcBef>
                <a:spcPts val="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32" name="Google Shape;332;p5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uFill>
                  <a:noFill/>
                </a:uFill>
                <a:latin typeface="Arial"/>
                <a:ea typeface="Arial"/>
                <a:cs typeface="Arial"/>
                <a:sym typeface="Arial"/>
                <a:hlinkClick r:id="rId3"/>
              </a:rPr>
              <a:t>https://en.wikipedia.org/w/index.php?title=Machine_learning&amp;oldid=894762083</a:t>
            </a:r>
            <a:endParaRPr sz="1600">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4"/>
              </a:rPr>
              <a:t>https://www.tensorflow.org</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5"/>
              </a:rPr>
              <a:t>https://en.wikipedia.org/w/index.php?title=TensorFlow&amp;oldid=894748660</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6"/>
              </a:rPr>
              <a:t>https://medium.com/@gowthamy/machine-learning-supervised-learning-vs-unsupervised-learning-f1658e12a780</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7"/>
              </a:rPr>
              <a:t>https://en.wikipedia.org/w/index.php?title=Reinforcement_learning&amp;oldid=895068017</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8"/>
              </a:rPr>
              <a:t>https://en.wikipedia.org/wiki/Bayesian_network</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9"/>
              </a:rPr>
              <a:t>https://medium.com/@zachary.bedell/support-vector-machines-explained-73f4ec363f13</a:t>
            </a:r>
            <a:endParaRPr sz="1600">
              <a:solidFill>
                <a:srgbClr val="000000"/>
              </a:solidFill>
              <a:highlight>
                <a:schemeClr val="accent1"/>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chemeClr val="hlink"/>
                </a:solidFill>
                <a:highlight>
                  <a:schemeClr val="accent1"/>
                </a:highlight>
                <a:uFill>
                  <a:noFill/>
                </a:uFill>
                <a:latin typeface="Arial"/>
                <a:ea typeface="Arial"/>
                <a:cs typeface="Arial"/>
                <a:sym typeface="Arial"/>
                <a:hlinkClick r:id="rId10"/>
              </a:rPr>
              <a:t>https://medium.com/coinmonks/the-artificial-neural-networks-handbook-part-1-f9ceb0e376b4</a:t>
            </a:r>
            <a:endParaRPr sz="1600">
              <a:solidFill>
                <a:srgbClr val="000000"/>
              </a:solidFill>
              <a:highlight>
                <a:schemeClr val="accent1"/>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highlight>
                <a:schemeClr val="accent1"/>
              </a:highlight>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solidFill>
                  <a:srgbClr val="000000"/>
                </a:solidFill>
                <a:highlight>
                  <a:schemeClr val="accent1"/>
                </a:highlight>
                <a:latin typeface="Arial"/>
                <a:ea typeface="Arial"/>
                <a:cs typeface="Arial"/>
                <a:sym typeface="Arial"/>
              </a:rPr>
              <a:t>Unsupervised learning algorithms take a set of data that contains only inputs, and find structure in the data, like grouping or clustering of data points. The algorithms therefore learn from test data that has not been labeled, classified or categorized. Instead of responding to feedback, unsupervised learning algorithms identify commonalities in the data and react based on the presence or absence of such commonalities in each new piece of data. </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rPr lang="en" sz="1600">
                <a:solidFill>
                  <a:srgbClr val="000000"/>
                </a:solidFill>
                <a:highlight>
                  <a:schemeClr val="accent1"/>
                </a:highlight>
                <a:latin typeface="Arial"/>
                <a:ea typeface="Arial"/>
                <a:cs typeface="Arial"/>
                <a:sym typeface="Arial"/>
              </a:rPr>
              <a:t>Cluster analysis is the assignment of a set of observations into subsets (called clusters) so that observations within the same cluster are similar according to one or more predesignated criteria, while observations drawn from different clusters are dissimilar. Different clustering techniques make different assumptions on the structure of the data, often defined by some similarity metric and evaluated, for example, by internal compactness, or the similarity between members of the same cluster, and separation, the difference between clusters. Other methods are based on estimated density and graph connectivity.</a:t>
            </a:r>
            <a:endParaRPr sz="1600">
              <a:solidFill>
                <a:srgbClr val="000000"/>
              </a:solidFill>
              <a:highlight>
                <a:schemeClr val="accent1"/>
              </a:highlight>
              <a:latin typeface="Arial"/>
              <a:ea typeface="Arial"/>
              <a:cs typeface="Arial"/>
              <a:sym typeface="Arial"/>
            </a:endParaRPr>
          </a:p>
          <a:p>
            <a:pPr indent="0" lvl="0" marL="0" rtl="0" algn="just">
              <a:spcBef>
                <a:spcPts val="600"/>
              </a:spcBef>
              <a:spcAft>
                <a:spcPts val="1600"/>
              </a:spcAft>
              <a:buNone/>
            </a:pPr>
            <a:r>
              <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Unsupervised Learning</a:t>
            </a:r>
            <a:endParaRPr/>
          </a:p>
          <a:p>
            <a:pPr indent="0" lvl="0" marL="0" rtl="0" algn="l">
              <a:spcBef>
                <a:spcPts val="0"/>
              </a:spcBef>
              <a:spcAft>
                <a:spcPts val="0"/>
              </a:spcAft>
              <a:buNone/>
            </a:pPr>
            <a:r>
              <a:t/>
            </a:r>
            <a:endParaRPr/>
          </a:p>
        </p:txBody>
      </p:sp>
      <p:pic>
        <p:nvPicPr>
          <p:cNvPr id="90" name="Google Shape;90;p18"/>
          <p:cNvPicPr preferRelativeResize="0"/>
          <p:nvPr/>
        </p:nvPicPr>
        <p:blipFill>
          <a:blip r:embed="rId3">
            <a:alphaModFix/>
          </a:blip>
          <a:stretch>
            <a:fillRect/>
          </a:stretch>
        </p:blipFill>
        <p:spPr>
          <a:xfrm>
            <a:off x="1147188" y="853075"/>
            <a:ext cx="6849625" cy="385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highlight>
                  <a:schemeClr val="accent1"/>
                </a:highlight>
                <a:latin typeface="Arial"/>
                <a:ea typeface="Arial"/>
                <a:cs typeface="Arial"/>
                <a:sym typeface="Arial"/>
              </a:rPr>
              <a:t>Reinforcement learning is an area of machine learning concerned with how </a:t>
            </a:r>
            <a:r>
              <a:rPr lang="en" sz="1600">
                <a:solidFill>
                  <a:srgbClr val="000000"/>
                </a:solidFill>
                <a:highlight>
                  <a:schemeClr val="accent1"/>
                </a:highlight>
                <a:uFill>
                  <a:noFill/>
                </a:uFill>
                <a:latin typeface="Arial"/>
                <a:ea typeface="Arial"/>
                <a:cs typeface="Arial"/>
                <a:sym typeface="Arial"/>
                <a:hlinkClick r:id="rId3"/>
              </a:rPr>
              <a:t>software agents</a:t>
            </a:r>
            <a:r>
              <a:rPr lang="en" sz="1600">
                <a:solidFill>
                  <a:srgbClr val="000000"/>
                </a:solidFill>
                <a:highlight>
                  <a:schemeClr val="accent1"/>
                </a:highlight>
                <a:latin typeface="Arial"/>
                <a:ea typeface="Arial"/>
                <a:cs typeface="Arial"/>
                <a:sym typeface="Arial"/>
              </a:rPr>
              <a:t> ought to take </a:t>
            </a:r>
            <a:r>
              <a:rPr lang="en" sz="1600">
                <a:solidFill>
                  <a:srgbClr val="000000"/>
                </a:solidFill>
                <a:highlight>
                  <a:schemeClr val="accent1"/>
                </a:highlight>
                <a:uFill>
                  <a:noFill/>
                </a:uFill>
                <a:latin typeface="Arial"/>
                <a:ea typeface="Arial"/>
                <a:cs typeface="Arial"/>
                <a:sym typeface="Arial"/>
                <a:hlinkClick r:id="rId4"/>
              </a:rPr>
              <a:t>actions</a:t>
            </a:r>
            <a:r>
              <a:rPr lang="en" sz="1600">
                <a:solidFill>
                  <a:srgbClr val="000000"/>
                </a:solidFill>
                <a:highlight>
                  <a:schemeClr val="accent1"/>
                </a:highlight>
                <a:latin typeface="Arial"/>
                <a:ea typeface="Arial"/>
                <a:cs typeface="Arial"/>
                <a:sym typeface="Arial"/>
              </a:rPr>
              <a:t> in an environment so as to maximize some notion of cumulative reward. Due to its generality, the field is studied in many other disciplines, such as </a:t>
            </a:r>
            <a:r>
              <a:rPr lang="en" sz="1600">
                <a:solidFill>
                  <a:srgbClr val="000000"/>
                </a:solidFill>
                <a:highlight>
                  <a:schemeClr val="accent1"/>
                </a:highlight>
                <a:uFill>
                  <a:noFill/>
                </a:uFill>
                <a:latin typeface="Arial"/>
                <a:ea typeface="Arial"/>
                <a:cs typeface="Arial"/>
                <a:sym typeface="Arial"/>
                <a:hlinkClick r:id="rId5"/>
              </a:rPr>
              <a:t>game theory</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6"/>
              </a:rPr>
              <a:t>control theory</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7"/>
              </a:rPr>
              <a:t>operations research</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8"/>
              </a:rPr>
              <a:t>information theory</a:t>
            </a:r>
            <a:r>
              <a:rPr lang="en" sz="1600">
                <a:solidFill>
                  <a:srgbClr val="000000"/>
                </a:solidFill>
                <a:highlight>
                  <a:schemeClr val="accent1"/>
                </a:highlight>
                <a:latin typeface="Arial"/>
                <a:ea typeface="Arial"/>
                <a:cs typeface="Arial"/>
                <a:sym typeface="Arial"/>
              </a:rPr>
              <a:t>, simulation-based optimization, </a:t>
            </a:r>
            <a:r>
              <a:rPr lang="en" sz="1600">
                <a:solidFill>
                  <a:srgbClr val="000000"/>
                </a:solidFill>
                <a:highlight>
                  <a:schemeClr val="accent1"/>
                </a:highlight>
                <a:uFill>
                  <a:noFill/>
                </a:uFill>
                <a:latin typeface="Arial"/>
                <a:ea typeface="Arial"/>
                <a:cs typeface="Arial"/>
                <a:sym typeface="Arial"/>
                <a:hlinkClick r:id="rId9"/>
              </a:rPr>
              <a:t>multi-agent systems</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10"/>
              </a:rPr>
              <a:t>swarm intelligence</a:t>
            </a:r>
            <a:r>
              <a:rPr lang="en" sz="1600">
                <a:solidFill>
                  <a:srgbClr val="000000"/>
                </a:solidFill>
                <a:highlight>
                  <a:schemeClr val="accent1"/>
                </a:highlight>
                <a:latin typeface="Arial"/>
                <a:ea typeface="Arial"/>
                <a:cs typeface="Arial"/>
                <a:sym typeface="Arial"/>
              </a:rPr>
              <a:t>, </a:t>
            </a:r>
            <a:r>
              <a:rPr lang="en" sz="1600">
                <a:solidFill>
                  <a:srgbClr val="000000"/>
                </a:solidFill>
                <a:highlight>
                  <a:schemeClr val="accent1"/>
                </a:highlight>
                <a:uFill>
                  <a:noFill/>
                </a:uFill>
                <a:latin typeface="Arial"/>
                <a:ea typeface="Arial"/>
                <a:cs typeface="Arial"/>
                <a:sym typeface="Arial"/>
                <a:hlinkClick r:id="rId11"/>
              </a:rPr>
              <a:t>statistics</a:t>
            </a:r>
            <a:r>
              <a:rPr lang="en" sz="1600">
                <a:solidFill>
                  <a:srgbClr val="000000"/>
                </a:solidFill>
                <a:highlight>
                  <a:schemeClr val="accent1"/>
                </a:highlight>
                <a:latin typeface="Arial"/>
                <a:ea typeface="Arial"/>
                <a:cs typeface="Arial"/>
                <a:sym typeface="Arial"/>
              </a:rPr>
              <a:t> and </a:t>
            </a:r>
            <a:r>
              <a:rPr lang="en" sz="1600">
                <a:solidFill>
                  <a:srgbClr val="000000"/>
                </a:solidFill>
                <a:highlight>
                  <a:schemeClr val="accent1"/>
                </a:highlight>
                <a:uFill>
                  <a:noFill/>
                </a:uFill>
                <a:latin typeface="Arial"/>
                <a:ea typeface="Arial"/>
                <a:cs typeface="Arial"/>
                <a:sym typeface="Arial"/>
                <a:hlinkClick r:id="rId12"/>
              </a:rPr>
              <a:t>genetic algorithms</a:t>
            </a:r>
            <a:r>
              <a:rPr lang="en" sz="1600">
                <a:solidFill>
                  <a:srgbClr val="000000"/>
                </a:solidFill>
                <a:highlight>
                  <a:schemeClr val="accent1"/>
                </a:highlight>
                <a:latin typeface="Arial"/>
                <a:ea typeface="Arial"/>
                <a:cs typeface="Arial"/>
                <a:sym typeface="Arial"/>
              </a:rPr>
              <a:t>. In machine learning, the environment is typically represented as a </a:t>
            </a:r>
            <a:r>
              <a:rPr lang="en" sz="1600">
                <a:solidFill>
                  <a:srgbClr val="000000"/>
                </a:solidFill>
                <a:highlight>
                  <a:schemeClr val="accent1"/>
                </a:highlight>
                <a:uFill>
                  <a:noFill/>
                </a:uFill>
                <a:latin typeface="Arial"/>
                <a:ea typeface="Arial"/>
                <a:cs typeface="Arial"/>
                <a:sym typeface="Arial"/>
                <a:hlinkClick r:id="rId13"/>
              </a:rPr>
              <a:t>Markov Decision Process</a:t>
            </a:r>
            <a:r>
              <a:rPr lang="en" sz="1600">
                <a:solidFill>
                  <a:srgbClr val="000000"/>
                </a:solidFill>
                <a:highlight>
                  <a:schemeClr val="accent1"/>
                </a:highlight>
                <a:latin typeface="Arial"/>
                <a:ea typeface="Arial"/>
                <a:cs typeface="Arial"/>
                <a:sym typeface="Arial"/>
              </a:rPr>
              <a:t> (MDP). Many reinforcement learning algorithms use </a:t>
            </a:r>
            <a:r>
              <a:rPr lang="en" sz="1600">
                <a:solidFill>
                  <a:srgbClr val="000000"/>
                </a:solidFill>
                <a:highlight>
                  <a:schemeClr val="accent1"/>
                </a:highlight>
                <a:uFill>
                  <a:noFill/>
                </a:uFill>
                <a:latin typeface="Arial"/>
                <a:ea typeface="Arial"/>
                <a:cs typeface="Arial"/>
                <a:sym typeface="Arial"/>
                <a:hlinkClick r:id="rId14"/>
              </a:rPr>
              <a:t>dynamic programming</a:t>
            </a:r>
            <a:r>
              <a:rPr lang="en" sz="1600">
                <a:solidFill>
                  <a:srgbClr val="000000"/>
                </a:solidFill>
                <a:highlight>
                  <a:schemeClr val="accent1"/>
                </a:highlight>
                <a:latin typeface="Arial"/>
                <a:ea typeface="Arial"/>
                <a:cs typeface="Arial"/>
                <a:sym typeface="Arial"/>
              </a:rPr>
              <a:t> techniques. Reinforcement learning algorithms do not assume knowledge of an exact mathematical model of the MDP, and are used when exact models are infeasible. Reinforcement learning algorithms are used in autonomous vehicles or in learning to play a game against a human opponent.</a:t>
            </a:r>
            <a:endParaRPr sz="1600">
              <a:solidFill>
                <a:srgbClr val="000000"/>
              </a:solidFill>
              <a:highlight>
                <a:schemeClr val="accent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Reinforcement Learning</a:t>
            </a:r>
            <a:endParaRPr/>
          </a:p>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1706150" y="1283237"/>
            <a:ext cx="5130975" cy="317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r>
              <a:rPr lang="en">
                <a:solidFill>
                  <a:srgbClr val="222222"/>
                </a:solidFill>
              </a:rPr>
              <a:t>Artificial neural networks </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600">
                <a:solidFill>
                  <a:srgbClr val="000000"/>
                </a:solidFill>
                <a:highlight>
                  <a:schemeClr val="accent1"/>
                </a:highlight>
                <a:latin typeface="Arial"/>
                <a:ea typeface="Arial"/>
                <a:cs typeface="Arial"/>
                <a:sym typeface="Arial"/>
              </a:rPr>
              <a:t>Artificial</a:t>
            </a:r>
            <a:r>
              <a:rPr lang="en" sz="1600">
                <a:solidFill>
                  <a:srgbClr val="000000"/>
                </a:solidFill>
                <a:highlight>
                  <a:schemeClr val="accent1"/>
                </a:highlight>
                <a:latin typeface="Arial"/>
                <a:ea typeface="Arial"/>
                <a:cs typeface="Arial"/>
                <a:sym typeface="Arial"/>
              </a:rPr>
              <a:t> neural networks (ANNs),</a:t>
            </a:r>
            <a:r>
              <a:rPr lang="en" sz="1600">
                <a:solidFill>
                  <a:srgbClr val="000000"/>
                </a:solidFill>
                <a:highlight>
                  <a:schemeClr val="accent1"/>
                </a:highlight>
                <a:latin typeface="Arial"/>
                <a:ea typeface="Arial"/>
                <a:cs typeface="Arial"/>
                <a:sym typeface="Arial"/>
              </a:rPr>
              <a:t> are models based on a collection of connected units or nodes called "</a:t>
            </a:r>
            <a:r>
              <a:rPr lang="en" sz="1600">
                <a:solidFill>
                  <a:srgbClr val="000000"/>
                </a:solidFill>
                <a:highlight>
                  <a:schemeClr val="accent1"/>
                </a:highlight>
                <a:uFill>
                  <a:noFill/>
                </a:uFill>
                <a:latin typeface="Arial"/>
                <a:ea typeface="Arial"/>
                <a:cs typeface="Arial"/>
                <a:sym typeface="Arial"/>
                <a:hlinkClick r:id="rId3"/>
              </a:rPr>
              <a:t>artificial neurons</a:t>
            </a:r>
            <a:r>
              <a:rPr lang="en" sz="1600">
                <a:solidFill>
                  <a:srgbClr val="000000"/>
                </a:solidFill>
                <a:highlight>
                  <a:schemeClr val="accent1"/>
                </a:highlight>
                <a:latin typeface="Arial"/>
                <a:ea typeface="Arial"/>
                <a:cs typeface="Arial"/>
                <a:sym typeface="Arial"/>
              </a:rPr>
              <a:t>". Each connection, can transmit information, a "signal", from one artificial neuron to another. An artificial neuron that receives a signal can process it and then signal additional artificial neurons connected to it. In common ANN implementations, the signal at a connection between artificial neurons is a </a:t>
            </a:r>
            <a:r>
              <a:rPr lang="en" sz="1600">
                <a:solidFill>
                  <a:srgbClr val="000000"/>
                </a:solidFill>
                <a:highlight>
                  <a:schemeClr val="accent1"/>
                </a:highlight>
                <a:uFill>
                  <a:noFill/>
                </a:uFill>
                <a:latin typeface="Arial"/>
                <a:ea typeface="Arial"/>
                <a:cs typeface="Arial"/>
                <a:sym typeface="Arial"/>
                <a:hlinkClick r:id="rId4"/>
              </a:rPr>
              <a:t>real number</a:t>
            </a:r>
            <a:r>
              <a:rPr lang="en" sz="1600">
                <a:solidFill>
                  <a:srgbClr val="000000"/>
                </a:solidFill>
                <a:highlight>
                  <a:schemeClr val="accent1"/>
                </a:highlight>
                <a:latin typeface="Arial"/>
                <a:ea typeface="Arial"/>
                <a:cs typeface="Arial"/>
                <a:sym typeface="Arial"/>
              </a:rPr>
              <a:t>, and the output of each artificial neuron is computed by some non-linear function of the sum of its inputs such as a sigmoid function. The connections between artificial neurons are called "edges". Artificial neurons and edges typically have a </a:t>
            </a:r>
            <a:r>
              <a:rPr lang="en" sz="1600">
                <a:solidFill>
                  <a:srgbClr val="000000"/>
                </a:solidFill>
                <a:highlight>
                  <a:schemeClr val="accent1"/>
                </a:highlight>
                <a:uFill>
                  <a:noFill/>
                </a:uFill>
                <a:latin typeface="Arial"/>
                <a:ea typeface="Arial"/>
                <a:cs typeface="Arial"/>
                <a:sym typeface="Arial"/>
                <a:hlinkClick r:id="rId5"/>
              </a:rPr>
              <a:t>weight</a:t>
            </a:r>
            <a:r>
              <a:rPr lang="en" sz="1600">
                <a:solidFill>
                  <a:srgbClr val="000000"/>
                </a:solidFill>
                <a:highlight>
                  <a:schemeClr val="accent1"/>
                </a:highlight>
                <a:latin typeface="Arial"/>
                <a:ea typeface="Arial"/>
                <a:cs typeface="Arial"/>
                <a:sym typeface="Arial"/>
              </a:rPr>
              <a:t> that adjusts as learning proceeds. Deep learning consists of multiple hidden layers in an artificial neural network. </a:t>
            </a:r>
            <a:endParaRPr baseline="30000" sz="1600">
              <a:solidFill>
                <a:srgbClr val="000000"/>
              </a:solidFill>
              <a:highlight>
                <a:schemeClr val="accent1"/>
              </a:highlight>
              <a:latin typeface="Arial"/>
              <a:ea typeface="Arial"/>
              <a:cs typeface="Arial"/>
              <a:sym typeface="Arial"/>
            </a:endParaRPr>
          </a:p>
          <a:p>
            <a:pPr indent="0" lvl="0" marL="0" rtl="0" algn="just">
              <a:spcBef>
                <a:spcPts val="600"/>
              </a:spcBef>
              <a:spcAft>
                <a:spcPts val="1600"/>
              </a:spcAft>
              <a:buNone/>
            </a:pPr>
            <a:r>
              <a:t/>
            </a:r>
            <a:endParaRPr b="1" sz="1600">
              <a:solidFill>
                <a:srgbClr val="000000"/>
              </a:solidFill>
              <a:highlight>
                <a:schemeClr val="accent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