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60" r:id="rId7"/>
    <p:sldId id="261" r:id="rId8"/>
    <p:sldId id="264" r:id="rId9"/>
    <p:sldId id="265" r:id="rId10"/>
    <p:sldId id="262" r:id="rId11"/>
    <p:sldId id="263"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E968-7A0E-472D-B822-F0B10789BE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424520-FE56-4B57-B1A3-27610F5AA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AF5F5A-AC57-4B60-8D5C-7A40E333C280}"/>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5" name="Footer Placeholder 4">
            <a:extLst>
              <a:ext uri="{FF2B5EF4-FFF2-40B4-BE49-F238E27FC236}">
                <a16:creationId xmlns:a16="http://schemas.microsoft.com/office/drawing/2014/main" id="{55333517-1C81-4227-9F8F-5987D110E0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FD7163-A9DA-4094-A7B7-AADBE6BCAFCE}"/>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121076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7C77-A848-4DB3-823A-BF42B9877A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79EB0E-7539-41F5-892B-00BDBEF0F0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E2E9B-D01A-413B-AC28-2DF5AAEAF3B2}"/>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5" name="Footer Placeholder 4">
            <a:extLst>
              <a:ext uri="{FF2B5EF4-FFF2-40B4-BE49-F238E27FC236}">
                <a16:creationId xmlns:a16="http://schemas.microsoft.com/office/drawing/2014/main" id="{110CAED9-6399-4F1B-A6B6-E94F7A49F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8DD73A-F4C7-4F71-B9F7-1790BEF3DF58}"/>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306240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F195BA-8AF2-4EB4-8890-05FD0BF1FA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8C1780-6ACC-4E80-844C-28D73221B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A4BD7-AC7F-487B-B3B1-8DC71D934912}"/>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5" name="Footer Placeholder 4">
            <a:extLst>
              <a:ext uri="{FF2B5EF4-FFF2-40B4-BE49-F238E27FC236}">
                <a16:creationId xmlns:a16="http://schemas.microsoft.com/office/drawing/2014/main" id="{9FA4BA0B-30A8-40A9-83A5-21E8033BF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69B3F-C0FF-4611-B67F-CF3A65371FD8}"/>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248339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215D-EECD-46D7-9040-AE2E5E583B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91AC28-1AE9-4913-9FEC-7753BCBC5B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A9667-4EBD-475C-BADE-5A705472A110}"/>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5" name="Footer Placeholder 4">
            <a:extLst>
              <a:ext uri="{FF2B5EF4-FFF2-40B4-BE49-F238E27FC236}">
                <a16:creationId xmlns:a16="http://schemas.microsoft.com/office/drawing/2014/main" id="{AD930087-AABE-4F73-B3CD-F4D7CD4E8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94D32-B5ED-4A0C-A9F9-15F2EDFC1535}"/>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99618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006C-C729-4D13-ACF2-11A768665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8BF319-351F-4389-8CFB-AE8E202583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14016-EA55-461A-9D74-C9B50563FD74}"/>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5" name="Footer Placeholder 4">
            <a:extLst>
              <a:ext uri="{FF2B5EF4-FFF2-40B4-BE49-F238E27FC236}">
                <a16:creationId xmlns:a16="http://schemas.microsoft.com/office/drawing/2014/main" id="{B67E48FC-2C09-45BE-B754-3AFE235212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FB1159-A1B1-4449-9670-CB8A7F95D7BB}"/>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272659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86C6-3F8D-4911-8F59-85D4C8D29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ECB6CB-4CB3-465F-ACF5-33924385B2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48A8C5-6390-4DD4-A22F-F4E796EEC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8F6AEA-49C7-4779-8A78-51822E650C08}"/>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6" name="Footer Placeholder 5">
            <a:extLst>
              <a:ext uri="{FF2B5EF4-FFF2-40B4-BE49-F238E27FC236}">
                <a16:creationId xmlns:a16="http://schemas.microsoft.com/office/drawing/2014/main" id="{AA52D7FF-CFE0-4D2E-AB74-94CBE7E66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7AA69-8659-43C4-8B8B-9CDF3C3D7505}"/>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256700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199F-24B4-4F24-ACCA-EBFA26D803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52EB21-570D-4AF5-A74A-F52CCBB1C5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947DD-E1B0-4A8D-A980-3153C5009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3A252D-1F22-43CB-84DC-9F52CAE1E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33E587-8D6A-4E1C-A451-BAAE925C1E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7AA2D9-07A1-4920-9EF4-FE0E93094178}"/>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8" name="Footer Placeholder 7">
            <a:extLst>
              <a:ext uri="{FF2B5EF4-FFF2-40B4-BE49-F238E27FC236}">
                <a16:creationId xmlns:a16="http://schemas.microsoft.com/office/drawing/2014/main" id="{9BF1DEF3-EC60-41AA-88AC-DB16463DC2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63D05A-473F-4E69-B5AD-F57FBC9C1100}"/>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138821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F467-CA39-4B86-856B-F111C66198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376498-EE62-40E7-A371-0086C9E4E438}"/>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4" name="Footer Placeholder 3">
            <a:extLst>
              <a:ext uri="{FF2B5EF4-FFF2-40B4-BE49-F238E27FC236}">
                <a16:creationId xmlns:a16="http://schemas.microsoft.com/office/drawing/2014/main" id="{5A30CD62-5B06-40AC-9A44-DCEABF7A0D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136D08-82AF-4D74-828E-6EBA1C8D5D02}"/>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141702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FDFC57-DD5B-4522-9B3C-5E9F2B79AB0A}"/>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3" name="Footer Placeholder 2">
            <a:extLst>
              <a:ext uri="{FF2B5EF4-FFF2-40B4-BE49-F238E27FC236}">
                <a16:creationId xmlns:a16="http://schemas.microsoft.com/office/drawing/2014/main" id="{6B126DDB-D998-4412-91B1-F9845AA47C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602F62-10AB-4300-9E57-8E938C11F268}"/>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9706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E812-977C-4E9E-AFBD-4065A7407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7F319C-24AB-4E1D-8DA2-234AC472A5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5A747F-21B0-45FB-9D75-416E22D9E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BE7ED-AD3F-4000-BB48-023CC06D47EA}"/>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6" name="Footer Placeholder 5">
            <a:extLst>
              <a:ext uri="{FF2B5EF4-FFF2-40B4-BE49-F238E27FC236}">
                <a16:creationId xmlns:a16="http://schemas.microsoft.com/office/drawing/2014/main" id="{3F5213DF-2EB6-4B3A-B229-2F80EE75C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3BA396-DC29-4C52-93D7-E9D99325BD96}"/>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8205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32CF-E1B0-4DC8-A78A-7731DABBA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9072B9-4D15-4FED-A2F1-F0A38F72B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4E6A5D-5877-4E9A-9D95-5DF227CCF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DA50B-066A-4F01-9346-D608D81838D6}"/>
              </a:ext>
            </a:extLst>
          </p:cNvPr>
          <p:cNvSpPr>
            <a:spLocks noGrp="1"/>
          </p:cNvSpPr>
          <p:nvPr>
            <p:ph type="dt" sz="half" idx="10"/>
          </p:nvPr>
        </p:nvSpPr>
        <p:spPr/>
        <p:txBody>
          <a:bodyPr/>
          <a:lstStyle/>
          <a:p>
            <a:fld id="{90A215B4-C637-4D4E-91B9-63EECFE66087}" type="datetimeFigureOut">
              <a:rPr lang="en-IN" smtClean="0"/>
              <a:t>06-10-2021</a:t>
            </a:fld>
            <a:endParaRPr lang="en-IN"/>
          </a:p>
        </p:txBody>
      </p:sp>
      <p:sp>
        <p:nvSpPr>
          <p:cNvPr id="6" name="Footer Placeholder 5">
            <a:extLst>
              <a:ext uri="{FF2B5EF4-FFF2-40B4-BE49-F238E27FC236}">
                <a16:creationId xmlns:a16="http://schemas.microsoft.com/office/drawing/2014/main" id="{8403A1CA-EF31-49A4-B0D2-97512C67F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4BFB0-A446-4898-8A45-C3522ACDAC8A}"/>
              </a:ext>
            </a:extLst>
          </p:cNvPr>
          <p:cNvSpPr>
            <a:spLocks noGrp="1"/>
          </p:cNvSpPr>
          <p:nvPr>
            <p:ph type="sldNum" sz="quarter" idx="12"/>
          </p:nvPr>
        </p:nvSpPr>
        <p:spPr/>
        <p:txBody>
          <a:bodyPr/>
          <a:lstStyle/>
          <a:p>
            <a:fld id="{CEABAB66-A5A1-4345-A6C3-E639A2A9234A}" type="slidenum">
              <a:rPr lang="en-IN" smtClean="0"/>
              <a:t>‹#›</a:t>
            </a:fld>
            <a:endParaRPr lang="en-IN"/>
          </a:p>
        </p:txBody>
      </p:sp>
    </p:spTree>
    <p:extLst>
      <p:ext uri="{BB962C8B-B14F-4D97-AF65-F5344CB8AC3E}">
        <p14:creationId xmlns:p14="http://schemas.microsoft.com/office/powerpoint/2010/main" val="137536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D239C3-4053-4CC8-AE19-324CA8F48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7EAA76-6DC1-4628-B424-D3445EE16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5E6DEB-901A-467C-918D-D57DD032C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215B4-C637-4D4E-91B9-63EECFE66087}" type="datetimeFigureOut">
              <a:rPr lang="en-IN" smtClean="0"/>
              <a:t>06-10-2021</a:t>
            </a:fld>
            <a:endParaRPr lang="en-IN"/>
          </a:p>
        </p:txBody>
      </p:sp>
      <p:sp>
        <p:nvSpPr>
          <p:cNvPr id="5" name="Footer Placeholder 4">
            <a:extLst>
              <a:ext uri="{FF2B5EF4-FFF2-40B4-BE49-F238E27FC236}">
                <a16:creationId xmlns:a16="http://schemas.microsoft.com/office/drawing/2014/main" id="{A4D7300E-9B06-45A5-BB34-6FD305E46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DFF0A1-44B5-48E0-8D9E-AD82B8195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BAB66-A5A1-4345-A6C3-E639A2A9234A}" type="slidenum">
              <a:rPr lang="en-IN" smtClean="0"/>
              <a:t>‹#›</a:t>
            </a:fld>
            <a:endParaRPr lang="en-IN"/>
          </a:p>
        </p:txBody>
      </p:sp>
    </p:spTree>
    <p:extLst>
      <p:ext uri="{BB962C8B-B14F-4D97-AF65-F5344CB8AC3E}">
        <p14:creationId xmlns:p14="http://schemas.microsoft.com/office/powerpoint/2010/main" val="167185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FCB5-BC72-414D-A121-735853D75B57}"/>
              </a:ext>
            </a:extLst>
          </p:cNvPr>
          <p:cNvSpPr>
            <a:spLocks noGrp="1"/>
          </p:cNvSpPr>
          <p:nvPr>
            <p:ph type="ctrTitle"/>
          </p:nvPr>
        </p:nvSpPr>
        <p:spPr>
          <a:xfrm>
            <a:off x="1524000" y="1122363"/>
            <a:ext cx="9144000" cy="1034911"/>
          </a:xfrm>
        </p:spPr>
        <p:txBody>
          <a:bodyPr/>
          <a:lstStyle/>
          <a:p>
            <a:r>
              <a:rPr lang="en-US" dirty="0"/>
              <a:t>Assignment</a:t>
            </a:r>
            <a:endParaRPr lang="en-IN" dirty="0"/>
          </a:p>
        </p:txBody>
      </p:sp>
      <p:sp>
        <p:nvSpPr>
          <p:cNvPr id="3" name="Subtitle 2">
            <a:extLst>
              <a:ext uri="{FF2B5EF4-FFF2-40B4-BE49-F238E27FC236}">
                <a16:creationId xmlns:a16="http://schemas.microsoft.com/office/drawing/2014/main" id="{3BCCFD91-E5C8-4241-AF8C-AF57F2F35CD1}"/>
              </a:ext>
            </a:extLst>
          </p:cNvPr>
          <p:cNvSpPr>
            <a:spLocks noGrp="1"/>
          </p:cNvSpPr>
          <p:nvPr>
            <p:ph type="subTitle" idx="1"/>
          </p:nvPr>
        </p:nvSpPr>
        <p:spPr>
          <a:xfrm>
            <a:off x="1524000" y="2565647"/>
            <a:ext cx="10043604" cy="3577701"/>
          </a:xfrm>
        </p:spPr>
        <p:txBody>
          <a:bodyPr>
            <a:normAutofit fontScale="92500" lnSpcReduction="10000"/>
          </a:bodyPr>
          <a:lstStyle/>
          <a:p>
            <a:r>
              <a:rPr lang="en-US" dirty="0"/>
              <a:t>EDA REPORT  </a:t>
            </a:r>
          </a:p>
          <a:p>
            <a:endParaRPr lang="en-US" dirty="0"/>
          </a:p>
          <a:p>
            <a:endParaRPr lang="en-US" dirty="0"/>
          </a:p>
          <a:p>
            <a:endParaRPr lang="en-US" dirty="0"/>
          </a:p>
          <a:p>
            <a:endParaRPr lang="en-US" dirty="0"/>
          </a:p>
          <a:p>
            <a:endParaRPr lang="en-US" dirty="0"/>
          </a:p>
          <a:p>
            <a:r>
              <a:rPr lang="en-US" dirty="0"/>
              <a:t>                                                                                                                       Made by –</a:t>
            </a:r>
          </a:p>
          <a:p>
            <a:r>
              <a:rPr lang="en-US" dirty="0"/>
              <a:t>                                                                                                   RASHIKA KHANDELWAL</a:t>
            </a:r>
          </a:p>
          <a:p>
            <a:r>
              <a:rPr lang="en-US" dirty="0"/>
              <a:t>                                                               mail Id - rashika.khandelwal225@gmail.com</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61166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CF8A16-2D9E-4546-BFBC-6CEA3F5121C0}"/>
              </a:ext>
            </a:extLst>
          </p:cNvPr>
          <p:cNvSpPr txBox="1"/>
          <p:nvPr/>
        </p:nvSpPr>
        <p:spPr>
          <a:xfrm>
            <a:off x="838200" y="5320319"/>
            <a:ext cx="10582182" cy="738664"/>
          </a:xfrm>
          <a:prstGeom prst="rect">
            <a:avLst/>
          </a:prstGeom>
          <a:noFill/>
        </p:spPr>
        <p:txBody>
          <a:bodyPr wrap="square">
            <a:spAutoFit/>
          </a:bodyPr>
          <a:lstStyle/>
          <a:p>
            <a:r>
              <a:rPr lang="en-US" sz="1400" b="0" i="0" dirty="0">
                <a:solidFill>
                  <a:srgbClr val="000000"/>
                </a:solidFill>
                <a:effectLst/>
              </a:rPr>
              <a:t>However, looking at above Figure Occupation vs Income, exec-managerial and prof-specialty stand out as having very high percentages of individuals making over &gt;50K. In addition, the percentages for Farming-fishing, Other-service and Handlers-cleaners are significantly lower than the rest of the distribution.</a:t>
            </a:r>
            <a:endParaRPr lang="en-IN" sz="1400" dirty="0"/>
          </a:p>
        </p:txBody>
      </p:sp>
      <p:pic>
        <p:nvPicPr>
          <p:cNvPr id="5126" name="Picture 6">
            <a:extLst>
              <a:ext uri="{FF2B5EF4-FFF2-40B4-BE49-F238E27FC236}">
                <a16:creationId xmlns:a16="http://schemas.microsoft.com/office/drawing/2014/main" id="{DB88511F-C300-4D74-A6CE-ACF47234AF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799017"/>
            <a:ext cx="104791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5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FF0C-AE90-4590-9105-0102547ABF66}"/>
              </a:ext>
            </a:extLst>
          </p:cNvPr>
          <p:cNvSpPr>
            <a:spLocks noGrp="1"/>
          </p:cNvSpPr>
          <p:nvPr>
            <p:ph type="title"/>
          </p:nvPr>
        </p:nvSpPr>
        <p:spPr>
          <a:xfrm>
            <a:off x="838200" y="365125"/>
            <a:ext cx="10515600" cy="1028669"/>
          </a:xfrm>
        </p:spPr>
        <p:txBody>
          <a:bodyPr>
            <a:normAutofit/>
          </a:bodyPr>
          <a:lstStyle/>
          <a:p>
            <a:r>
              <a:rPr lang="en-IN" sz="1800" dirty="0">
                <a:latin typeface="+mn-lt"/>
              </a:rPr>
              <a:t>hours per week distribution</a:t>
            </a:r>
          </a:p>
        </p:txBody>
      </p:sp>
      <p:pic>
        <p:nvPicPr>
          <p:cNvPr id="8194" name="Picture 2">
            <a:extLst>
              <a:ext uri="{FF2B5EF4-FFF2-40B4-BE49-F238E27FC236}">
                <a16:creationId xmlns:a16="http://schemas.microsoft.com/office/drawing/2014/main" id="{0161B173-0F5D-4BB0-9154-149E10ED62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2172" y="1100831"/>
            <a:ext cx="10487656" cy="43500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ECC1BE-9321-4AEE-B006-F32BFCB70D3C}"/>
              </a:ext>
            </a:extLst>
          </p:cNvPr>
          <p:cNvSpPr txBox="1"/>
          <p:nvPr/>
        </p:nvSpPr>
        <p:spPr>
          <a:xfrm>
            <a:off x="1242874" y="5569545"/>
            <a:ext cx="9934111" cy="523220"/>
          </a:xfrm>
          <a:prstGeom prst="rect">
            <a:avLst/>
          </a:prstGeom>
          <a:noFill/>
        </p:spPr>
        <p:txBody>
          <a:bodyPr wrap="square">
            <a:spAutoFit/>
          </a:bodyPr>
          <a:lstStyle/>
          <a:p>
            <a:r>
              <a:rPr lang="en-US" sz="1400" b="0" i="0" dirty="0">
                <a:solidFill>
                  <a:srgbClr val="000000"/>
                </a:solidFill>
                <a:effectLst/>
              </a:rPr>
              <a:t>Fig depicts ,the vast majority of individuals are working 40 hour weeks which is expected as the societal norm. Regardless of the nonuniform distribution.</a:t>
            </a:r>
            <a:endParaRPr lang="en-IN" sz="1400" dirty="0"/>
          </a:p>
        </p:txBody>
      </p:sp>
    </p:spTree>
    <p:extLst>
      <p:ext uri="{BB962C8B-B14F-4D97-AF65-F5344CB8AC3E}">
        <p14:creationId xmlns:p14="http://schemas.microsoft.com/office/powerpoint/2010/main" val="167130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91297C-D63F-4EBD-8B5E-7A57C1E17C7E}"/>
              </a:ext>
            </a:extLst>
          </p:cNvPr>
          <p:cNvSpPr txBox="1"/>
          <p:nvPr/>
        </p:nvSpPr>
        <p:spPr>
          <a:xfrm>
            <a:off x="871491" y="5581353"/>
            <a:ext cx="10449017" cy="523220"/>
          </a:xfrm>
          <a:prstGeom prst="rect">
            <a:avLst/>
          </a:prstGeom>
          <a:noFill/>
        </p:spPr>
        <p:txBody>
          <a:bodyPr wrap="square">
            <a:spAutoFit/>
          </a:bodyPr>
          <a:lstStyle/>
          <a:p>
            <a:r>
              <a:rPr lang="en-US" sz="1400" b="0" i="0" dirty="0">
                <a:solidFill>
                  <a:srgbClr val="000000"/>
                </a:solidFill>
                <a:effectLst/>
              </a:rPr>
              <a:t>Fig shows that the percentage of individuals making over &gt;50K drastically decreases when less than 40 hours per week, and increases significantly when greater than 40 hours per week.</a:t>
            </a:r>
            <a:endParaRPr lang="en-IN" sz="1400" dirty="0"/>
          </a:p>
        </p:txBody>
      </p:sp>
      <p:pic>
        <p:nvPicPr>
          <p:cNvPr id="9220" name="Picture 4">
            <a:extLst>
              <a:ext uri="{FF2B5EF4-FFF2-40B4-BE49-F238E27FC236}">
                <a16:creationId xmlns:a16="http://schemas.microsoft.com/office/drawing/2014/main" id="{AC2AEDB4-3BAD-4E9C-9264-F660F288F0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4908" y="753427"/>
            <a:ext cx="10515600" cy="434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67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2215-636B-46AC-BA93-BB7C672235F8}"/>
              </a:ext>
            </a:extLst>
          </p:cNvPr>
          <p:cNvSpPr>
            <a:spLocks noGrp="1"/>
          </p:cNvSpPr>
          <p:nvPr>
            <p:ph type="title"/>
          </p:nvPr>
        </p:nvSpPr>
        <p:spPr>
          <a:xfrm>
            <a:off x="838200" y="365126"/>
            <a:ext cx="10515600" cy="877748"/>
          </a:xfrm>
        </p:spPr>
        <p:txBody>
          <a:bodyPr>
            <a:normAutofit/>
          </a:bodyPr>
          <a:lstStyle/>
          <a:p>
            <a:r>
              <a:rPr lang="en-IN" sz="1800" dirty="0">
                <a:latin typeface="+mn-lt"/>
              </a:rPr>
              <a:t>Race distribution</a:t>
            </a:r>
          </a:p>
        </p:txBody>
      </p:sp>
      <p:pic>
        <p:nvPicPr>
          <p:cNvPr id="10242" name="Picture 2">
            <a:extLst>
              <a:ext uri="{FF2B5EF4-FFF2-40B4-BE49-F238E27FC236}">
                <a16:creationId xmlns:a16="http://schemas.microsoft.com/office/drawing/2014/main" id="{65AF8C50-567A-4AE3-9D6B-875F10788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8586" y="1242875"/>
            <a:ext cx="10298097" cy="398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0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16B6F8-B9B3-4FB3-967C-5B18E6D4CB6C}"/>
              </a:ext>
            </a:extLst>
          </p:cNvPr>
          <p:cNvSpPr txBox="1"/>
          <p:nvPr/>
        </p:nvSpPr>
        <p:spPr>
          <a:xfrm>
            <a:off x="962488" y="5246945"/>
            <a:ext cx="10729404" cy="954107"/>
          </a:xfrm>
          <a:prstGeom prst="rect">
            <a:avLst/>
          </a:prstGeom>
          <a:noFill/>
        </p:spPr>
        <p:txBody>
          <a:bodyPr wrap="square">
            <a:spAutoFit/>
          </a:bodyPr>
          <a:lstStyle/>
          <a:p>
            <a:r>
              <a:rPr lang="en-US" sz="1400" b="0" i="0" dirty="0">
                <a:solidFill>
                  <a:srgbClr val="000000"/>
                </a:solidFill>
                <a:effectLst/>
              </a:rPr>
              <a:t>Fig shows, it seems like the feature could be useful in our prediction model, as Whites and Asians have a larger percentage of entries &gt;50K than the rest of the races. However, the sample size of Whites in the dataset is disproportionately large in comparison to all other races. The second most represented group is Blacks with less than 5000 entries. The lack of equal distribution caused us to consider not utilizing this attribute in our prediction model.</a:t>
            </a:r>
            <a:endParaRPr lang="en-IN" sz="1400" dirty="0"/>
          </a:p>
        </p:txBody>
      </p:sp>
      <p:pic>
        <p:nvPicPr>
          <p:cNvPr id="11268" name="Picture 4">
            <a:extLst>
              <a:ext uri="{FF2B5EF4-FFF2-40B4-BE49-F238E27FC236}">
                <a16:creationId xmlns:a16="http://schemas.microsoft.com/office/drawing/2014/main" id="{72B79417-3CD9-45D3-A4A4-836CC3F908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525" y="593020"/>
            <a:ext cx="10515600" cy="434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6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AE71-E5C1-4D0A-A132-67742D07A086}"/>
              </a:ext>
            </a:extLst>
          </p:cNvPr>
          <p:cNvSpPr>
            <a:spLocks noGrp="1"/>
          </p:cNvSpPr>
          <p:nvPr>
            <p:ph type="title"/>
          </p:nvPr>
        </p:nvSpPr>
        <p:spPr>
          <a:xfrm>
            <a:off x="838200" y="365125"/>
            <a:ext cx="10515600" cy="709073"/>
          </a:xfrm>
        </p:spPr>
        <p:txBody>
          <a:bodyPr>
            <a:normAutofit/>
          </a:bodyPr>
          <a:lstStyle/>
          <a:p>
            <a:r>
              <a:rPr lang="en-IN" sz="1800" dirty="0">
                <a:latin typeface="+mn-lt"/>
              </a:rPr>
              <a:t>sex distribution</a:t>
            </a:r>
          </a:p>
        </p:txBody>
      </p:sp>
      <p:pic>
        <p:nvPicPr>
          <p:cNvPr id="12290" name="Picture 2">
            <a:extLst>
              <a:ext uri="{FF2B5EF4-FFF2-40B4-BE49-F238E27FC236}">
                <a16:creationId xmlns:a16="http://schemas.microsoft.com/office/drawing/2014/main" id="{C1097B0B-3ED9-47A9-AF14-651DFB5EAD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9756" y="1157688"/>
            <a:ext cx="7155402" cy="45426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1CD4E6-09C0-4E7E-A260-01C7675A051C}"/>
              </a:ext>
            </a:extLst>
          </p:cNvPr>
          <p:cNvSpPr txBox="1"/>
          <p:nvPr/>
        </p:nvSpPr>
        <p:spPr>
          <a:xfrm>
            <a:off x="838200" y="1721346"/>
            <a:ext cx="3538491" cy="1169551"/>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000000"/>
                </a:solidFill>
                <a:effectLst/>
              </a:rPr>
              <a:t>Fig shows, we can see that there is almost double the sample size of males in comparison to females in the dataset. While this may not affect our predictions too much, the distribution of income can.</a:t>
            </a:r>
            <a:endParaRPr lang="en-IN" sz="1400" dirty="0"/>
          </a:p>
        </p:txBody>
      </p:sp>
    </p:spTree>
    <p:extLst>
      <p:ext uri="{BB962C8B-B14F-4D97-AF65-F5344CB8AC3E}">
        <p14:creationId xmlns:p14="http://schemas.microsoft.com/office/powerpoint/2010/main" val="410623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827955-37CA-4ED4-B305-4FB1C06D4E2D}"/>
              </a:ext>
            </a:extLst>
          </p:cNvPr>
          <p:cNvSpPr txBox="1"/>
          <p:nvPr/>
        </p:nvSpPr>
        <p:spPr>
          <a:xfrm>
            <a:off x="1233996" y="5176550"/>
            <a:ext cx="10191565" cy="523220"/>
          </a:xfrm>
          <a:prstGeom prst="rect">
            <a:avLst/>
          </a:prstGeom>
          <a:noFill/>
        </p:spPr>
        <p:txBody>
          <a:bodyPr wrap="square">
            <a:spAutoFit/>
          </a:bodyPr>
          <a:lstStyle/>
          <a:p>
            <a:r>
              <a:rPr lang="en-US" sz="1400" b="0" i="0" dirty="0">
                <a:solidFill>
                  <a:srgbClr val="000000"/>
                </a:solidFill>
                <a:effectLst/>
              </a:rPr>
              <a:t>Fig shows, the percentage of males who make &gt;50K is much greater than the percentage of females that make the same amount. This will certainly be a significant factor, and should be a feature considered in our prediction model.</a:t>
            </a:r>
            <a:endParaRPr lang="en-IN" sz="1400" dirty="0"/>
          </a:p>
        </p:txBody>
      </p:sp>
      <p:pic>
        <p:nvPicPr>
          <p:cNvPr id="13318" name="Picture 6">
            <a:extLst>
              <a:ext uri="{FF2B5EF4-FFF2-40B4-BE49-F238E27FC236}">
                <a16:creationId xmlns:a16="http://schemas.microsoft.com/office/drawing/2014/main" id="{8374EE58-E2E1-424D-9D8C-F3512F0B93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5945" y="733671"/>
            <a:ext cx="30263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292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CB19A-B24E-4A46-85F5-264C94B3BD75}"/>
              </a:ext>
            </a:extLst>
          </p:cNvPr>
          <p:cNvSpPr>
            <a:spLocks noGrp="1"/>
          </p:cNvSpPr>
          <p:nvPr>
            <p:ph idx="1"/>
          </p:nvPr>
        </p:nvSpPr>
        <p:spPr>
          <a:xfrm>
            <a:off x="838200" y="1834503"/>
            <a:ext cx="10515600" cy="4351338"/>
          </a:xfrm>
        </p:spPr>
        <p:txBody>
          <a:bodyPr/>
          <a:lstStyle/>
          <a:p>
            <a:pPr marL="0" indent="0">
              <a:buNone/>
            </a:pPr>
            <a:r>
              <a:rPr lang="en-US" dirty="0"/>
              <a:t>                                     </a:t>
            </a:r>
          </a:p>
          <a:p>
            <a:pPr marL="0" indent="0">
              <a:buNone/>
            </a:pPr>
            <a:endParaRPr lang="en-US" dirty="0"/>
          </a:p>
          <a:p>
            <a:pPr marL="0" indent="0">
              <a:buNone/>
            </a:pPr>
            <a:r>
              <a:rPr lang="en-US" dirty="0"/>
              <a:t>                                                         Thank you</a:t>
            </a:r>
            <a:endParaRPr lang="en-IN" dirty="0"/>
          </a:p>
        </p:txBody>
      </p:sp>
    </p:spTree>
    <p:extLst>
      <p:ext uri="{BB962C8B-B14F-4D97-AF65-F5344CB8AC3E}">
        <p14:creationId xmlns:p14="http://schemas.microsoft.com/office/powerpoint/2010/main" val="91341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E206-5B8E-4A96-8A01-6A0DF5A6A927}"/>
              </a:ext>
            </a:extLst>
          </p:cNvPr>
          <p:cNvSpPr>
            <a:spLocks noGrp="1"/>
          </p:cNvSpPr>
          <p:nvPr>
            <p:ph type="title"/>
          </p:nvPr>
        </p:nvSpPr>
        <p:spPr/>
        <p:txBody>
          <a:bodyPr/>
          <a:lstStyle/>
          <a:p>
            <a:r>
              <a:rPr lang="en-US" dirty="0"/>
              <a:t>Exploratory Data Analysis Report</a:t>
            </a:r>
            <a:endParaRPr lang="en-IN" dirty="0"/>
          </a:p>
        </p:txBody>
      </p:sp>
      <p:sp>
        <p:nvSpPr>
          <p:cNvPr id="3" name="Content Placeholder 2">
            <a:extLst>
              <a:ext uri="{FF2B5EF4-FFF2-40B4-BE49-F238E27FC236}">
                <a16:creationId xmlns:a16="http://schemas.microsoft.com/office/drawing/2014/main" id="{0F2A2BEC-CCD7-4E9D-A1D0-62962C77DC9F}"/>
              </a:ext>
            </a:extLst>
          </p:cNvPr>
          <p:cNvSpPr>
            <a:spLocks noGrp="1"/>
          </p:cNvSpPr>
          <p:nvPr>
            <p:ph idx="1"/>
          </p:nvPr>
        </p:nvSpPr>
        <p:spPr/>
        <p:txBody>
          <a:bodyPr>
            <a:normAutofit/>
          </a:bodyPr>
          <a:lstStyle/>
          <a:p>
            <a:r>
              <a:rPr lang="en-US" sz="1800" dirty="0"/>
              <a:t>The original dataset contains a distribution of </a:t>
            </a:r>
            <a:r>
              <a:rPr lang="en-IN" sz="1800" dirty="0"/>
              <a:t>24.08</a:t>
            </a:r>
            <a:r>
              <a:rPr lang="en-US" sz="1800" dirty="0"/>
              <a:t>% entries labeled with &gt;50k and </a:t>
            </a:r>
            <a:r>
              <a:rPr lang="en-IN" sz="1800" dirty="0"/>
              <a:t>75.92</a:t>
            </a:r>
            <a:r>
              <a:rPr lang="en-US" sz="1800" dirty="0"/>
              <a:t>% entries labeled with &lt;=50k. We split the dataset into training and test sets while maintaining the above distribution. The following graphs and statistics pertain to the training set. </a:t>
            </a:r>
            <a:endParaRPr lang="en-IN" sz="1800" dirty="0"/>
          </a:p>
        </p:txBody>
      </p:sp>
      <p:graphicFrame>
        <p:nvGraphicFramePr>
          <p:cNvPr id="4" name="Table 4">
            <a:extLst>
              <a:ext uri="{FF2B5EF4-FFF2-40B4-BE49-F238E27FC236}">
                <a16:creationId xmlns:a16="http://schemas.microsoft.com/office/drawing/2014/main" id="{6F60D2CD-0A66-4268-9B70-C6FE74DF744C}"/>
              </a:ext>
            </a:extLst>
          </p:cNvPr>
          <p:cNvGraphicFramePr>
            <a:graphicFrameLocks noGrp="1"/>
          </p:cNvGraphicFramePr>
          <p:nvPr>
            <p:extLst>
              <p:ext uri="{D42A27DB-BD31-4B8C-83A1-F6EECF244321}">
                <p14:modId xmlns:p14="http://schemas.microsoft.com/office/powerpoint/2010/main" val="3096031767"/>
              </p:ext>
            </p:extLst>
          </p:nvPr>
        </p:nvGraphicFramePr>
        <p:xfrm>
          <a:off x="1579238" y="2929632"/>
          <a:ext cx="8127999" cy="132277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73097411"/>
                    </a:ext>
                  </a:extLst>
                </a:gridCol>
                <a:gridCol w="2709333">
                  <a:extLst>
                    <a:ext uri="{9D8B030D-6E8A-4147-A177-3AD203B41FA5}">
                      <a16:colId xmlns:a16="http://schemas.microsoft.com/office/drawing/2014/main" val="3845121022"/>
                    </a:ext>
                  </a:extLst>
                </a:gridCol>
                <a:gridCol w="2709333">
                  <a:extLst>
                    <a:ext uri="{9D8B030D-6E8A-4147-A177-3AD203B41FA5}">
                      <a16:colId xmlns:a16="http://schemas.microsoft.com/office/drawing/2014/main" val="3630513958"/>
                    </a:ext>
                  </a:extLst>
                </a:gridCol>
              </a:tblGrid>
              <a:tr h="428358">
                <a:tc>
                  <a:txBody>
                    <a:bodyPr/>
                    <a:lstStyle/>
                    <a:p>
                      <a:r>
                        <a:rPr lang="en-US" dirty="0"/>
                        <a:t>Label</a:t>
                      </a:r>
                      <a:endParaRPr lang="en-IN" dirty="0"/>
                    </a:p>
                  </a:txBody>
                  <a:tcPr/>
                </a:tc>
                <a:tc>
                  <a:txBody>
                    <a:bodyPr/>
                    <a:lstStyle/>
                    <a:p>
                      <a:r>
                        <a:rPr lang="en-US" dirty="0"/>
                        <a:t>Number</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1045569021"/>
                  </a:ext>
                </a:extLst>
              </a:tr>
              <a:tr h="466056">
                <a:tc>
                  <a:txBody>
                    <a:bodyPr/>
                    <a:lstStyle/>
                    <a:p>
                      <a:r>
                        <a:rPr lang="en-IN" dirty="0"/>
                        <a:t>&lt;= 50k </a:t>
                      </a:r>
                    </a:p>
                  </a:txBody>
                  <a:tcPr/>
                </a:tc>
                <a:tc>
                  <a:txBody>
                    <a:bodyPr/>
                    <a:lstStyle/>
                    <a:p>
                      <a:r>
                        <a:rPr lang="en-IN" dirty="0"/>
                        <a:t>24720</a:t>
                      </a:r>
                    </a:p>
                  </a:txBody>
                  <a:tcPr/>
                </a:tc>
                <a:tc>
                  <a:txBody>
                    <a:bodyPr/>
                    <a:lstStyle/>
                    <a:p>
                      <a:r>
                        <a:rPr lang="en-IN" dirty="0"/>
                        <a:t>75.92</a:t>
                      </a:r>
                    </a:p>
                  </a:txBody>
                  <a:tcPr/>
                </a:tc>
                <a:extLst>
                  <a:ext uri="{0D108BD9-81ED-4DB2-BD59-A6C34878D82A}">
                    <a16:rowId xmlns:a16="http://schemas.microsoft.com/office/drawing/2014/main" val="1039134525"/>
                  </a:ext>
                </a:extLst>
              </a:tr>
              <a:tr h="428358">
                <a:tc>
                  <a:txBody>
                    <a:bodyPr/>
                    <a:lstStyle/>
                    <a:p>
                      <a:r>
                        <a:rPr lang="en-IN" dirty="0"/>
                        <a:t>&gt; 50k</a:t>
                      </a:r>
                    </a:p>
                  </a:txBody>
                  <a:tcPr/>
                </a:tc>
                <a:tc>
                  <a:txBody>
                    <a:bodyPr/>
                    <a:lstStyle/>
                    <a:p>
                      <a:r>
                        <a:rPr lang="en-IN" dirty="0"/>
                        <a:t>7841</a:t>
                      </a:r>
                    </a:p>
                  </a:txBody>
                  <a:tcPr/>
                </a:tc>
                <a:tc>
                  <a:txBody>
                    <a:bodyPr/>
                    <a:lstStyle/>
                    <a:p>
                      <a:r>
                        <a:rPr lang="en-IN" dirty="0"/>
                        <a:t>24.08</a:t>
                      </a:r>
                    </a:p>
                  </a:txBody>
                  <a:tcPr/>
                </a:tc>
                <a:extLst>
                  <a:ext uri="{0D108BD9-81ED-4DB2-BD59-A6C34878D82A}">
                    <a16:rowId xmlns:a16="http://schemas.microsoft.com/office/drawing/2014/main" val="391274544"/>
                  </a:ext>
                </a:extLst>
              </a:tr>
            </a:tbl>
          </a:graphicData>
        </a:graphic>
      </p:graphicFrame>
      <p:sp>
        <p:nvSpPr>
          <p:cNvPr id="6" name="TextBox 5">
            <a:extLst>
              <a:ext uri="{FF2B5EF4-FFF2-40B4-BE49-F238E27FC236}">
                <a16:creationId xmlns:a16="http://schemas.microsoft.com/office/drawing/2014/main" id="{92D3A9FB-80A4-48BB-B57B-D90F2BB40EB5}"/>
              </a:ext>
            </a:extLst>
          </p:cNvPr>
          <p:cNvSpPr txBox="1"/>
          <p:nvPr/>
        </p:nvSpPr>
        <p:spPr>
          <a:xfrm>
            <a:off x="838200" y="4756246"/>
            <a:ext cx="10036945" cy="923330"/>
          </a:xfrm>
          <a:prstGeom prst="rect">
            <a:avLst/>
          </a:prstGeom>
          <a:noFill/>
        </p:spPr>
        <p:txBody>
          <a:bodyPr wrap="square">
            <a:spAutoFit/>
          </a:bodyPr>
          <a:lstStyle/>
          <a:p>
            <a:pPr marL="285750" indent="-285750">
              <a:buFont typeface="Arial" panose="020B0604020202020204" pitchFamily="34" charset="0"/>
              <a:buChar char="•"/>
            </a:pPr>
            <a:r>
              <a:rPr lang="en-US" dirty="0"/>
              <a:t>To gain insights about which features would be most helpful for this assignment, we look at the feature and the distribution of entries that are labeled &gt; 50k and &lt;= 50k. We do this in hopes to identify features that provide little information in order to simplify our model’s complexity and runtime.</a:t>
            </a:r>
          </a:p>
        </p:txBody>
      </p:sp>
    </p:spTree>
    <p:extLst>
      <p:ext uri="{BB962C8B-B14F-4D97-AF65-F5344CB8AC3E}">
        <p14:creationId xmlns:p14="http://schemas.microsoft.com/office/powerpoint/2010/main" val="102298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A6E9-951B-4EA9-AF08-98E071831D47}"/>
              </a:ext>
            </a:extLst>
          </p:cNvPr>
          <p:cNvSpPr>
            <a:spLocks noGrp="1"/>
          </p:cNvSpPr>
          <p:nvPr>
            <p:ph type="title"/>
          </p:nvPr>
        </p:nvSpPr>
        <p:spPr/>
        <p:txBody>
          <a:bodyPr/>
          <a:lstStyle/>
          <a:p>
            <a:r>
              <a:rPr lang="en-IN" dirty="0"/>
              <a:t>Age distribution</a:t>
            </a:r>
          </a:p>
        </p:txBody>
      </p:sp>
      <p:pic>
        <p:nvPicPr>
          <p:cNvPr id="1026" name="Picture 2">
            <a:extLst>
              <a:ext uri="{FF2B5EF4-FFF2-40B4-BE49-F238E27FC236}">
                <a16:creationId xmlns:a16="http://schemas.microsoft.com/office/drawing/2014/main" id="{16458783-3A1B-41DE-8890-190380A9DD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6949" y="1816747"/>
            <a:ext cx="251067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15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0FF325-840F-4536-9ED8-FE3AD7D30CBA}"/>
              </a:ext>
            </a:extLst>
          </p:cNvPr>
          <p:cNvSpPr txBox="1"/>
          <p:nvPr/>
        </p:nvSpPr>
        <p:spPr>
          <a:xfrm>
            <a:off x="1365311" y="5575177"/>
            <a:ext cx="10086883" cy="523220"/>
          </a:xfrm>
          <a:prstGeom prst="rect">
            <a:avLst/>
          </a:prstGeom>
          <a:noFill/>
        </p:spPr>
        <p:txBody>
          <a:bodyPr wrap="square">
            <a:spAutoFit/>
          </a:bodyPr>
          <a:lstStyle/>
          <a:p>
            <a:r>
              <a:rPr lang="en-US" sz="1400" b="0" i="0" dirty="0">
                <a:solidFill>
                  <a:srgbClr val="000000"/>
                </a:solidFill>
                <a:effectLst/>
              </a:rPr>
              <a:t>Fig shows the age distribution among the entries in our dataset. The ages range from 17 to 90 years old with the majority of entries between the ages of 25 and 50 years.</a:t>
            </a:r>
            <a:endParaRPr lang="en-IN" sz="1400" dirty="0"/>
          </a:p>
        </p:txBody>
      </p:sp>
      <p:pic>
        <p:nvPicPr>
          <p:cNvPr id="14342" name="Picture 6">
            <a:extLst>
              <a:ext uri="{FF2B5EF4-FFF2-40B4-BE49-F238E27FC236}">
                <a16:creationId xmlns:a16="http://schemas.microsoft.com/office/drawing/2014/main" id="{5B23514A-9B9E-4850-B240-AB1B4FD2AB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5618" y="759603"/>
            <a:ext cx="910442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21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FCA3-900D-4ED8-B287-A75B81A12210}"/>
              </a:ext>
            </a:extLst>
          </p:cNvPr>
          <p:cNvSpPr>
            <a:spLocks noGrp="1"/>
          </p:cNvSpPr>
          <p:nvPr>
            <p:ph type="title"/>
          </p:nvPr>
        </p:nvSpPr>
        <p:spPr>
          <a:xfrm>
            <a:off x="838200" y="365125"/>
            <a:ext cx="10515600" cy="771217"/>
          </a:xfrm>
        </p:spPr>
        <p:txBody>
          <a:bodyPr>
            <a:normAutofit/>
          </a:bodyPr>
          <a:lstStyle/>
          <a:p>
            <a:r>
              <a:rPr lang="en-US" sz="1800" b="1" dirty="0">
                <a:latin typeface="+mn-lt"/>
              </a:rPr>
              <a:t>Highest level of education distribution</a:t>
            </a:r>
            <a:endParaRPr lang="en-IN" sz="1800" b="1" dirty="0">
              <a:latin typeface="+mn-lt"/>
            </a:endParaRPr>
          </a:p>
        </p:txBody>
      </p:sp>
      <p:pic>
        <p:nvPicPr>
          <p:cNvPr id="2050" name="Picture 2">
            <a:extLst>
              <a:ext uri="{FF2B5EF4-FFF2-40B4-BE49-F238E27FC236}">
                <a16:creationId xmlns:a16="http://schemas.microsoft.com/office/drawing/2014/main" id="{097906D0-2DA2-4796-8693-E84B540718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0711" y="750733"/>
            <a:ext cx="4243526" cy="53482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3D51D0B-215B-4089-A0EE-14BAE7FE4119}"/>
              </a:ext>
            </a:extLst>
          </p:cNvPr>
          <p:cNvSpPr txBox="1"/>
          <p:nvPr/>
        </p:nvSpPr>
        <p:spPr>
          <a:xfrm>
            <a:off x="1047196" y="1627234"/>
            <a:ext cx="6094520" cy="954107"/>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000000"/>
                </a:solidFill>
                <a:effectLst/>
              </a:rPr>
              <a:t>Figure shows the distribution of the different levels of education among individuals in the </a:t>
            </a:r>
            <a:r>
              <a:rPr lang="en-US" sz="1400" b="0" i="0" dirty="0" err="1">
                <a:solidFill>
                  <a:srgbClr val="000000"/>
                </a:solidFill>
                <a:effectLst/>
              </a:rPr>
              <a:t>dataset.Most</a:t>
            </a:r>
            <a:r>
              <a:rPr lang="en-US" sz="1400" b="0" i="0" dirty="0">
                <a:solidFill>
                  <a:srgbClr val="000000"/>
                </a:solidFill>
                <a:effectLst/>
              </a:rPr>
              <a:t> of the individuals in the dataset have at most a high school education while only a small portion have a doctorate. We think this is a fair representation.</a:t>
            </a:r>
            <a:endParaRPr lang="en-IN" sz="1400" dirty="0"/>
          </a:p>
        </p:txBody>
      </p:sp>
    </p:spTree>
    <p:extLst>
      <p:ext uri="{BB962C8B-B14F-4D97-AF65-F5344CB8AC3E}">
        <p14:creationId xmlns:p14="http://schemas.microsoft.com/office/powerpoint/2010/main" val="211097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6EEC7CD-9BF4-4632-BFC6-9854BCD16774}"/>
              </a:ext>
            </a:extLst>
          </p:cNvPr>
          <p:cNvSpPr txBox="1"/>
          <p:nvPr/>
        </p:nvSpPr>
        <p:spPr>
          <a:xfrm>
            <a:off x="1340529" y="5069794"/>
            <a:ext cx="9939290" cy="954107"/>
          </a:xfrm>
          <a:prstGeom prst="rect">
            <a:avLst/>
          </a:prstGeom>
          <a:noFill/>
        </p:spPr>
        <p:txBody>
          <a:bodyPr wrap="square">
            <a:spAutoFit/>
          </a:bodyPr>
          <a:lstStyle/>
          <a:p>
            <a:r>
              <a:rPr lang="en-US" sz="1400" b="0" i="0" dirty="0">
                <a:solidFill>
                  <a:srgbClr val="000000"/>
                </a:solidFill>
                <a:effectLst/>
                <a:latin typeface="Helvetica Neue"/>
              </a:rPr>
              <a:t>Fig shows the relationship between the highest level of education and the number of people labeled &gt;50k and &lt;=50k.For the most part, a higher level of education is correlated to a higher percentage of individuals with the label &gt;50k. One interesting statistic to note is the ratio of individuals labeled &gt;50k to &lt;=50k is almost the same between those that have a doctorate and those that went to a professional school (Prof-school).</a:t>
            </a:r>
            <a:endParaRPr lang="en-IN" sz="1400" dirty="0"/>
          </a:p>
        </p:txBody>
      </p:sp>
      <p:pic>
        <p:nvPicPr>
          <p:cNvPr id="3078" name="Picture 6">
            <a:extLst>
              <a:ext uri="{FF2B5EF4-FFF2-40B4-BE49-F238E27FC236}">
                <a16:creationId xmlns:a16="http://schemas.microsoft.com/office/drawing/2014/main" id="{6E5A591E-98BB-48AB-A889-96A166F4E1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7363" y="443883"/>
            <a:ext cx="10072456" cy="4554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6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0B98-DE6C-4760-BFE5-2CF899DAE9F5}"/>
              </a:ext>
            </a:extLst>
          </p:cNvPr>
          <p:cNvSpPr>
            <a:spLocks noGrp="1"/>
          </p:cNvSpPr>
          <p:nvPr>
            <p:ph type="title"/>
          </p:nvPr>
        </p:nvSpPr>
        <p:spPr/>
        <p:txBody>
          <a:bodyPr>
            <a:normAutofit/>
          </a:bodyPr>
          <a:lstStyle/>
          <a:p>
            <a:r>
              <a:rPr lang="en-IN" sz="1800" b="1" dirty="0">
                <a:latin typeface="+mn-lt"/>
              </a:rPr>
              <a:t>Work class distribution</a:t>
            </a:r>
          </a:p>
        </p:txBody>
      </p:sp>
      <p:pic>
        <p:nvPicPr>
          <p:cNvPr id="4098" name="Picture 2">
            <a:extLst>
              <a:ext uri="{FF2B5EF4-FFF2-40B4-BE49-F238E27FC236}">
                <a16:creationId xmlns:a16="http://schemas.microsoft.com/office/drawing/2014/main" id="{B67376D9-0C5D-48C2-B09F-63E97A2FBC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3278" y="1198484"/>
            <a:ext cx="11008311" cy="38972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8D6BD4-0ADA-45CE-924B-D5FCAF9A2788}"/>
              </a:ext>
            </a:extLst>
          </p:cNvPr>
          <p:cNvSpPr txBox="1"/>
          <p:nvPr/>
        </p:nvSpPr>
        <p:spPr>
          <a:xfrm>
            <a:off x="923278" y="5204981"/>
            <a:ext cx="10679837" cy="954107"/>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000000"/>
                </a:solidFill>
                <a:effectLst/>
              </a:rPr>
              <a:t>Fig above depicts that the majority of the individuals work in the private </a:t>
            </a:r>
            <a:r>
              <a:rPr lang="en-US" sz="1400" b="0" i="0" dirty="0" err="1">
                <a:solidFill>
                  <a:srgbClr val="000000"/>
                </a:solidFill>
                <a:effectLst/>
              </a:rPr>
              <a:t>sector.The</a:t>
            </a:r>
            <a:r>
              <a:rPr lang="en-US" sz="1400" b="0" i="0" dirty="0">
                <a:solidFill>
                  <a:srgbClr val="000000"/>
                </a:solidFill>
                <a:effectLst/>
              </a:rPr>
              <a:t> probabilities of making &gt;50K are similar among the work classes except for self-emp-</a:t>
            </a:r>
            <a:r>
              <a:rPr lang="en-US" sz="1400" b="0" i="0" dirty="0" err="1">
                <a:solidFill>
                  <a:srgbClr val="000000"/>
                </a:solidFill>
                <a:effectLst/>
              </a:rPr>
              <a:t>inc</a:t>
            </a:r>
            <a:r>
              <a:rPr lang="en-US" sz="1400" b="0" i="0" dirty="0">
                <a:solidFill>
                  <a:srgbClr val="000000"/>
                </a:solidFill>
                <a:effectLst/>
              </a:rPr>
              <a:t> and federal government. Federal government is seen as the most elite in the public sector, which most likely explains the higher chance of earning &gt;50K. Self-employed-incorporated implies that the individual owns their own company , which means earnings &gt;50K.</a:t>
            </a:r>
            <a:endParaRPr lang="en-IN" sz="1400" dirty="0"/>
          </a:p>
        </p:txBody>
      </p:sp>
    </p:spTree>
    <p:extLst>
      <p:ext uri="{BB962C8B-B14F-4D97-AF65-F5344CB8AC3E}">
        <p14:creationId xmlns:p14="http://schemas.microsoft.com/office/powerpoint/2010/main" val="417031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96BB50EE-C0AD-46FF-935C-DC49547EB5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0710" y="1008880"/>
            <a:ext cx="98714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91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09FD-F81E-46E0-909F-576E6ABFCEA4}"/>
              </a:ext>
            </a:extLst>
          </p:cNvPr>
          <p:cNvSpPr>
            <a:spLocks noGrp="1"/>
          </p:cNvSpPr>
          <p:nvPr>
            <p:ph type="title"/>
          </p:nvPr>
        </p:nvSpPr>
        <p:spPr>
          <a:xfrm>
            <a:off x="838200" y="365125"/>
            <a:ext cx="10515600" cy="824483"/>
          </a:xfrm>
        </p:spPr>
        <p:txBody>
          <a:bodyPr>
            <a:normAutofit/>
          </a:bodyPr>
          <a:lstStyle/>
          <a:p>
            <a:r>
              <a:rPr lang="en-US" sz="1800" dirty="0">
                <a:latin typeface="+mn-lt"/>
              </a:rPr>
              <a:t>Occupation Distribution</a:t>
            </a:r>
            <a:endParaRPr lang="en-IN" sz="1800" dirty="0">
              <a:latin typeface="+mn-lt"/>
            </a:endParaRPr>
          </a:p>
        </p:txBody>
      </p:sp>
      <p:pic>
        <p:nvPicPr>
          <p:cNvPr id="4" name="Picture 2">
            <a:extLst>
              <a:ext uri="{FF2B5EF4-FFF2-40B4-BE49-F238E27FC236}">
                <a16:creationId xmlns:a16="http://schemas.microsoft.com/office/drawing/2014/main" id="{7814E30D-79D6-4F39-BB8E-B36479ED6C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8301" y="1088778"/>
            <a:ext cx="10107967"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9662042-1AE7-46F9-A31E-146F87F9E0AB}"/>
              </a:ext>
            </a:extLst>
          </p:cNvPr>
          <p:cNvSpPr txBox="1"/>
          <p:nvPr/>
        </p:nvSpPr>
        <p:spPr>
          <a:xfrm>
            <a:off x="1065320" y="5591643"/>
            <a:ext cx="9587884" cy="307777"/>
          </a:xfrm>
          <a:prstGeom prst="rect">
            <a:avLst/>
          </a:prstGeom>
          <a:noFill/>
        </p:spPr>
        <p:txBody>
          <a:bodyPr wrap="square">
            <a:spAutoFit/>
          </a:bodyPr>
          <a:lstStyle/>
          <a:p>
            <a:r>
              <a:rPr lang="en-US" sz="1400" b="0" i="0" dirty="0">
                <a:solidFill>
                  <a:srgbClr val="000000"/>
                </a:solidFill>
                <a:effectLst/>
              </a:rPr>
              <a:t>In above </a:t>
            </a:r>
            <a:r>
              <a:rPr lang="en-US" sz="1400" b="0" i="0" dirty="0" err="1">
                <a:solidFill>
                  <a:srgbClr val="000000"/>
                </a:solidFill>
                <a:effectLst/>
              </a:rPr>
              <a:t>fig,there</a:t>
            </a:r>
            <a:r>
              <a:rPr lang="en-US" sz="1400" b="0" i="0" dirty="0">
                <a:solidFill>
                  <a:srgbClr val="000000"/>
                </a:solidFill>
                <a:effectLst/>
              </a:rPr>
              <a:t> is a somewhat uniform distribution of occupations in the dataset, disregarding the absence of Armed Forces.</a:t>
            </a:r>
            <a:endParaRPr lang="en-IN" sz="1400" dirty="0"/>
          </a:p>
        </p:txBody>
      </p:sp>
    </p:spTree>
    <p:extLst>
      <p:ext uri="{BB962C8B-B14F-4D97-AF65-F5344CB8AC3E}">
        <p14:creationId xmlns:p14="http://schemas.microsoft.com/office/powerpoint/2010/main" val="303851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704</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 Neue</vt:lpstr>
      <vt:lpstr>Office Theme</vt:lpstr>
      <vt:lpstr>Assignment</vt:lpstr>
      <vt:lpstr>Exploratory Data Analysis Report</vt:lpstr>
      <vt:lpstr>Age distribution</vt:lpstr>
      <vt:lpstr>PowerPoint Presentation</vt:lpstr>
      <vt:lpstr>Highest level of education distribution</vt:lpstr>
      <vt:lpstr>PowerPoint Presentation</vt:lpstr>
      <vt:lpstr>Work class distribution</vt:lpstr>
      <vt:lpstr>PowerPoint Presentation</vt:lpstr>
      <vt:lpstr>Occupation Distribution</vt:lpstr>
      <vt:lpstr>PowerPoint Presentation</vt:lpstr>
      <vt:lpstr>hours per week distribution</vt:lpstr>
      <vt:lpstr>PowerPoint Presentation</vt:lpstr>
      <vt:lpstr>Race distribution</vt:lpstr>
      <vt:lpstr>PowerPoint Presentation</vt:lpstr>
      <vt:lpstr>sex distribution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rashikakhandelwal33@gmail.com</dc:creator>
  <cp:lastModifiedBy>rashikakhandelwal33@gmail.com</cp:lastModifiedBy>
  <cp:revision>1</cp:revision>
  <dcterms:created xsi:type="dcterms:W3CDTF">2021-10-06T04:50:48Z</dcterms:created>
  <dcterms:modified xsi:type="dcterms:W3CDTF">2021-10-06T05:43:14Z</dcterms:modified>
</cp:coreProperties>
</file>