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sldIdLst>
    <p:sldId id="256" r:id="rId2"/>
    <p:sldId id="258" r:id="rId3"/>
    <p:sldId id="259" r:id="rId4"/>
    <p:sldId id="260" r:id="rId5"/>
    <p:sldId id="261" r:id="rId6"/>
    <p:sldId id="262" r:id="rId7"/>
    <p:sldId id="263" r:id="rId8"/>
    <p:sldId id="264" r:id="rId9"/>
    <p:sldId id="274" r:id="rId10"/>
    <p:sldId id="275" r:id="rId11"/>
    <p:sldId id="276" r:id="rId12"/>
    <p:sldId id="265" r:id="rId13"/>
    <p:sldId id="273"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81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99233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3755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93624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32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4A9C8-72F8-447F-B436-E990E5A708FC}"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69181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1948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4A9C8-72F8-447F-B436-E990E5A708FC}"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44209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D4A9C8-72F8-447F-B436-E990E5A708FC}" type="datetimeFigureOut">
              <a:rPr lang="en-IN" smtClean="0"/>
              <a:t>18-10-2024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83418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D4A9C8-72F8-447F-B436-E990E5A708FC}" type="datetimeFigureOut">
              <a:rPr lang="en-IN" smtClean="0"/>
              <a:t>18-10-2024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02E96D-A5B9-430B-BEB8-F8988832069C}" type="slidenum">
              <a:rPr lang="en-IN" smtClean="0"/>
              <a:t>‹#›</a:t>
            </a:fld>
            <a:endParaRPr lang="en-IN"/>
          </a:p>
        </p:txBody>
      </p:sp>
    </p:spTree>
    <p:extLst>
      <p:ext uri="{BB962C8B-B14F-4D97-AF65-F5344CB8AC3E}">
        <p14:creationId xmlns:p14="http://schemas.microsoft.com/office/powerpoint/2010/main" val="266675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26795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D4A9C8-72F8-447F-B436-E990E5A708FC}" type="datetimeFigureOut">
              <a:rPr lang="en-IN" smtClean="0"/>
              <a:t>18-10-2024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02E96D-A5B9-430B-BEB8-F898883206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396469"/>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geo-python.github.io/site/lessons/L5/pandas-overview.html"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0B1-C8D3-6F69-B57A-17FC14C4DE41}"/>
              </a:ext>
            </a:extLst>
          </p:cNvPr>
          <p:cNvSpPr>
            <a:spLocks noGrp="1"/>
          </p:cNvSpPr>
          <p:nvPr>
            <p:ph type="ctrTitle"/>
          </p:nvPr>
        </p:nvSpPr>
        <p:spPr>
          <a:xfrm>
            <a:off x="248477" y="758952"/>
            <a:ext cx="11420061" cy="2043883"/>
          </a:xfrm>
        </p:spPr>
        <p:txBody>
          <a:bodyPr>
            <a:normAutofit/>
          </a:bodyPr>
          <a:lstStyle/>
          <a:p>
            <a:pPr algn="ctr"/>
            <a:r>
              <a:rPr lang="en-IN" sz="6000" b="1" dirty="0">
                <a:latin typeface="Times New Roman" panose="02020603050405020304" pitchFamily="18" charset="0"/>
                <a:cs typeface="Times New Roman" panose="02020603050405020304" pitchFamily="18" charset="0"/>
              </a:rPr>
              <a:t>CHURN ANALYTICS</a:t>
            </a:r>
          </a:p>
        </p:txBody>
      </p:sp>
      <p:sp>
        <p:nvSpPr>
          <p:cNvPr id="3" name="Subtitle 2">
            <a:extLst>
              <a:ext uri="{FF2B5EF4-FFF2-40B4-BE49-F238E27FC236}">
                <a16:creationId xmlns:a16="http://schemas.microsoft.com/office/drawing/2014/main" id="{6CFBD8B6-A8B6-CEA8-5D00-F9DF48CD611B}"/>
              </a:ext>
            </a:extLst>
          </p:cNvPr>
          <p:cNvSpPr>
            <a:spLocks noGrp="1"/>
          </p:cNvSpPr>
          <p:nvPr>
            <p:ph type="subTitle" idx="1"/>
          </p:nvPr>
        </p:nvSpPr>
        <p:spPr>
          <a:xfrm>
            <a:off x="1139807" y="3483666"/>
            <a:ext cx="10058400" cy="1143000"/>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Report</a:t>
            </a:r>
          </a:p>
        </p:txBody>
      </p:sp>
      <p:sp>
        <p:nvSpPr>
          <p:cNvPr id="6" name="TextBox 5">
            <a:extLst>
              <a:ext uri="{FF2B5EF4-FFF2-40B4-BE49-F238E27FC236}">
                <a16:creationId xmlns:a16="http://schemas.microsoft.com/office/drawing/2014/main" id="{3EE88239-4B62-29AD-9B18-C3A795A3BC71}"/>
              </a:ext>
            </a:extLst>
          </p:cNvPr>
          <p:cNvSpPr txBox="1"/>
          <p:nvPr/>
        </p:nvSpPr>
        <p:spPr>
          <a:xfrm>
            <a:off x="8121446" y="4626666"/>
            <a:ext cx="3642720" cy="646331"/>
          </a:xfrm>
          <a:prstGeom prst="rect">
            <a:avLst/>
          </a:prstGeom>
          <a:noFill/>
        </p:spPr>
        <p:txBody>
          <a:bodyPr wrap="square" rtlCol="0">
            <a:spAutoFit/>
          </a:bodyPr>
          <a:lstStyle/>
          <a:p>
            <a:r>
              <a:rPr lang="en-IN" sz="3600" b="1" dirty="0" err="1">
                <a:latin typeface="Times New Roman" panose="02020603050405020304" pitchFamily="18" charset="0"/>
                <a:cs typeface="Times New Roman" panose="02020603050405020304" pitchFamily="18" charset="0"/>
              </a:rPr>
              <a:t>Rashika</a:t>
            </a:r>
            <a:r>
              <a:rPr lang="en-IN" sz="3600" b="1" dirty="0">
                <a:latin typeface="Times New Roman" panose="02020603050405020304" pitchFamily="18" charset="0"/>
                <a:cs typeface="Times New Roman" panose="02020603050405020304" pitchFamily="18" charset="0"/>
              </a:rPr>
              <a:t> Singhal</a:t>
            </a:r>
          </a:p>
        </p:txBody>
      </p:sp>
    </p:spTree>
    <p:extLst>
      <p:ext uri="{BB962C8B-B14F-4D97-AF65-F5344CB8AC3E}">
        <p14:creationId xmlns:p14="http://schemas.microsoft.com/office/powerpoint/2010/main" val="12055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Python Code 2</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9" name="Picture 8">
            <a:extLst>
              <a:ext uri="{FF2B5EF4-FFF2-40B4-BE49-F238E27FC236}">
                <a16:creationId xmlns:a16="http://schemas.microsoft.com/office/drawing/2014/main" id="{0FA413AB-622B-1417-3694-ECD95E797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94" y="1835594"/>
            <a:ext cx="7237497" cy="4356484"/>
          </a:xfrm>
          <a:prstGeom prst="rect">
            <a:avLst/>
          </a:prstGeom>
        </p:spPr>
      </p:pic>
    </p:spTree>
    <p:extLst>
      <p:ext uri="{BB962C8B-B14F-4D97-AF65-F5344CB8AC3E}">
        <p14:creationId xmlns:p14="http://schemas.microsoft.com/office/powerpoint/2010/main" val="217427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Python Code 3</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11" name="Picture 10">
            <a:extLst>
              <a:ext uri="{FF2B5EF4-FFF2-40B4-BE49-F238E27FC236}">
                <a16:creationId xmlns:a16="http://schemas.microsoft.com/office/drawing/2014/main" id="{99E8C869-723A-2F8D-9D17-069FEC908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20" y="1872359"/>
            <a:ext cx="6184489" cy="4319719"/>
          </a:xfrm>
          <a:prstGeom prst="rect">
            <a:avLst/>
          </a:prstGeom>
        </p:spPr>
      </p:pic>
      <p:pic>
        <p:nvPicPr>
          <p:cNvPr id="5" name="Picture 4">
            <a:extLst>
              <a:ext uri="{FF2B5EF4-FFF2-40B4-BE49-F238E27FC236}">
                <a16:creationId xmlns:a16="http://schemas.microsoft.com/office/drawing/2014/main" id="{6C827F8F-D5DB-C1B5-20CE-3BB1DCBA3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2452" y="2867539"/>
            <a:ext cx="6276928" cy="3324539"/>
          </a:xfrm>
          <a:prstGeom prst="rect">
            <a:avLst/>
          </a:prstGeom>
        </p:spPr>
      </p:pic>
    </p:spTree>
    <p:extLst>
      <p:ext uri="{BB962C8B-B14F-4D97-AF65-F5344CB8AC3E}">
        <p14:creationId xmlns:p14="http://schemas.microsoft.com/office/powerpoint/2010/main" val="41601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Python Code 4</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7" name="Picture 6">
            <a:extLst>
              <a:ext uri="{FF2B5EF4-FFF2-40B4-BE49-F238E27FC236}">
                <a16:creationId xmlns:a16="http://schemas.microsoft.com/office/drawing/2014/main" id="{80B90BD3-A5E2-D80A-3FBC-9AA7C52B6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678" y="1913443"/>
            <a:ext cx="7738386" cy="3704134"/>
          </a:xfrm>
          <a:prstGeom prst="rect">
            <a:avLst/>
          </a:prstGeom>
        </p:spPr>
      </p:pic>
    </p:spTree>
    <p:extLst>
      <p:ext uri="{BB962C8B-B14F-4D97-AF65-F5344CB8AC3E}">
        <p14:creationId xmlns:p14="http://schemas.microsoft.com/office/powerpoint/2010/main" val="400162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Python Code 5</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9" name="Picture 8">
            <a:extLst>
              <a:ext uri="{FF2B5EF4-FFF2-40B4-BE49-F238E27FC236}">
                <a16:creationId xmlns:a16="http://schemas.microsoft.com/office/drawing/2014/main" id="{74487AB4-3E87-2570-F748-5BCE372F1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31931"/>
            <a:ext cx="8902126" cy="4188506"/>
          </a:xfrm>
          <a:prstGeom prst="rect">
            <a:avLst/>
          </a:prstGeom>
        </p:spPr>
      </p:pic>
    </p:spTree>
    <p:extLst>
      <p:ext uri="{BB962C8B-B14F-4D97-AF65-F5344CB8AC3E}">
        <p14:creationId xmlns:p14="http://schemas.microsoft.com/office/powerpoint/2010/main" val="189844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Dashboard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98BB5B68-33B3-DBA6-6383-141099994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614" y="1910181"/>
            <a:ext cx="7757652" cy="4281897"/>
          </a:xfrm>
          <a:prstGeom prst="rect">
            <a:avLst/>
          </a:prstGeom>
        </p:spPr>
      </p:pic>
    </p:spTree>
    <p:extLst>
      <p:ext uri="{BB962C8B-B14F-4D97-AF65-F5344CB8AC3E}">
        <p14:creationId xmlns:p14="http://schemas.microsoft.com/office/powerpoint/2010/main" val="40676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 - 1</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884584" y="1779103"/>
            <a:ext cx="10535478" cy="3801755"/>
          </a:xfrm>
        </p:spPr>
        <p:txBody>
          <a:bodyPr>
            <a:noAutofit/>
          </a:bodyPr>
          <a:lstStyle/>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The customers’ churning rate is very high i.e. 95.38 %. The company may face a huge loss, if it doesn’t tackle the problem on urgent basis.</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The NYC Buses agency has the maximum number of complaints, followed by Subways. These agencies are not providing good services to the customers.</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Mostly customers are disappointed with the Employees and Station/Bus Stop/Facility/structure services. These need to be tackled in order to decrease the churning rate of customers.</a:t>
            </a:r>
          </a:p>
          <a:p>
            <a:pPr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The maximum churning of customers has taken place in the 3rd and 4th quarters (approximately 25% in each quarter).</a:t>
            </a:r>
          </a:p>
          <a:p>
            <a:pPr lvl="0" algn="just">
              <a:lnSpc>
                <a:spcPct val="107000"/>
              </a:lnSpc>
              <a:buClr>
                <a:schemeClr val="tx1"/>
              </a:buClr>
              <a:buFont typeface="Wingdings" panose="05000000000000000000" pitchFamily="2" charset="2"/>
              <a:buChar char="§"/>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buClr>
                <a:schemeClr val="tx1"/>
              </a:buCl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3667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 - 2</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884584" y="1779103"/>
            <a:ext cx="10535478" cy="4412975"/>
          </a:xfrm>
        </p:spPr>
        <p:txBody>
          <a:bodyPr>
            <a:noAutofit/>
          </a:bodyPr>
          <a:lstStyle/>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Mostly customers face problems with the Bus Operator or Driver and Vehicles.</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Specifically, the customers get bothered by the rude behaviour or inappropriate language used by the drivers and malfunctioning of the vehicles, other than the reasons unspecified. The company should seriously take action against such drivers and also repair the malfunctioned vehicles in order to increase the customer retention rate.</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It is clear that the customers are not liking the services since year 2015 as the number of customers starts decreasing since year 2015. The number of customers drastically decreases in the year 2017.  The customers count in the year 2017 became even lesser than half of the count in the year 2016. The maximum churning of customers has taken place in the year 2017.</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5411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design a dashboard for a business to gain insights into the churning behaviour of customers.</a:t>
            </a:r>
          </a:p>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identify the reasons behind the churning of customers by running various python code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2789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   The dashboard and python code will help company </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Understand the reasons behind the customers’ churning.</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services need to be improved.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290267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 business is dealing with client attrition. The main goal is to precisely evaluate the customers’ churning rate and churned customers count and the factors responsible for it in order to help the business gain insights into the services that it needs to improve.</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5689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7" name="Rectangle 2">
            <a:extLst>
              <a:ext uri="{FF2B5EF4-FFF2-40B4-BE49-F238E27FC236}">
                <a16:creationId xmlns:a16="http://schemas.microsoft.com/office/drawing/2014/main" id="{5079C226-8DD7-A836-5CC2-14C7DAACD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9" descr="Sample BI architecture diagram">
            <a:extLst>
              <a:ext uri="{FF2B5EF4-FFF2-40B4-BE49-F238E27FC236}">
                <a16:creationId xmlns:a16="http://schemas.microsoft.com/office/drawing/2014/main" id="{4F038758-9B4F-3208-9766-164CE569C61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8067" t="9239" r="7348" b="9750"/>
          <a:stretch/>
        </p:blipFill>
        <p:spPr bwMode="auto">
          <a:xfrm>
            <a:off x="2941982" y="1790725"/>
            <a:ext cx="5744817" cy="405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3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Autofit/>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of the company is provided in the form of  Excel workbook.</a:t>
            </a:r>
          </a:p>
          <a:p>
            <a:pPr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contains the following columns:</a:t>
            </a:r>
          </a:p>
          <a:p>
            <a:pPr marL="0" lvl="0"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Agency, Commendation or Complaint, Subject Matter, Subject Detail, Issue Detail, Year, Quarter, Line/Route/Branch</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429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null values of the Issue Detail column have been replaced by the ‘Unspecified’ text. </a:t>
            </a:r>
          </a:p>
          <a:p>
            <a:pPr marL="0" indent="0" algn="just">
              <a:buClr>
                <a:schemeClr val="tx1"/>
              </a:buClr>
              <a:buNone/>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
            </a:pP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duplicate entries are removed. </a:t>
            </a:r>
          </a:p>
          <a:p>
            <a:pPr marL="0" indent="0" algn="just">
              <a:buClr>
                <a:schemeClr val="tx1"/>
              </a:buClr>
              <a:buNone/>
            </a:pP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 this way, the data has been cleaned.</a:t>
            </a:r>
          </a:p>
          <a:p>
            <a:pPr algn="just">
              <a:buClr>
                <a:schemeClr val="tx1"/>
              </a:buCl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13506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8235563" cy="1759227"/>
          </a:xfrm>
        </p:spPr>
        <p:txBody>
          <a:bodyPr>
            <a:normAutofit lnSpcReduction="10000"/>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rPr>
              <a:t>  Power BI is used to make the Churn Analytics Dashboard.</a:t>
            </a:r>
          </a:p>
          <a:p>
            <a:pPr>
              <a:buClr>
                <a:schemeClr val="tx1"/>
              </a:buClr>
              <a:buFont typeface="Wingdings" panose="05000000000000000000" pitchFamily="2" charset="2"/>
              <a:buChar char="§"/>
            </a:pPr>
            <a:r>
              <a:rPr lang="en-IN" sz="2800" dirty="0">
                <a:latin typeface="Times New Roman" panose="02020603050405020304" pitchFamily="18" charset="0"/>
                <a:ea typeface="Calibri" panose="020F0502020204030204" pitchFamily="34" charset="0"/>
              </a:rPr>
              <a:t>  </a:t>
            </a:r>
            <a:r>
              <a:rPr lang="en-IN" sz="2800" dirty="0" err="1">
                <a:latin typeface="Times New Roman" panose="02020603050405020304" pitchFamily="18" charset="0"/>
                <a:ea typeface="Calibri" panose="020F0502020204030204" pitchFamily="34" charset="0"/>
              </a:rPr>
              <a:t>Jupyter</a:t>
            </a:r>
            <a:r>
              <a:rPr lang="en-IN" sz="2800" dirty="0">
                <a:latin typeface="Times New Roman" panose="02020603050405020304" pitchFamily="18" charset="0"/>
                <a:ea typeface="Calibri" panose="020F0502020204030204" pitchFamily="34" charset="0"/>
              </a:rPr>
              <a:t> Notebook is used to run various pandas code to understand the data.</a:t>
            </a:r>
            <a:endParaRPr lang="en-IN" sz="2800" dirty="0">
              <a:effectLst/>
              <a:latin typeface="Times New Roman" panose="02020603050405020304" pitchFamily="18" charset="0"/>
              <a:ea typeface="Calibri" panose="020F0502020204030204" pitchFamily="34"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5" name="Picture 4" descr="Power BI Logo, symbol, meaning, history, PNG, brand">
            <a:extLst>
              <a:ext uri="{FF2B5EF4-FFF2-40B4-BE49-F238E27FC236}">
                <a16:creationId xmlns:a16="http://schemas.microsoft.com/office/drawing/2014/main" id="{BA188416-0C60-5816-E1BD-497C2B59159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979" r="22809"/>
          <a:stretch/>
        </p:blipFill>
        <p:spPr bwMode="auto">
          <a:xfrm>
            <a:off x="9947800" y="1977951"/>
            <a:ext cx="1581593" cy="1611788"/>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419BFDA-8E75-36F6-41AD-9BE4B3FDEBF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00204" y="3826565"/>
            <a:ext cx="3077392" cy="1816207"/>
          </a:xfrm>
          <a:prstGeom prst="rect">
            <a:avLst/>
          </a:prstGeom>
        </p:spPr>
      </p:pic>
    </p:spTree>
    <p:extLst>
      <p:ext uri="{BB962C8B-B14F-4D97-AF65-F5344CB8AC3E}">
        <p14:creationId xmlns:p14="http://schemas.microsoft.com/office/powerpoint/2010/main" val="37751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Python Code 1</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9" name="Picture 8">
            <a:extLst>
              <a:ext uri="{FF2B5EF4-FFF2-40B4-BE49-F238E27FC236}">
                <a16:creationId xmlns:a16="http://schemas.microsoft.com/office/drawing/2014/main" id="{CB163E5E-87B9-A180-794C-A1F14A14A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65" y="1864259"/>
            <a:ext cx="5204311" cy="2678243"/>
          </a:xfrm>
          <a:prstGeom prst="rect">
            <a:avLst/>
          </a:prstGeom>
        </p:spPr>
      </p:pic>
      <p:pic>
        <p:nvPicPr>
          <p:cNvPr id="11" name="Picture 10">
            <a:extLst>
              <a:ext uri="{FF2B5EF4-FFF2-40B4-BE49-F238E27FC236}">
                <a16:creationId xmlns:a16="http://schemas.microsoft.com/office/drawing/2014/main" id="{0B54619F-7B5E-4B2C-F97B-A6C4C0F58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062" y="1864259"/>
            <a:ext cx="6117074" cy="2511096"/>
          </a:xfrm>
          <a:prstGeom prst="rect">
            <a:avLst/>
          </a:prstGeom>
        </p:spPr>
      </p:pic>
      <p:pic>
        <p:nvPicPr>
          <p:cNvPr id="13" name="Picture 12">
            <a:extLst>
              <a:ext uri="{FF2B5EF4-FFF2-40B4-BE49-F238E27FC236}">
                <a16:creationId xmlns:a16="http://schemas.microsoft.com/office/drawing/2014/main" id="{E2533E31-9393-7495-DA5B-A397D79D39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30993"/>
            <a:ext cx="8573729" cy="1757003"/>
          </a:xfrm>
          <a:prstGeom prst="rect">
            <a:avLst/>
          </a:prstGeom>
        </p:spPr>
      </p:pic>
    </p:spTree>
    <p:extLst>
      <p:ext uri="{BB962C8B-B14F-4D97-AF65-F5344CB8AC3E}">
        <p14:creationId xmlns:p14="http://schemas.microsoft.com/office/powerpoint/2010/main" val="192110262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101</TotalTime>
  <Words>511</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Times New Roman</vt:lpstr>
      <vt:lpstr>Wingdings</vt:lpstr>
      <vt:lpstr>Retrospect</vt:lpstr>
      <vt:lpstr>CHURN ANALYTICS</vt:lpstr>
      <vt:lpstr>Objective</vt:lpstr>
      <vt:lpstr>Benefits</vt:lpstr>
      <vt:lpstr>Problem Statement</vt:lpstr>
      <vt:lpstr>Architecture</vt:lpstr>
      <vt:lpstr>Dataset</vt:lpstr>
      <vt:lpstr>Data Transformation</vt:lpstr>
      <vt:lpstr>Tools Used</vt:lpstr>
      <vt:lpstr>Python Code 1</vt:lpstr>
      <vt:lpstr>Python Code 2</vt:lpstr>
      <vt:lpstr>Python Code 3</vt:lpstr>
      <vt:lpstr>Python Code 4</vt:lpstr>
      <vt:lpstr>Python Code 5</vt:lpstr>
      <vt:lpstr>Dashboard</vt:lpstr>
      <vt:lpstr>Insights - 1</vt:lpstr>
      <vt:lpstr>Insights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DASHBOARD</dc:title>
  <dc:creator>nikkimittal19599@gmail.com</dc:creator>
  <cp:lastModifiedBy>Om Singhal</cp:lastModifiedBy>
  <cp:revision>7</cp:revision>
  <dcterms:created xsi:type="dcterms:W3CDTF">2023-01-11T06:43:24Z</dcterms:created>
  <dcterms:modified xsi:type="dcterms:W3CDTF">2024-10-18T05:46:06Z</dcterms:modified>
</cp:coreProperties>
</file>