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5" strike="noStrike" sz="6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4716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177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5638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099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6560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021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7482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2943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840431" marR="0" indent="-471631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: RASHIKA TYAGI   IV SEM   SECTION-A   2021381"/>
          <p:cNvSpPr txBox="1"/>
          <p:nvPr>
            <p:ph type="body" idx="21"/>
          </p:nvPr>
        </p:nvSpPr>
        <p:spPr>
          <a:xfrm>
            <a:off x="1219200" y="11308729"/>
            <a:ext cx="21945600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BY: RASHIKA TYAGI   IV SEM   SECTION-A   2021381</a:t>
            </a:r>
          </a:p>
        </p:txBody>
      </p:sp>
      <p:sp>
        <p:nvSpPr>
          <p:cNvPr id="152" name="ADAPTIVE LEARNING SYSTEMS: AUTOMATIC SEGMENTATION OF STUDENTS BASED ON ONLINE COURSE INTERACTION"/>
          <p:cNvSpPr txBox="1"/>
          <p:nvPr>
            <p:ph type="ctrTitle"/>
          </p:nvPr>
        </p:nvSpPr>
        <p:spPr>
          <a:xfrm>
            <a:off x="1219200" y="5486437"/>
            <a:ext cx="21945600" cy="4267201"/>
          </a:xfrm>
          <a:prstGeom prst="rect">
            <a:avLst/>
          </a:prstGeom>
        </p:spPr>
        <p:txBody>
          <a:bodyPr/>
          <a:lstStyle/>
          <a:p>
            <a:pPr defTabSz="1731262">
              <a:defRPr spc="-100" sz="8000" u="sng">
                <a:latin typeface="Chalkboard"/>
                <a:ea typeface="Chalkboard"/>
                <a:cs typeface="Chalkboard"/>
                <a:sym typeface="Chalkboard"/>
              </a:defRPr>
            </a:pPr>
            <a:r>
              <a:t>ADAPTIVE LEARNING SYSTEMS</a:t>
            </a:r>
            <a:r>
              <a:rPr sz="6000"/>
              <a:t>:</a:t>
            </a:r>
            <a:br>
              <a:rPr sz="6000"/>
            </a:br>
            <a:r>
              <a:rPr sz="6000" u="none"/>
              <a:t>AUTOMATIC SEGMENTATION OF STUDENTS BASED ON ONLINE COURSE INTERACTION</a:t>
            </a:r>
          </a:p>
        </p:txBody>
      </p:sp>
      <p:sp>
        <p:nvSpPr>
          <p:cNvPr id="153" name="GRAPHIC ERA DEEMED TO BE UNIVERSITY, DEHRADUN"/>
          <p:cNvSpPr txBox="1"/>
          <p:nvPr>
            <p:ph type="subTitle" sz="quarter" idx="1"/>
          </p:nvPr>
        </p:nvSpPr>
        <p:spPr>
          <a:xfrm>
            <a:off x="1219200" y="4107847"/>
            <a:ext cx="21945600" cy="2250593"/>
          </a:xfrm>
          <a:prstGeom prst="rect">
            <a:avLst/>
          </a:prstGeom>
        </p:spPr>
        <p:txBody>
          <a:bodyPr/>
          <a:lstStyle/>
          <a:p>
            <a:pPr/>
            <a:r>
              <a:t>GRAPHIC ERA DEEMED TO BE UNIVERSITY, DEHRADUN</a:t>
            </a:r>
          </a:p>
        </p:txBody>
      </p:sp>
      <p:pic>
        <p:nvPicPr>
          <p:cNvPr id="154" name="page1image61138688.png" descr="page1image611386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9821" y="534066"/>
            <a:ext cx="3564359" cy="339728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"/>
          <p:cNvSpPr txBox="1"/>
          <p:nvPr/>
        </p:nvSpPr>
        <p:spPr>
          <a:xfrm>
            <a:off x="11883021" y="30546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6" name="PROJECT MENTOR : DR. AMIT KUMAR"/>
          <p:cNvSpPr txBox="1"/>
          <p:nvPr/>
        </p:nvSpPr>
        <p:spPr>
          <a:xfrm>
            <a:off x="1219200" y="11986091"/>
            <a:ext cx="2194560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PROJECT MENTOR : DR. AMIT KUMAR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OJEC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44">
              <a:defRPr spc="-84" sz="8448"/>
            </a:lvl1pPr>
          </a:lstStyle>
          <a:p>
            <a:pPr/>
            <a:r>
              <a:t>PROJECT OVERVIEW</a:t>
            </a:r>
          </a:p>
        </p:txBody>
      </p:sp>
      <p:sp>
        <p:nvSpPr>
          <p:cNvPr id="159" name="In this project, we have focused on these learning objectives:…"/>
          <p:cNvSpPr txBox="1"/>
          <p:nvPr>
            <p:ph type="body" idx="1"/>
          </p:nvPr>
        </p:nvSpPr>
        <p:spPr>
          <a:xfrm>
            <a:off x="1219200" y="3090809"/>
            <a:ext cx="21948577" cy="9405991"/>
          </a:xfrm>
          <a:prstGeom prst="rect">
            <a:avLst/>
          </a:prstGeom>
        </p:spPr>
        <p:txBody>
          <a:bodyPr/>
          <a:lstStyle/>
          <a:p>
            <a:pPr/>
            <a:r>
              <a:t>In this project, we have focused on these learning objectives: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Uploading Dataset from Kaggle 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Preprocessing the Dataset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Determining the optimal number of clusters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Applying Clustering Algorithm (K-means clustering)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Dimensionality Reduction (Using PCA)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Model Evaluation (Davies Bouldin Index)</a:t>
            </a:r>
          </a:p>
          <a:p>
            <a:pPr marL="1245657" indent="-1105957">
              <a:buClr>
                <a:srgbClr val="1F1F1F"/>
              </a:buClr>
              <a:buSzPct val="100000"/>
              <a:buAutoNum type="arabicPeriod" startAt="1"/>
            </a:pPr>
            <a:r>
              <a:t>Extracting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TEP BY STEP PROCEDURE FOR THE PROJ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BY STEP PROCEDURE FOR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TEP - 1 IMPORTING REQUIRED LIBRARIES…"/>
          <p:cNvSpPr txBox="1"/>
          <p:nvPr>
            <p:ph type="body" idx="1"/>
          </p:nvPr>
        </p:nvSpPr>
        <p:spPr>
          <a:xfrm>
            <a:off x="1219200" y="722802"/>
            <a:ext cx="21948577" cy="12270396"/>
          </a:xfrm>
          <a:prstGeom prst="rect">
            <a:avLst/>
          </a:prstGeom>
        </p:spPr>
        <p:txBody>
          <a:bodyPr/>
          <a:lstStyle/>
          <a:p>
            <a:pPr lvl="1" marL="0" indent="416052" defTabSz="751205">
              <a:lnSpc>
                <a:spcPct val="100000"/>
              </a:lnSpc>
              <a:spcBef>
                <a:spcPts val="0"/>
              </a:spcBef>
              <a:buSzTx/>
              <a:buNone/>
              <a:defRPr spc="-54" sz="546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 - 1 IMPORTING REQUIRED LIBRARIES</a:t>
            </a:r>
          </a:p>
          <a:p>
            <a:pPr marL="496951" indent="-496951" defTabSz="2218888">
              <a:spcBef>
                <a:spcPts val="2100"/>
              </a:spcBef>
              <a:defRPr sz="3458"/>
            </a:pPr>
            <a:r>
              <a:t>Libraries used : -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  <a:r>
              <a:t>Matplotlib: For plotting graphs 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  <a:r>
              <a:t>Pandas : For data manipulation and analysis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  <a:r>
              <a:t>Scikit-Learn : For importing modules like sklearn.preprocessing, sklearn.decomposition, sklearn.cluster, sklearn.metrics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  <a:r>
              <a:t>Seaborn : Statistical data visualization library based on matplotlib</a:t>
            </a:r>
          </a:p>
          <a:p>
            <a:pPr lvl="1" marL="0" indent="416052" defTabSz="2218888">
              <a:spcBef>
                <a:spcPts val="2100"/>
              </a:spcBef>
              <a:buSzTx/>
              <a:buNone/>
              <a:defRPr sz="3458"/>
            </a:pPr>
          </a:p>
          <a:p>
            <a:pPr lvl="1" marL="0" indent="416052" defTabSz="751205">
              <a:lnSpc>
                <a:spcPct val="100000"/>
              </a:lnSpc>
              <a:spcBef>
                <a:spcPts val="0"/>
              </a:spcBef>
              <a:buSzTx/>
              <a:buNone/>
              <a:defRPr spc="-54" sz="546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  <a:p>
            <a:pPr lvl="1" marL="0" indent="416052" defTabSz="751205">
              <a:lnSpc>
                <a:spcPct val="100000"/>
              </a:lnSpc>
              <a:spcBef>
                <a:spcPts val="0"/>
              </a:spcBef>
              <a:buSzTx/>
              <a:buNone/>
              <a:defRPr spc="-54" sz="546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 - 2 IMPORT THE DATASET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  <a:r>
              <a:t>Dataset : Courses data from “Kaggle”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  <a:r>
              <a:t>The dataset is then decompressed and read into a pandas DataFrame for plotting the target distribution.</a:t>
            </a:r>
          </a:p>
          <a:p>
            <a:pPr marL="429184" indent="-429184" defTabSz="2218888">
              <a:spcBef>
                <a:spcPts val="2100"/>
              </a:spcBef>
              <a:defRPr sz="345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EP - 3 PREPROCESSING…"/>
          <p:cNvSpPr txBox="1"/>
          <p:nvPr>
            <p:ph type="body" idx="1"/>
          </p:nvPr>
        </p:nvSpPr>
        <p:spPr>
          <a:xfrm>
            <a:off x="1217711" y="1219200"/>
            <a:ext cx="21948578" cy="11277600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 - 3 PREPROCESSING</a:t>
            </a:r>
          </a:p>
          <a:p>
            <a:pPr marL="546100" indent="-546100">
              <a:defRPr sz="4400"/>
            </a:pPr>
            <a:r>
              <a:t>For making the dataset compatible for algorithm</a:t>
            </a:r>
          </a:p>
          <a:p>
            <a:pPr marL="546100" indent="-546100">
              <a:defRPr sz="4400"/>
            </a:pPr>
            <a:r>
              <a:t>First, handling Missing Values</a:t>
            </a:r>
          </a:p>
          <a:p>
            <a:pPr marL="546100" indent="-546100">
              <a:defRPr sz="4400"/>
            </a:pPr>
            <a:r>
              <a:t>Second, Encoding Categorical Values (Using LabelEncoder) </a:t>
            </a:r>
          </a:p>
          <a:p>
            <a:pPr marL="546100" indent="-546100">
              <a:defRPr sz="4400"/>
            </a:pPr>
            <a:r>
              <a:t>Third, Scaling Numerical Features (Using StandardScaler)</a:t>
            </a: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 - 4 DATA VISUALISATION </a:t>
            </a:r>
          </a:p>
          <a:p>
            <a:pPr/>
            <a:r>
              <a:t>Plotting Histograms of each column of the dataset Matplotlib and Seaborn Libraries.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EP-5 : DETERMINING OPTIMAL NUMBER OF CLUSTERS(ELBOW METHOD)…"/>
          <p:cNvSpPr txBox="1"/>
          <p:nvPr>
            <p:ph type="body" idx="1"/>
          </p:nvPr>
        </p:nvSpPr>
        <p:spPr>
          <a:xfrm>
            <a:off x="1219200" y="1219200"/>
            <a:ext cx="21948577" cy="9259385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STEP-5 : DETERMINING OPTIMAL NUMBER OF CLUSTERS(ELBOW METHOD)</a:t>
            </a:r>
          </a:p>
          <a:p>
            <a:pPr/>
            <a:r>
              <a:t>It involves adapting a pre-trained BERT model to the specific task of detecting and classifying toxic content.</a:t>
            </a:r>
          </a:p>
          <a:p>
            <a:pPr>
              <a:buSzPct val="100000"/>
              <a:buChar char="➢"/>
            </a:pPr>
            <a:r>
              <a:rPr i="1" u="sng"/>
              <a:t>WCSS </a:t>
            </a:r>
            <a:r>
              <a:t>: An empty list to store the Within-Cluster Sum of Squares (WCSS) for different numbers of clusters. </a:t>
            </a:r>
          </a:p>
          <a:p>
            <a:pPr>
              <a:buSzPct val="100000"/>
              <a:buChar char="➢"/>
            </a:pPr>
            <a:r>
              <a:t>Plotting the graph to analyze the result of elbow method for optimal number of clusters</a:t>
            </a:r>
          </a:p>
          <a:p>
            <a:pPr/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1013" y="7911549"/>
            <a:ext cx="8321973" cy="5540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TEP-5 : APPLYING CLUSTERING ALGORITHM…"/>
          <p:cNvSpPr txBox="1"/>
          <p:nvPr>
            <p:ph type="body" idx="1"/>
          </p:nvPr>
        </p:nvSpPr>
        <p:spPr>
          <a:xfrm>
            <a:off x="1219200" y="1219200"/>
            <a:ext cx="21948577" cy="11277600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STEP-5 : APPLYING CLUSTERING ALGORITHM</a:t>
            </a:r>
          </a:p>
          <a:p>
            <a:pPr/>
            <a:r>
              <a:t>Applying K-means clustering algorithm to our dataset using optimal number structures </a:t>
            </a:r>
          </a:p>
          <a:p>
            <a:pPr/>
          </a:p>
          <a:p>
            <a:pPr/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STEP-6 : DIMENSIONALITY REDUCTION</a:t>
            </a:r>
          </a:p>
          <a:p>
            <a:pPr/>
            <a:r>
              <a:t>We will use PCA (principal Component Analysis) class of sklearn.decomposition module to reduce number of features to 2 while retaining as much variance as possible</a:t>
            </a:r>
          </a:p>
          <a:p>
            <a:pPr/>
            <a:r>
              <a:t>Now we will plot the graph of PCA results </a:t>
            </a:r>
          </a:p>
          <a:p>
            <a:pPr/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STEP-7 : MODEL EVALUATION</a:t>
            </a:r>
          </a:p>
          <a:p>
            <a:pPr/>
            <a:r>
              <a:t>Now we will Calculate the Davis Bouldin Index to calculate the performance of our clustering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</a:t>
            </a:r>
          </a:p>
        </p:txBody>
      </p:sp>
      <p:pic>
        <p:nvPicPr>
          <p:cNvPr id="173" name="download (2).png" descr="download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3142" y="3198657"/>
            <a:ext cx="15337716" cy="9834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UTURE 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 WORK</a:t>
            </a:r>
          </a:p>
        </p:txBody>
      </p:sp>
      <p:sp>
        <p:nvSpPr>
          <p:cNvPr id="176" name="REAL TIME DATA : Implement real-time data processing to make the system adaptive in real-time.…"/>
          <p:cNvSpPr txBox="1"/>
          <p:nvPr>
            <p:ph type="body" idx="1"/>
          </p:nvPr>
        </p:nvSpPr>
        <p:spPr>
          <a:xfrm>
            <a:off x="1219200" y="2865220"/>
            <a:ext cx="21948577" cy="9631580"/>
          </a:xfrm>
          <a:prstGeom prst="rect">
            <a:avLst/>
          </a:prstGeom>
        </p:spPr>
        <p:txBody>
          <a:bodyPr/>
          <a:lstStyle/>
          <a:p>
            <a:pPr marL="833581" indent="-833581">
              <a:buClr>
                <a:srgbClr val="000000"/>
              </a:buClr>
              <a:buSzPct val="100000"/>
              <a:buAutoNum type="arabicPeriod" startAt="1"/>
            </a:pPr>
            <a:r>
              <a:t>REAL TIME DATA : Implement real-time data processing to make the system adaptive in real-time.</a:t>
            </a:r>
          </a:p>
          <a:p>
            <a:pPr marL="833581" indent="-833581">
              <a:buClr>
                <a:srgbClr val="000000"/>
              </a:buClr>
              <a:buSzPct val="100000"/>
              <a:buAutoNum type="arabicPeriod" startAt="1"/>
            </a:pPr>
            <a:r>
              <a:t>INTEGRATION WITH LMS : Integrate the system with popular LMS platforms to seamlessly incorporate the segmentation results and personalized recommendations.</a:t>
            </a:r>
          </a:p>
          <a:p>
            <a:pPr marL="833581" indent="-833581">
              <a:buClr>
                <a:srgbClr val="000000"/>
              </a:buClr>
              <a:buSzPct val="100000"/>
              <a:buAutoNum type="arabicPeriod" startAt="1"/>
            </a:pPr>
            <a:r>
              <a:t>PERFORMANCE PREDICTION : Predict students' future performance and tailor interventions accordingly.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