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Montserrat"/>
      <p:regular r:id="rId46"/>
      <p:bold r:id="rId47"/>
      <p:italic r:id="rId48"/>
      <p:boldItalic r:id="rId49"/>
    </p:embeddedFont>
    <p:embeddedFont>
      <p:font typeface="La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5387B8-7094-4450-87FA-22C6A1E73283}">
  <a:tblStyle styleId="{745387B8-7094-4450-87FA-22C6A1E732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Montserrat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5d5bf4a4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5d5bf4a4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49dab995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49dab995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49dab995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49dab995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49dab995f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49dab995f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49dab995f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49dab995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 hourly info of ads missed in test set as they didn’t have data for next days.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49dab995f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49dab995f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de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Check for patterns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de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Impact Of features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de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Correlation Matrix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de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Linearity Check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49dab995f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49dab995f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49dab995f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49dab995f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de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Check for patterns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de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Impact Of features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de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Correlation Matrix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de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Linearity Check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49dab995f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49dab995f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de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Check for patterns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de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Impact Of features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de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Correlation Matrix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de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Linearity Check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49dab995f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49dab995f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cffaa92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cffaa92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49dab995f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49dab995f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49dab995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49dab995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trees are better when data is highly skewed.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-&gt;Bagging decreases high variance to lower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-&gt;GBM are more sensitive to overfitting as they consists of training weak learner</a:t>
            </a:r>
            <a:r>
              <a:rPr lang="d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or shallow trees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49dab995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49dab995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49dab995f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e49dab995f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Bayesian Optimization: </a:t>
            </a:r>
            <a:r>
              <a:rPr lang="d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predictive model referred to as "surrogate" is used to model the search space and utilized to arrive at good parameter values combination asap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49dab995f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49dab995f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4b512e41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4b512e41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49dab995f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e49dab995f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49dab995f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49dab995f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49dab995f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e49dab995f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4b512e41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e4b512e41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d5bf4a40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5d5bf4a40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49dab995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e49dab995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49dab995f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49dab995f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e49dab995f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e49dab995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49dab995f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49dab995f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49dab995f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49dab995f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49dab995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49dab995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5175d280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5175d280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49dab995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49dab995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5d5bf4a40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5d5bf4a40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49dab995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49dab995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How ads are distributed amongst campaigns?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49dab995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49dab995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How ads are distributed amongst campaigns?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5d5bf4a40_1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5d5bf4a40_1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ordstream.com/click-through-rate" TargetMode="External"/><Relationship Id="rId4" Type="http://schemas.openxmlformats.org/officeDocument/2006/relationships/hyperlink" Target="https://www.wordstream.com/blog/ws/2014/03/17/what-is-a-good-conversion-rate#:~:text=going%20to%20go%3F-,But%20what%20is%20a%20good%20conversion%20rate%3F,rates%20of%2011.45%25%20or%20higher.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rashikcs/Case-Study-Campaign-Optimiza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900"/>
              <a:t>Campaign Optimization</a:t>
            </a:r>
            <a:endParaRPr sz="29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Rashik Islam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0" y="47003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13.07.2021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latin typeface="Lato"/>
                <a:ea typeface="Lato"/>
                <a:cs typeface="Lato"/>
                <a:sym typeface="Lato"/>
              </a:rPr>
              <a:t>Data Preprocessing: Pipeline</a:t>
            </a:r>
            <a:endParaRPr/>
          </a:p>
        </p:txBody>
      </p:sp>
      <p:sp>
        <p:nvSpPr>
          <p:cNvPr id="211" name="Google Shape;211;p22"/>
          <p:cNvSpPr txBox="1"/>
          <p:nvPr/>
        </p:nvSpPr>
        <p:spPr>
          <a:xfrm>
            <a:off x="1629825" y="1761425"/>
            <a:ext cx="6676800" cy="2384400"/>
          </a:xfrm>
          <a:prstGeom prst="rect">
            <a:avLst/>
          </a:prstGeom>
          <a:solidFill>
            <a:srgbClr val="3C40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2518400" y="2296525"/>
            <a:ext cx="985125" cy="1149725"/>
          </a:xfrm>
          <a:prstGeom prst="flowChartMagneticDisk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3503525" y="2491500"/>
            <a:ext cx="1515600" cy="808200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FFFFFF"/>
                </a:solidFill>
              </a:rPr>
              <a:t>Get </a:t>
            </a:r>
            <a:r>
              <a:rPr lang="de" sz="1200">
                <a:solidFill>
                  <a:srgbClr val="FFFFFF"/>
                </a:solidFill>
              </a:rPr>
              <a:t>Valid Ads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4573250" y="2491500"/>
            <a:ext cx="1667100" cy="8082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FFFFFF"/>
                </a:solidFill>
              </a:rPr>
              <a:t>Desired </a:t>
            </a:r>
            <a:r>
              <a:rPr lang="de" sz="1200">
                <a:solidFill>
                  <a:srgbClr val="FFFFFF"/>
                </a:solidFill>
              </a:rPr>
              <a:t>Test days per ad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5848825" y="2491500"/>
            <a:ext cx="1667100" cy="8082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FFFFFF"/>
                </a:solidFill>
              </a:rPr>
              <a:t>Fill missing hours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1297500" y="393750"/>
            <a:ext cx="70389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latin typeface="Lato"/>
                <a:ea typeface="Lato"/>
                <a:cs typeface="Lato"/>
                <a:sym typeface="Lato"/>
              </a:rPr>
              <a:t>Data Processing: Define, Calculate Target metric &amp; Prediction horizon</a:t>
            </a:r>
            <a:endParaRPr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669900" y="1803125"/>
            <a:ext cx="68808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Target metric consists of two KPIs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Click Through Rate: clicks/impressions 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Conversion Rate: purchase/clicks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685275" y="3134975"/>
            <a:ext cx="6880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de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Target Metric: a custom weighted conversion rate: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de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(𝐶𝑇𝑅+ 𝑎𝑙𝑝ℎ𝑎∗𝐶𝑜𝑛𝑣𝑒𝑟𝑠𝑖𝑜𝑛𝑅𝑎𝑡𝑒)/𝑎𝑙𝑝ℎ𝑎+1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930975" y="4155875"/>
            <a:ext cx="47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Prediction Horizon: </a:t>
            </a:r>
            <a:r>
              <a:rPr lang="de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Next Hour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1297500" y="393750"/>
            <a:ext cx="70389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latin typeface="Lato"/>
                <a:ea typeface="Lato"/>
                <a:cs typeface="Lato"/>
                <a:sym typeface="Lato"/>
              </a:rPr>
              <a:t>Data Processing: Choose ML approach</a:t>
            </a:r>
            <a:endParaRPr/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669900" y="1803125"/>
            <a:ext cx="68808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Machine Learning approach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669900" y="2571750"/>
            <a:ext cx="380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de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Classification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670875" y="22186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de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Regression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1297500" y="393750"/>
            <a:ext cx="70389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latin typeface="Lato"/>
                <a:ea typeface="Lato"/>
                <a:cs typeface="Lato"/>
                <a:sym typeface="Lato"/>
              </a:rPr>
              <a:t>Data Processing: Choose ML approach</a:t>
            </a:r>
            <a:endParaRPr/>
          </a:p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669900" y="1803125"/>
            <a:ext cx="68808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Machine Learning approach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715325" y="3151700"/>
            <a:ext cx="689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de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Target Metric threshold: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669900" y="2571750"/>
            <a:ext cx="380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500"/>
              <a:buFont typeface="Lato"/>
              <a:buChar char="○"/>
            </a:pPr>
            <a:r>
              <a:rPr b="1" lang="de" sz="15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Classification</a:t>
            </a:r>
            <a:endParaRPr b="1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670875" y="22186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de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Regression</a:t>
            </a:r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723600" y="3585025"/>
            <a:ext cx="62289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de" sz="15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Average CTR: 0.35%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de" sz="15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Average Conversion rate: 2.35%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de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alpha = 2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de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(avg𝐶𝑇𝑅+ 2∗avg𝐶𝑜𝑛𝑣𝑒𝑟𝑠𝑖𝑜𝑛𝑅𝑎𝑡𝑒)/3 = 1.683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1297500" y="393750"/>
            <a:ext cx="70389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latin typeface="Lato"/>
                <a:ea typeface="Lato"/>
                <a:cs typeface="Lato"/>
                <a:sym typeface="Lato"/>
              </a:rPr>
              <a:t>Data </a:t>
            </a:r>
            <a:r>
              <a:rPr lang="de" sz="1700">
                <a:latin typeface="Lato"/>
                <a:ea typeface="Lato"/>
                <a:cs typeface="Lato"/>
                <a:sym typeface="Lato"/>
              </a:rPr>
              <a:t>Processing: Class Distribution</a:t>
            </a:r>
            <a:endParaRPr/>
          </a:p>
        </p:txBody>
      </p:sp>
      <p:sp>
        <p:nvSpPr>
          <p:cNvPr id="247" name="Google Shape;247;p26"/>
          <p:cNvSpPr txBox="1"/>
          <p:nvPr>
            <p:ph idx="1" type="body"/>
          </p:nvPr>
        </p:nvSpPr>
        <p:spPr>
          <a:xfrm>
            <a:off x="669900" y="1803125"/>
            <a:ext cx="33267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Total sample: 23485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Campaigns: 32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Advertisements: 870</a:t>
            </a:r>
            <a:br>
              <a:rPr lang="de" sz="1500"/>
            </a:b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Training Sample:  20880 </a:t>
            </a:r>
            <a:r>
              <a:rPr lang="de" sz="1200"/>
              <a:t>(89%)</a:t>
            </a:r>
            <a:endParaRPr sz="12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Well performing </a:t>
            </a:r>
            <a:r>
              <a:rPr lang="de" sz="1500"/>
              <a:t>ads </a:t>
            </a:r>
            <a:r>
              <a:rPr lang="de" sz="1500"/>
              <a:t>:  </a:t>
            </a:r>
            <a:r>
              <a:rPr lang="de" sz="1200"/>
              <a:t>5.6%</a:t>
            </a:r>
            <a:br>
              <a:rPr lang="de" sz="1200"/>
            </a:br>
            <a:endParaRPr sz="12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Test Sample:  2605</a:t>
            </a:r>
            <a:r>
              <a:rPr lang="de" sz="1200"/>
              <a:t>(11%)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Well performing ads: </a:t>
            </a:r>
            <a:r>
              <a:rPr lang="de" sz="1200"/>
              <a:t>5.2%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48" name="Google Shape;2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200" y="1504950"/>
            <a:ext cx="4842598" cy="2991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title"/>
          </p:nvPr>
        </p:nvSpPr>
        <p:spPr>
          <a:xfrm>
            <a:off x="1297500" y="393750"/>
            <a:ext cx="70389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latin typeface="Lato"/>
                <a:ea typeface="Lato"/>
                <a:cs typeface="Lato"/>
                <a:sym typeface="Lato"/>
              </a:rPr>
              <a:t>Data Processing: Explore Features</a:t>
            </a:r>
            <a:endParaRPr/>
          </a:p>
        </p:txBody>
      </p:sp>
      <p:sp>
        <p:nvSpPr>
          <p:cNvPr id="254" name="Google Shape;254;p27"/>
          <p:cNvSpPr txBox="1"/>
          <p:nvPr/>
        </p:nvSpPr>
        <p:spPr>
          <a:xfrm>
            <a:off x="1414250" y="4374675"/>
            <a:ext cx="691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Hourly pattern spotted as conversion rate is high on hours 8, 13, 16, 22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5" name="Google Shape;2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276350"/>
            <a:ext cx="7513395" cy="294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1297500" y="393750"/>
            <a:ext cx="70389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latin typeface="Lato"/>
                <a:ea typeface="Lato"/>
                <a:cs typeface="Lato"/>
                <a:sym typeface="Lato"/>
              </a:rPr>
              <a:t>Data Processing: Explore Features-time</a:t>
            </a:r>
            <a:endParaRPr/>
          </a:p>
        </p:txBody>
      </p:sp>
      <p:sp>
        <p:nvSpPr>
          <p:cNvPr id="261" name="Google Shape;261;p28"/>
          <p:cNvSpPr txBox="1"/>
          <p:nvPr/>
        </p:nvSpPr>
        <p:spPr>
          <a:xfrm>
            <a:off x="423650" y="3993675"/>
            <a:ext cx="434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Hourly pattern spotted as conversion rate is high on hours 8, 13, 16, 22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75" y="1572375"/>
            <a:ext cx="4381148" cy="234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925" y="1589850"/>
            <a:ext cx="4348493" cy="2327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8"/>
          <p:cNvSpPr txBox="1"/>
          <p:nvPr/>
        </p:nvSpPr>
        <p:spPr>
          <a:xfrm>
            <a:off x="5452850" y="3993675"/>
            <a:ext cx="361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Friday seems to be the most effective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Thursday is the least impactful one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>
            <p:ph type="title"/>
          </p:nvPr>
        </p:nvSpPr>
        <p:spPr>
          <a:xfrm>
            <a:off x="1297500" y="393750"/>
            <a:ext cx="70389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latin typeface="Lato"/>
                <a:ea typeface="Lato"/>
                <a:cs typeface="Lato"/>
                <a:sym typeface="Lato"/>
              </a:rPr>
              <a:t>Data Processing: Explore Features-campaign</a:t>
            </a:r>
            <a:endParaRPr/>
          </a:p>
        </p:txBody>
      </p:sp>
      <p:sp>
        <p:nvSpPr>
          <p:cNvPr id="270" name="Google Shape;270;p29"/>
          <p:cNvSpPr txBox="1"/>
          <p:nvPr/>
        </p:nvSpPr>
        <p:spPr>
          <a:xfrm>
            <a:off x="2785850" y="4450875"/>
            <a:ext cx="361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Certain campaigns has more impact on conversion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1" name="Google Shape;2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276350"/>
            <a:ext cx="5627704" cy="3052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>
            <p:ph type="title"/>
          </p:nvPr>
        </p:nvSpPr>
        <p:spPr>
          <a:xfrm>
            <a:off x="1297500" y="-63450"/>
            <a:ext cx="70389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latin typeface="Lato"/>
                <a:ea typeface="Lato"/>
                <a:cs typeface="Lato"/>
                <a:sym typeface="Lato"/>
              </a:rPr>
              <a:t>Data Processing: Selected Features</a:t>
            </a:r>
            <a:endParaRPr/>
          </a:p>
        </p:txBody>
      </p:sp>
      <p:sp>
        <p:nvSpPr>
          <p:cNvPr id="277" name="Google Shape;277;p30"/>
          <p:cNvSpPr txBox="1"/>
          <p:nvPr/>
        </p:nvSpPr>
        <p:spPr>
          <a:xfrm>
            <a:off x="-72400" y="1979850"/>
            <a:ext cx="2509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Excluded </a:t>
            </a:r>
            <a:r>
              <a:rPr b="1"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click through rate</a:t>
            </a: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as it had high relationship with multiple </a:t>
            </a: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Still, c</a:t>
            </a: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ertain features has  higher colinearity </a:t>
            </a:r>
            <a:b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amongst themselves but acceptable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8" name="Google Shape;2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646" y="469950"/>
            <a:ext cx="6707354" cy="46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>
            <p:ph type="title"/>
          </p:nvPr>
        </p:nvSpPr>
        <p:spPr>
          <a:xfrm>
            <a:off x="1297500" y="393750"/>
            <a:ext cx="70389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latin typeface="Lato"/>
                <a:ea typeface="Lato"/>
                <a:cs typeface="Lato"/>
                <a:sym typeface="Lato"/>
              </a:rPr>
              <a:t>Data Processing: Feature Distribution with target</a:t>
            </a:r>
            <a:endParaRPr/>
          </a:p>
        </p:txBody>
      </p:sp>
      <p:sp>
        <p:nvSpPr>
          <p:cNvPr id="284" name="Google Shape;284;p31"/>
          <p:cNvSpPr txBox="1"/>
          <p:nvPr/>
        </p:nvSpPr>
        <p:spPr>
          <a:xfrm>
            <a:off x="2061200" y="4646850"/>
            <a:ext cx="56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Both good and bad performed ads have acceptable distributions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5" name="Google Shape;2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971550"/>
            <a:ext cx="5619374" cy="36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6375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Outline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947700"/>
            <a:ext cx="7038900" cy="3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Problem Definition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Dataset Summary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Data Processing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Possible Baseline Models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Model Training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Result Comparison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Further Improvements</a:t>
            </a:r>
            <a:endParaRPr sz="17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Possible Baseline Models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>
            <p:ph type="title"/>
          </p:nvPr>
        </p:nvSpPr>
        <p:spPr>
          <a:xfrm>
            <a:off x="1297500" y="393750"/>
            <a:ext cx="70389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Possible Baseline Models</a:t>
            </a:r>
            <a:endParaRPr/>
          </a:p>
        </p:txBody>
      </p:sp>
      <p:sp>
        <p:nvSpPr>
          <p:cNvPr id="296" name="Google Shape;296;p33"/>
          <p:cNvSpPr txBox="1"/>
          <p:nvPr>
            <p:ph idx="1" type="body"/>
          </p:nvPr>
        </p:nvSpPr>
        <p:spPr>
          <a:xfrm>
            <a:off x="1127100" y="1187625"/>
            <a:ext cx="48861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Tree Based Models</a:t>
            </a:r>
            <a:br>
              <a:rPr lang="de" sz="1500"/>
            </a:br>
            <a:endParaRPr sz="1500"/>
          </a:p>
        </p:txBody>
      </p:sp>
      <p:sp>
        <p:nvSpPr>
          <p:cNvPr id="297" name="Google Shape;297;p33"/>
          <p:cNvSpPr txBox="1"/>
          <p:nvPr/>
        </p:nvSpPr>
        <p:spPr>
          <a:xfrm>
            <a:off x="1369000" y="2200175"/>
            <a:ext cx="6809400" cy="1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de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 Forest: </a:t>
            </a:r>
            <a:r>
              <a:rPr lang="de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uses fully grown decision trees using random subsets(i.e. bagging)</a:t>
            </a:r>
            <a:br>
              <a:rPr lang="de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de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XGBoost: </a:t>
            </a:r>
            <a:r>
              <a:rPr lang="de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sequential trees and level wise tree growth</a:t>
            </a:r>
            <a:br>
              <a:rPr lang="de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de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LightGBM: </a:t>
            </a:r>
            <a:r>
              <a:rPr lang="de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sequential trees and leaf wise tree growth</a:t>
            </a:r>
            <a:br>
              <a:rPr lang="de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1128575" y="3862525"/>
            <a:ext cx="539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de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Ensemble of the above models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 </a:t>
            </a:r>
            <a:r>
              <a:rPr lang="de"/>
              <a:t>Training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type="title"/>
          </p:nvPr>
        </p:nvSpPr>
        <p:spPr>
          <a:xfrm>
            <a:off x="1297500" y="393750"/>
            <a:ext cx="73998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/>
              <a:t>Model Training: </a:t>
            </a:r>
            <a:r>
              <a:rPr lang="de" sz="2800"/>
              <a:t>Optimization Technique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5"/>
          <p:cNvSpPr txBox="1"/>
          <p:nvPr>
            <p:ph idx="1" type="body"/>
          </p:nvPr>
        </p:nvSpPr>
        <p:spPr>
          <a:xfrm>
            <a:off x="1127100" y="1345925"/>
            <a:ext cx="65937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Optimization algorithm</a:t>
            </a:r>
            <a:endParaRPr sz="1700"/>
          </a:p>
          <a:p>
            <a:pPr indent="-336550" lvl="1" marL="914400" rtl="0" algn="l">
              <a:spcBef>
                <a:spcPts val="1600"/>
              </a:spcBef>
              <a:spcAft>
                <a:spcPts val="0"/>
              </a:spcAft>
              <a:buSzPts val="1700"/>
              <a:buChar char="○"/>
            </a:pPr>
            <a:r>
              <a:rPr lang="de" sz="1700"/>
              <a:t>Bayesian optimization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10" name="Google Shape;310;p35"/>
          <p:cNvSpPr txBox="1"/>
          <p:nvPr/>
        </p:nvSpPr>
        <p:spPr>
          <a:xfrm>
            <a:off x="1155425" y="2604050"/>
            <a:ext cx="65598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de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Cross validation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700"/>
              <a:buFont typeface="Lato"/>
              <a:buChar char="○"/>
            </a:pPr>
            <a:r>
              <a:rPr lang="de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fold Cross Validation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35"/>
          <p:cNvSpPr txBox="1"/>
          <p:nvPr/>
        </p:nvSpPr>
        <p:spPr>
          <a:xfrm>
            <a:off x="1118150" y="3876250"/>
            <a:ext cx="65937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de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Common Optimization Parameters in all models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700"/>
              <a:buFont typeface="Lato"/>
              <a:buChar char="○"/>
            </a:pPr>
            <a:r>
              <a:rPr lang="de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n_estimators, max_depth, class_weght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/>
          <p:nvPr>
            <p:ph type="title"/>
          </p:nvPr>
        </p:nvSpPr>
        <p:spPr>
          <a:xfrm>
            <a:off x="1297500" y="393750"/>
            <a:ext cx="70389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/>
              <a:t>Model Training: Evaluation Metrics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6"/>
          <p:cNvSpPr txBox="1"/>
          <p:nvPr>
            <p:ph idx="1" type="body"/>
          </p:nvPr>
        </p:nvSpPr>
        <p:spPr>
          <a:xfrm>
            <a:off x="1127100" y="1345925"/>
            <a:ext cx="6593700" cy="32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type="title"/>
          </p:nvPr>
        </p:nvSpPr>
        <p:spPr>
          <a:xfrm>
            <a:off x="1297500" y="393750"/>
            <a:ext cx="70389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/>
              <a:t>Model Training: Evaluation Metrics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7"/>
          <p:cNvSpPr txBox="1"/>
          <p:nvPr>
            <p:ph idx="1" type="body"/>
          </p:nvPr>
        </p:nvSpPr>
        <p:spPr>
          <a:xfrm>
            <a:off x="1127100" y="1345925"/>
            <a:ext cx="6593700" cy="32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b="1" lang="de" sz="1700"/>
              <a:t>PR-AUC(0</a:t>
            </a:r>
            <a:r>
              <a:rPr b="1" lang="de"/>
              <a:t>&lt;-&gt;</a:t>
            </a:r>
            <a:r>
              <a:rPr b="1" lang="de" sz="1700"/>
              <a:t>1)</a:t>
            </a:r>
            <a:endParaRPr b="1" sz="1700"/>
          </a:p>
          <a:p>
            <a:pPr indent="-336550" lvl="1" marL="914400" rtl="0" algn="l">
              <a:spcBef>
                <a:spcPts val="1600"/>
              </a:spcBef>
              <a:spcAft>
                <a:spcPts val="1600"/>
              </a:spcAft>
              <a:buSzPts val="1700"/>
              <a:buChar char="○"/>
            </a:pPr>
            <a:r>
              <a:rPr b="1" lang="de" sz="1700"/>
              <a:t> </a:t>
            </a:r>
            <a:r>
              <a:rPr lang="de" sz="1700"/>
              <a:t>Area under the curve on precision-recall  curve</a:t>
            </a:r>
            <a:endParaRPr sz="1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/>
          <p:nvPr>
            <p:ph type="title"/>
          </p:nvPr>
        </p:nvSpPr>
        <p:spPr>
          <a:xfrm>
            <a:off x="1297500" y="393750"/>
            <a:ext cx="70389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/>
              <a:t>Model Training: Evaluation Metrics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/>
          <p:cNvSpPr txBox="1"/>
          <p:nvPr>
            <p:ph idx="1" type="body"/>
          </p:nvPr>
        </p:nvSpPr>
        <p:spPr>
          <a:xfrm>
            <a:off x="1127100" y="1345925"/>
            <a:ext cx="6593700" cy="32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b="1" lang="de" sz="1700"/>
              <a:t>PR-AUC(0</a:t>
            </a:r>
            <a:r>
              <a:rPr b="1" lang="de"/>
              <a:t>&lt;-&gt;</a:t>
            </a:r>
            <a:r>
              <a:rPr b="1" lang="de" sz="1700"/>
              <a:t>1)</a:t>
            </a:r>
            <a:endParaRPr b="1" sz="1700"/>
          </a:p>
          <a:p>
            <a:pPr indent="-336550" lvl="1" marL="914400" rtl="0" algn="l">
              <a:spcBef>
                <a:spcPts val="1600"/>
              </a:spcBef>
              <a:spcAft>
                <a:spcPts val="0"/>
              </a:spcAft>
              <a:buSzPts val="1700"/>
              <a:buChar char="○"/>
            </a:pPr>
            <a:r>
              <a:rPr b="1" lang="de" sz="1700"/>
              <a:t> </a:t>
            </a:r>
            <a:r>
              <a:rPr lang="de" sz="1700"/>
              <a:t>Area under the curve on precision-recall  curve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F1 Score(0</a:t>
            </a:r>
            <a:r>
              <a:rPr lang="de"/>
              <a:t>&lt;-&gt;</a:t>
            </a:r>
            <a:r>
              <a:rPr lang="de" sz="1700"/>
              <a:t>1)</a:t>
            </a:r>
            <a:endParaRPr sz="1700"/>
          </a:p>
          <a:p>
            <a:pPr indent="-336550" lvl="1" marL="914400" rtl="0" algn="l">
              <a:spcBef>
                <a:spcPts val="1600"/>
              </a:spcBef>
              <a:spcAft>
                <a:spcPts val="1600"/>
              </a:spcAft>
              <a:buSzPts val="1700"/>
              <a:buChar char="○"/>
            </a:pPr>
            <a:r>
              <a:rPr lang="de" sz="1700"/>
              <a:t> Harmonic mean of precision and recall</a:t>
            </a:r>
            <a:endParaRPr sz="1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/>
          <p:nvPr>
            <p:ph type="title"/>
          </p:nvPr>
        </p:nvSpPr>
        <p:spPr>
          <a:xfrm>
            <a:off x="1297500" y="393750"/>
            <a:ext cx="70389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/>
              <a:t>Model Training: Evaluation Metrics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9"/>
          <p:cNvSpPr txBox="1"/>
          <p:nvPr>
            <p:ph idx="1" type="body"/>
          </p:nvPr>
        </p:nvSpPr>
        <p:spPr>
          <a:xfrm>
            <a:off x="1127100" y="1345925"/>
            <a:ext cx="6593700" cy="32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b="1" lang="de" sz="1700"/>
              <a:t>PR-AUC(0</a:t>
            </a:r>
            <a:r>
              <a:rPr b="1" lang="de"/>
              <a:t>&lt;-&gt;</a:t>
            </a:r>
            <a:r>
              <a:rPr b="1" lang="de" sz="1700"/>
              <a:t>1)</a:t>
            </a:r>
            <a:endParaRPr b="1" sz="1700"/>
          </a:p>
          <a:p>
            <a:pPr indent="-336550" lvl="1" marL="914400" rtl="0" algn="l">
              <a:spcBef>
                <a:spcPts val="1600"/>
              </a:spcBef>
              <a:spcAft>
                <a:spcPts val="0"/>
              </a:spcAft>
              <a:buSzPts val="1700"/>
              <a:buChar char="○"/>
            </a:pPr>
            <a:r>
              <a:rPr b="1" lang="de" sz="1700"/>
              <a:t> </a:t>
            </a:r>
            <a:r>
              <a:rPr lang="de" sz="1700"/>
              <a:t>Area under the curve on precision-recall  curve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F1 Score(0</a:t>
            </a:r>
            <a:r>
              <a:rPr lang="de"/>
              <a:t>&lt;-&gt;</a:t>
            </a:r>
            <a:r>
              <a:rPr lang="de" sz="1700"/>
              <a:t>1)</a:t>
            </a:r>
            <a:endParaRPr sz="1700"/>
          </a:p>
          <a:p>
            <a:pPr indent="-336550" lvl="1" marL="914400" rtl="0" algn="l">
              <a:spcBef>
                <a:spcPts val="1600"/>
              </a:spcBef>
              <a:spcAft>
                <a:spcPts val="0"/>
              </a:spcAft>
              <a:buSzPts val="1700"/>
              <a:buChar char="○"/>
            </a:pPr>
            <a:r>
              <a:rPr lang="de" sz="1700"/>
              <a:t> Harmonic mean of precision and recall</a:t>
            </a:r>
            <a:endParaRPr b="1"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Matthews correlation coefficient (-1</a:t>
            </a:r>
            <a:r>
              <a:rPr lang="de"/>
              <a:t>&lt;-&gt;</a:t>
            </a:r>
            <a:r>
              <a:rPr lang="de" sz="1700"/>
              <a:t>1)</a:t>
            </a:r>
            <a:endParaRPr sz="1700"/>
          </a:p>
          <a:p>
            <a:pPr indent="-336550" lvl="1" marL="914400" rtl="0" algn="l">
              <a:spcBef>
                <a:spcPts val="1600"/>
              </a:spcBef>
              <a:spcAft>
                <a:spcPts val="0"/>
              </a:spcAft>
              <a:buSzPts val="1700"/>
              <a:buChar char="○"/>
            </a:pPr>
            <a:r>
              <a:rPr lang="de" sz="1700"/>
              <a:t>1 means perfect prediction</a:t>
            </a:r>
            <a:endParaRPr sz="1700"/>
          </a:p>
          <a:p>
            <a:pPr indent="-336550" lvl="1" marL="914400" rtl="0" algn="l">
              <a:spcBef>
                <a:spcPts val="1600"/>
              </a:spcBef>
              <a:spcAft>
                <a:spcPts val="1600"/>
              </a:spcAft>
              <a:buSzPts val="1700"/>
              <a:buChar char="○"/>
            </a:pPr>
            <a:r>
              <a:rPr lang="de" sz="1700"/>
              <a:t>0 implies random prediction</a:t>
            </a:r>
            <a:endParaRPr sz="1700"/>
          </a:p>
        </p:txBody>
      </p:sp>
      <p:pic>
        <p:nvPicPr>
          <p:cNvPr id="336" name="Google Shape;3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400" y="3534474"/>
            <a:ext cx="2402250" cy="4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 txBox="1"/>
          <p:nvPr>
            <p:ph type="title"/>
          </p:nvPr>
        </p:nvSpPr>
        <p:spPr>
          <a:xfrm>
            <a:off x="1297500" y="393750"/>
            <a:ext cx="73998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/>
              <a:t>Model Training: </a:t>
            </a:r>
            <a:r>
              <a:rPr lang="de" sz="1700"/>
              <a:t>Sample Quantitative Error Analysis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0"/>
          <p:cNvSpPr txBox="1"/>
          <p:nvPr/>
        </p:nvSpPr>
        <p:spPr>
          <a:xfrm>
            <a:off x="1666000" y="1277875"/>
            <a:ext cx="6059400" cy="3386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XGB Model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3" name="Google Shape;3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125" y="1354075"/>
            <a:ext cx="4016125" cy="30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/>
          <p:nvPr>
            <p:ph type="title"/>
          </p:nvPr>
        </p:nvSpPr>
        <p:spPr>
          <a:xfrm>
            <a:off x="1297500" y="393750"/>
            <a:ext cx="73998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/>
              <a:t>Model Training: </a:t>
            </a:r>
            <a:r>
              <a:rPr lang="de" sz="1700"/>
              <a:t>Sample Quantitative Error Analysis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79800"/>
            <a:ext cx="2816050" cy="36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1"/>
          <p:cNvSpPr txBox="1"/>
          <p:nvPr/>
        </p:nvSpPr>
        <p:spPr>
          <a:xfrm>
            <a:off x="869475" y="4794800"/>
            <a:ext cx="34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XGBoost: Test Set Performance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1" name="Google Shape;35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3875" y="1047750"/>
            <a:ext cx="2837743" cy="371474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1"/>
          <p:cNvSpPr txBox="1"/>
          <p:nvPr/>
        </p:nvSpPr>
        <p:spPr>
          <a:xfrm>
            <a:off x="4679475" y="4718600"/>
            <a:ext cx="34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XGBoost: Training Set Performance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 Definition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 txBox="1"/>
          <p:nvPr>
            <p:ph type="title"/>
          </p:nvPr>
        </p:nvSpPr>
        <p:spPr>
          <a:xfrm>
            <a:off x="823850" y="866775"/>
            <a:ext cx="62727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 Comparison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/>
          <p:nvPr>
            <p:ph type="title"/>
          </p:nvPr>
        </p:nvSpPr>
        <p:spPr>
          <a:xfrm>
            <a:off x="1373700" y="165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 Comparison: Precision Recall Curve</a:t>
            </a:r>
            <a:endParaRPr/>
          </a:p>
        </p:txBody>
      </p:sp>
      <p:sp>
        <p:nvSpPr>
          <p:cNvPr id="363" name="Google Shape;363;p43"/>
          <p:cNvSpPr txBox="1"/>
          <p:nvPr/>
        </p:nvSpPr>
        <p:spPr>
          <a:xfrm>
            <a:off x="1549225" y="896900"/>
            <a:ext cx="6406200" cy="419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4" name="Google Shape;36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412" y="896975"/>
            <a:ext cx="5962273" cy="419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 Comparison</a:t>
            </a:r>
            <a:endParaRPr/>
          </a:p>
        </p:txBody>
      </p:sp>
      <p:graphicFrame>
        <p:nvGraphicFramePr>
          <p:cNvPr id="370" name="Google Shape;370;p44"/>
          <p:cNvGraphicFramePr/>
          <p:nvPr/>
        </p:nvGraphicFramePr>
        <p:xfrm>
          <a:off x="1352575" y="180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{745387B8-7094-4450-87FA-22C6A1E73283}</a:tableStyleId>
              </a:tblPr>
              <a:tblGrid>
                <a:gridCol w="1296150"/>
                <a:gridCol w="483075"/>
                <a:gridCol w="1174250"/>
                <a:gridCol w="901925"/>
                <a:gridCol w="647375"/>
                <a:gridCol w="966000"/>
                <a:gridCol w="12639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*</a:t>
                      </a:r>
                      <a:r>
                        <a:rPr lang="de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*</a:t>
                      </a:r>
                      <a:r>
                        <a:rPr lang="de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*</a:t>
                      </a:r>
                      <a:r>
                        <a:rPr lang="de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PR-</a:t>
                      </a:r>
                      <a:r>
                        <a:rPr lang="de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AUC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MCC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00FF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XGBoost</a:t>
                      </a:r>
                      <a:endParaRPr>
                        <a:solidFill>
                          <a:srgbClr val="00FF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rgbClr val="FFFFFF"/>
                          </a:solidFill>
                        </a:rPr>
                        <a:t>0.646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rgbClr val="FFFFFF"/>
                          </a:solidFill>
                        </a:rPr>
                        <a:t>0.693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0.665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0.261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rgbClr val="FFFFFF"/>
                          </a:solidFill>
                        </a:rPr>
                        <a:t>0.336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LightGBM</a:t>
                      </a:r>
                      <a:endParaRPr sz="7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0.635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0.690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0.656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0.256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0.320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0.603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0.679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0.632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0.230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0.280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Ensemble Model</a:t>
                      </a:r>
                      <a:endParaRPr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0.652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0.685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rgbClr val="FFFFFF"/>
                          </a:solidFill>
                        </a:rPr>
                        <a:t>0.667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rgbClr val="FFFFFF"/>
                          </a:solidFill>
                        </a:rPr>
                        <a:t>0.264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rgbClr val="FFFFFF"/>
                          </a:solidFill>
                        </a:rPr>
                        <a:t>0.336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71" name="Google Shape;371;p44"/>
          <p:cNvCxnSpPr/>
          <p:nvPr/>
        </p:nvCxnSpPr>
        <p:spPr>
          <a:xfrm>
            <a:off x="2629600" y="1761476"/>
            <a:ext cx="13800" cy="22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44"/>
          <p:cNvCxnSpPr/>
          <p:nvPr/>
        </p:nvCxnSpPr>
        <p:spPr>
          <a:xfrm>
            <a:off x="1354675" y="2203875"/>
            <a:ext cx="6250800" cy="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p44"/>
          <p:cNvSpPr txBox="1"/>
          <p:nvPr/>
        </p:nvSpPr>
        <p:spPr>
          <a:xfrm>
            <a:off x="2939750" y="4360050"/>
            <a:ext cx="42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indicates </a:t>
            </a: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macro averaged values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5"/>
          <p:cNvSpPr txBox="1"/>
          <p:nvPr>
            <p:ph type="title"/>
          </p:nvPr>
        </p:nvSpPr>
        <p:spPr>
          <a:xfrm>
            <a:off x="1297500" y="393750"/>
            <a:ext cx="73998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 Comparison</a:t>
            </a:r>
            <a:r>
              <a:rPr lang="de" sz="2800"/>
              <a:t>: </a:t>
            </a:r>
            <a:r>
              <a:rPr lang="de" sz="1700"/>
              <a:t>Feature Importance by model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276350"/>
            <a:ext cx="6589334" cy="371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title"/>
          </p:nvPr>
        </p:nvSpPr>
        <p:spPr>
          <a:xfrm>
            <a:off x="1297500" y="393750"/>
            <a:ext cx="73998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/>
              <a:t>Further Improvements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6"/>
          <p:cNvSpPr txBox="1"/>
          <p:nvPr>
            <p:ph idx="1" type="body"/>
          </p:nvPr>
        </p:nvSpPr>
        <p:spPr>
          <a:xfrm>
            <a:off x="1127100" y="1345925"/>
            <a:ext cx="6593700" cy="18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Conduct error Analysis</a:t>
            </a:r>
            <a:endParaRPr sz="1700"/>
          </a:p>
          <a:p>
            <a:pPr indent="-336550" lvl="1" marL="914400" rtl="0" algn="l">
              <a:spcBef>
                <a:spcPts val="1600"/>
              </a:spcBef>
              <a:spcAft>
                <a:spcPts val="0"/>
              </a:spcAft>
              <a:buSzPts val="1700"/>
              <a:buChar char="○"/>
            </a:pPr>
            <a:r>
              <a:rPr lang="de" sz="1700"/>
              <a:t>Identify where and why baseline is failing to achieve desired outcome</a:t>
            </a:r>
            <a:endParaRPr sz="1700"/>
          </a:p>
          <a:p>
            <a:pPr indent="-336550" lvl="1" marL="914400" rtl="0" algn="l">
              <a:spcBef>
                <a:spcPts val="1600"/>
              </a:spcBef>
              <a:spcAft>
                <a:spcPts val="0"/>
              </a:spcAft>
              <a:buSzPts val="1700"/>
              <a:buChar char="○"/>
            </a:pPr>
            <a:r>
              <a:rPr lang="de" sz="1700"/>
              <a:t>Conduct ablation tests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86" name="Google Shape;386;p46"/>
          <p:cNvSpPr txBox="1"/>
          <p:nvPr/>
        </p:nvSpPr>
        <p:spPr>
          <a:xfrm>
            <a:off x="1232100" y="3191850"/>
            <a:ext cx="61311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de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Gather more features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700"/>
              <a:buFont typeface="Lato"/>
              <a:buChar char="○"/>
            </a:pPr>
            <a:r>
              <a:rPr lang="de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 banner info, website info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387;p46"/>
          <p:cNvSpPr txBox="1"/>
          <p:nvPr/>
        </p:nvSpPr>
        <p:spPr>
          <a:xfrm>
            <a:off x="1256600" y="4149825"/>
            <a:ext cx="61125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de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Explore different loss function i.e. focal loss, PR-AUC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de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Try Artificial neural network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Questions?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github-code-repo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 Definition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3675951" y="2873050"/>
            <a:ext cx="967200" cy="1335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7633602" y="2222250"/>
            <a:ext cx="1214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 = n hours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3727375" y="2873050"/>
            <a:ext cx="4516200" cy="1335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2942575" y="1876870"/>
            <a:ext cx="1512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24 hours</a:t>
            </a:r>
            <a:r>
              <a:rPr b="1" lang="de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br>
              <a:rPr b="1" lang="de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de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Point of </a:t>
            </a:r>
            <a:br>
              <a:rPr b="1" lang="de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de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prediction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749850" y="2873050"/>
            <a:ext cx="2926200" cy="1335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16"/>
          <p:cNvGrpSpPr/>
          <p:nvPr/>
        </p:nvGrpSpPr>
        <p:grpSpPr>
          <a:xfrm>
            <a:off x="698275" y="2593641"/>
            <a:ext cx="92400" cy="411825"/>
            <a:chOff x="845575" y="2563700"/>
            <a:chExt cx="92400" cy="411825"/>
          </a:xfrm>
        </p:grpSpPr>
        <p:cxnSp>
          <p:nvCxnSpPr>
            <p:cNvPr id="159" name="Google Shape;159;p16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16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6"/>
          <p:cNvSpPr/>
          <p:nvPr/>
        </p:nvSpPr>
        <p:spPr>
          <a:xfrm rot="5400000">
            <a:off x="5745675" y="-530950"/>
            <a:ext cx="285300" cy="4509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 txBox="1"/>
          <p:nvPr/>
        </p:nvSpPr>
        <p:spPr>
          <a:xfrm>
            <a:off x="5120800" y="1003050"/>
            <a:ext cx="1737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Future Performance: Prediction Horizon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6"/>
          <p:cNvSpPr/>
          <p:nvPr/>
        </p:nvSpPr>
        <p:spPr>
          <a:xfrm rot="-5400000">
            <a:off x="2056375" y="1943450"/>
            <a:ext cx="285300" cy="2913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 txBox="1"/>
          <p:nvPr/>
        </p:nvSpPr>
        <p:spPr>
          <a:xfrm>
            <a:off x="1642298" y="3517650"/>
            <a:ext cx="1214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collection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5" name="Google Shape;165;p16"/>
          <p:cNvGrpSpPr/>
          <p:nvPr/>
        </p:nvGrpSpPr>
        <p:grpSpPr>
          <a:xfrm>
            <a:off x="8194593" y="2593641"/>
            <a:ext cx="92400" cy="411825"/>
            <a:chOff x="845575" y="2563700"/>
            <a:chExt cx="92400" cy="411825"/>
          </a:xfrm>
        </p:grpSpPr>
        <p:cxnSp>
          <p:nvCxnSpPr>
            <p:cNvPr id="166" name="Google Shape;166;p16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" name="Google Shape;167;p16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6"/>
          <p:cNvSpPr txBox="1"/>
          <p:nvPr/>
        </p:nvSpPr>
        <p:spPr>
          <a:xfrm>
            <a:off x="54175" y="1843350"/>
            <a:ext cx="20535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b="1" lang="de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Start of Advertisement History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9" name="Google Shape;169;p16"/>
          <p:cNvGrpSpPr/>
          <p:nvPr/>
        </p:nvGrpSpPr>
        <p:grpSpPr>
          <a:xfrm>
            <a:off x="3675942" y="2593651"/>
            <a:ext cx="76202" cy="411825"/>
            <a:chOff x="845575" y="2563700"/>
            <a:chExt cx="92400" cy="411825"/>
          </a:xfrm>
        </p:grpSpPr>
        <p:cxnSp>
          <p:nvCxnSpPr>
            <p:cNvPr id="170" name="Google Shape;170;p16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16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1931900" y="3403325"/>
            <a:ext cx="4714200" cy="16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45720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FF0000"/>
                </a:solidFill>
              </a:rPr>
              <a:t>Objective</a:t>
            </a:r>
            <a:endParaRPr sz="1500">
              <a:solidFill>
                <a:srgbClr val="FF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Differentiate well performed advertisements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Increase purchase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Increase visibility (i.e. clicks)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Dataset Summary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1297500" y="393750"/>
            <a:ext cx="70389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Dataset Summary</a:t>
            </a:r>
            <a:endParaRPr/>
          </a:p>
        </p:txBody>
      </p:sp>
      <p:sp>
        <p:nvSpPr>
          <p:cNvPr id="183" name="Google Shape;183;p18"/>
          <p:cNvSpPr txBox="1"/>
          <p:nvPr>
            <p:ph idx="1" type="body"/>
          </p:nvPr>
        </p:nvSpPr>
        <p:spPr>
          <a:xfrm>
            <a:off x="669900" y="1803125"/>
            <a:ext cx="3902100" cy="16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Unique campaigns found : 33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Unique advertisements found: 1061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Purchase column mostly contain None</a:t>
            </a:r>
            <a:endParaRPr sz="1500"/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572" y="1532575"/>
            <a:ext cx="3895977" cy="24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1297500" y="393750"/>
            <a:ext cx="70389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Dataset Summary: Preliminary EDA</a:t>
            </a:r>
            <a:endParaRPr/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75" y="1581150"/>
            <a:ext cx="4160399" cy="213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 txBox="1"/>
          <p:nvPr/>
        </p:nvSpPr>
        <p:spPr>
          <a:xfrm>
            <a:off x="1062500" y="3208725"/>
            <a:ext cx="3224400" cy="1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Advertisements per campaign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de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Average: 32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de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evenly distributed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087" y="1581150"/>
            <a:ext cx="4212639" cy="21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 txBox="1"/>
          <p:nvPr/>
        </p:nvSpPr>
        <p:spPr>
          <a:xfrm>
            <a:off x="5156875" y="3729250"/>
            <a:ext cx="41148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Density of advertisement lifetime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de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 are lot of ads not lasting 24 hours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de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Most found duration: 47 hours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1297500" y="393750"/>
            <a:ext cx="70389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Dataset Summary: Preliminary EDA</a:t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2881725" y="4243225"/>
            <a:ext cx="31440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Pairwise relationship: </a:t>
            </a:r>
            <a:r>
              <a:rPr lang="de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Nothing</a:t>
            </a:r>
            <a:r>
              <a:rPr lang="de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Unusual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950" y="1127350"/>
            <a:ext cx="4858900" cy="356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</a:t>
            </a:r>
            <a:r>
              <a:rPr lang="de"/>
              <a:t>Processing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