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Algerian" panose="04020705040A02060702" pitchFamily="82" charset="0"/>
      <p:regular r:id="rId18"/>
    </p:embeddedFont>
    <p:embeddedFont>
      <p:font typeface="Arial Black" panose="020B0A04020102020204" pitchFamily="34" charset="0"/>
      <p:bold r:id="rId19"/>
    </p:embeddedFon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Sitka Banner"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jJV1sfumDhjYlp6V62fjLeuj7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8FA298-18A5-48BA-A49E-312654C80782}">
  <a:tblStyle styleId="{E18FA298-18A5-48BA-A49E-312654C8078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5a2c36d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275a2c36d1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5a2c36d1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75a2c36d1e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5a2c36d1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75a2c36d1e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5a2c36d1e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75a2c36d1e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5a2c36d1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75a2c36d1e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2">
            <a:alphaModFix/>
          </a:blip>
          <a:srcRect/>
          <a:stretch/>
        </p:blipFill>
        <p:spPr>
          <a:xfrm>
            <a:off x="0" y="0"/>
            <a:ext cx="9144018"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idx="4294967295"/>
          </p:nvPr>
        </p:nvSpPr>
        <p:spPr>
          <a:xfrm>
            <a:off x="266825" y="2463225"/>
            <a:ext cx="8787900" cy="1313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400" b="1">
                <a:solidFill>
                  <a:schemeClr val="lt1"/>
                </a:solidFill>
                <a:latin typeface="Roboto"/>
                <a:ea typeface="Roboto"/>
                <a:cs typeface="Roboto"/>
                <a:sym typeface="Roboto"/>
              </a:rPr>
              <a:t>Problem Statement: Revolutionizing Loyalty with Blockchain</a:t>
            </a:r>
            <a:endParaRPr sz="2400" b="1">
              <a:solidFill>
                <a:schemeClr val="lt1"/>
              </a:solidFill>
              <a:latin typeface="Roboto"/>
              <a:ea typeface="Roboto"/>
              <a:cs typeface="Roboto"/>
              <a:sym typeface="Roboto"/>
            </a:endParaRPr>
          </a:p>
          <a:p>
            <a:pPr marL="0" lvl="0" indent="0" algn="ctr" rtl="0">
              <a:lnSpc>
                <a:spcPct val="100000"/>
              </a:lnSpc>
              <a:spcBef>
                <a:spcPts val="0"/>
              </a:spcBef>
              <a:spcAft>
                <a:spcPts val="0"/>
              </a:spcAft>
              <a:buSzPts val="2800"/>
              <a:buNone/>
            </a:pPr>
            <a:endParaRPr sz="2400" b="1">
              <a:solidFill>
                <a:schemeClr val="lt1"/>
              </a:solidFill>
              <a:latin typeface="Roboto"/>
              <a:ea typeface="Roboto"/>
              <a:cs typeface="Roboto"/>
              <a:sym typeface="Roboto"/>
            </a:endParaRPr>
          </a:p>
          <a:p>
            <a:pPr marL="0" lvl="0" indent="0" algn="ctr" rtl="0">
              <a:spcBef>
                <a:spcPts val="0"/>
              </a:spcBef>
              <a:spcAft>
                <a:spcPts val="0"/>
              </a:spcAft>
              <a:buClr>
                <a:schemeClr val="dk1"/>
              </a:buClr>
              <a:buSzPts val="2800"/>
              <a:buFont typeface="Arial"/>
              <a:buNone/>
            </a:pPr>
            <a:r>
              <a:rPr lang="en" sz="2400" b="1">
                <a:solidFill>
                  <a:schemeClr val="lt1"/>
                </a:solidFill>
                <a:latin typeface="Roboto"/>
                <a:ea typeface="Roboto"/>
                <a:cs typeface="Roboto"/>
                <a:sym typeface="Roboto"/>
              </a:rPr>
              <a:t>                  Team Name:  686157-UY93N6R4</a:t>
            </a:r>
            <a:endParaRPr sz="2400" b="1">
              <a:solidFill>
                <a:schemeClr val="lt1"/>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endParaRPr sz="2400" b="1" i="1">
              <a:solidFill>
                <a:schemeClr val="lt1"/>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r>
              <a:rPr lang="en" sz="2400" b="1" i="1">
                <a:solidFill>
                  <a:schemeClr val="lt1"/>
                </a:solidFill>
                <a:latin typeface="Roboto"/>
                <a:ea typeface="Roboto"/>
                <a:cs typeface="Roboto"/>
                <a:sym typeface="Roboto"/>
              </a:rPr>
              <a:t>   </a:t>
            </a:r>
            <a:endParaRPr sz="2400" b="1" i="1">
              <a:solidFill>
                <a:schemeClr val="lt1"/>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endParaRPr sz="2400" b="1" i="1">
              <a:solidFill>
                <a:schemeClr val="lt1"/>
              </a:solidFill>
              <a:latin typeface="Roboto"/>
              <a:ea typeface="Roboto"/>
              <a:cs typeface="Roboto"/>
              <a:sym typeface="Roboto"/>
            </a:endParaRPr>
          </a:p>
          <a:p>
            <a:pPr marL="0" lvl="0" indent="0" algn="l" rtl="0">
              <a:spcBef>
                <a:spcPts val="0"/>
              </a:spcBef>
              <a:spcAft>
                <a:spcPts val="0"/>
              </a:spcAft>
              <a:buClr>
                <a:schemeClr val="dk1"/>
              </a:buClr>
              <a:buSzPts val="2800"/>
              <a:buFont typeface="Arial"/>
              <a:buNone/>
            </a:pPr>
            <a:endParaRPr sz="2400" b="1" i="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275a2c36d1e_1_0"/>
          <p:cNvPicPr preferRelativeResize="0"/>
          <p:nvPr/>
        </p:nvPicPr>
        <p:blipFill rotWithShape="1">
          <a:blip r:embed="rId3">
            <a:alphaModFix/>
          </a:blip>
          <a:srcRect b="5544"/>
          <a:stretch/>
        </p:blipFill>
        <p:spPr>
          <a:xfrm>
            <a:off x="12192" y="0"/>
            <a:ext cx="9147575" cy="5143500"/>
          </a:xfrm>
          <a:prstGeom prst="rect">
            <a:avLst/>
          </a:prstGeom>
          <a:noFill/>
          <a:ln>
            <a:noFill/>
          </a:ln>
        </p:spPr>
      </p:pic>
      <p:sp>
        <p:nvSpPr>
          <p:cNvPr id="122" name="Google Shape;122;g275a2c36d1e_1_0"/>
          <p:cNvSpPr txBox="1"/>
          <p:nvPr/>
        </p:nvSpPr>
        <p:spPr>
          <a:xfrm>
            <a:off x="135875" y="145275"/>
            <a:ext cx="7292100" cy="3690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b="1" dirty="0">
                <a:latin typeface="Roboto Mono"/>
                <a:ea typeface="Roboto Mono"/>
                <a:cs typeface="Roboto Mono"/>
                <a:sym typeface="Roboto Mono"/>
              </a:rPr>
              <a:t>Continue…</a:t>
            </a:r>
            <a:endParaRPr b="1" i="0" u="none" strike="noStrike" cap="none" dirty="0">
              <a:solidFill>
                <a:srgbClr val="000000"/>
              </a:solidFill>
              <a:latin typeface="Roboto Mono"/>
              <a:ea typeface="Roboto Mono"/>
              <a:cs typeface="Roboto Mono"/>
              <a:sym typeface="Roboto Mono"/>
            </a:endParaRPr>
          </a:p>
        </p:txBody>
      </p:sp>
      <p:sp>
        <p:nvSpPr>
          <p:cNvPr id="123" name="Google Shape;123;g275a2c36d1e_1_0"/>
          <p:cNvSpPr txBox="1"/>
          <p:nvPr/>
        </p:nvSpPr>
        <p:spPr>
          <a:xfrm>
            <a:off x="135875" y="571500"/>
            <a:ext cx="8372700" cy="451485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r>
              <a:rPr lang="en-IN" sz="1000" b="1" i="0" u="none" strike="noStrike" cap="none" dirty="0">
                <a:solidFill>
                  <a:schemeClr val="dk1"/>
                </a:solidFill>
                <a:latin typeface="Roboto Mono"/>
                <a:ea typeface="Roboto Mono"/>
                <a:cs typeface="Roboto Mono"/>
                <a:sym typeface="Roboto Mono"/>
              </a:rPr>
              <a:t>Partner:</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000" b="1" dirty="0">
                <a:solidFill>
                  <a:schemeClr val="dk1"/>
                </a:solidFill>
                <a:latin typeface="Roboto Mono"/>
                <a:ea typeface="Roboto Mono"/>
                <a:cs typeface="Roboto Mono"/>
                <a:sym typeface="Roboto Mono"/>
              </a:rPr>
              <a:t>Can transfers token to any account</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000" b="1" i="0" u="none" strike="noStrike" cap="none" dirty="0">
                <a:solidFill>
                  <a:schemeClr val="dk1"/>
                </a:solidFill>
                <a:latin typeface="Roboto Mono"/>
                <a:ea typeface="Roboto Mono"/>
                <a:cs typeface="Roboto Mono"/>
                <a:sym typeface="Roboto Mono"/>
              </a:rPr>
              <a:t>Can reward any user</a:t>
            </a:r>
            <a:r>
              <a:rPr lang="en-IN" sz="1000" b="1" dirty="0">
                <a:solidFill>
                  <a:schemeClr val="dk1"/>
                </a:solidFill>
                <a:latin typeface="Roboto Mono"/>
                <a:ea typeface="Roboto Mono"/>
                <a:cs typeface="Roboto Mono"/>
                <a:sym typeface="Roboto Mono"/>
              </a:rPr>
              <a:t>.</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endParaRPr lang="en-IN" sz="1000" b="1" i="0" u="none" strike="noStrike" cap="none" dirty="0">
              <a:solidFill>
                <a:schemeClr val="dk1"/>
              </a:solidFill>
              <a:latin typeface="Roboto Mono"/>
              <a:ea typeface="Roboto Mono"/>
              <a:cs typeface="Roboto Mono"/>
              <a:sym typeface="Roboto Mono"/>
            </a:endParaRPr>
          </a:p>
          <a:p>
            <a:pPr marL="457200" marR="0" lvl="0" algn="l" rtl="0">
              <a:lnSpc>
                <a:spcPct val="150000"/>
              </a:lnSpc>
              <a:spcBef>
                <a:spcPts val="0"/>
              </a:spcBef>
              <a:spcAft>
                <a:spcPts val="0"/>
              </a:spcAft>
              <a:buClr>
                <a:srgbClr val="000000"/>
              </a:buClr>
              <a:buSzPts val="2000"/>
            </a:pPr>
            <a:r>
              <a:rPr lang="en-IN" sz="1000" b="1" dirty="0">
                <a:solidFill>
                  <a:schemeClr val="dk1"/>
                </a:solidFill>
                <a:latin typeface="Roboto Mono"/>
                <a:ea typeface="Roboto Mono"/>
                <a:cs typeface="Roboto Mono"/>
                <a:sym typeface="Roboto Mono"/>
              </a:rPr>
              <a:t>Customer: </a:t>
            </a:r>
            <a:endParaRPr lang="en-IN" sz="1000" b="1" i="0" u="none" strike="noStrike" cap="none" dirty="0">
              <a:solidFill>
                <a:schemeClr val="dk1"/>
              </a:solidFill>
              <a:latin typeface="Roboto Mono"/>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000" b="1" dirty="0">
                <a:solidFill>
                  <a:schemeClr val="dk1"/>
                </a:solidFill>
                <a:latin typeface="Roboto Mono"/>
                <a:ea typeface="Roboto Mono"/>
                <a:cs typeface="Roboto Mono"/>
                <a:sym typeface="Roboto Mono"/>
              </a:rPr>
              <a:t>Can do purchase (of course).</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000" b="1" i="0" u="none" strike="noStrike" cap="none" dirty="0">
                <a:solidFill>
                  <a:schemeClr val="dk1"/>
                </a:solidFill>
                <a:latin typeface="Roboto Mono"/>
                <a:ea typeface="Roboto Mono"/>
                <a:cs typeface="Roboto Mono"/>
                <a:sym typeface="Roboto Mono"/>
              </a:rPr>
              <a:t>Can </a:t>
            </a:r>
            <a:r>
              <a:rPr lang="en-IN" sz="1000" b="1" dirty="0">
                <a:solidFill>
                  <a:schemeClr val="dk1"/>
                </a:solidFill>
                <a:latin typeface="Roboto Mono"/>
                <a:ea typeface="Roboto Mono"/>
                <a:cs typeface="Roboto Mono"/>
                <a:sym typeface="Roboto Mono"/>
              </a:rPr>
              <a:t>use the token won by purchasing to redeem any rewards. </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endParaRPr lang="en-IN" sz="1000" b="1" dirty="0">
              <a:solidFill>
                <a:schemeClr val="dk1"/>
              </a:solidFill>
              <a:latin typeface="Roboto Mono"/>
              <a:ea typeface="Roboto Mono"/>
              <a:cs typeface="Roboto Mono"/>
              <a:sym typeface="Roboto Mono"/>
            </a:endParaRPr>
          </a:p>
          <a:p>
            <a:pPr marL="457200" marR="0" lvl="0" algn="l" rtl="0">
              <a:lnSpc>
                <a:spcPct val="150000"/>
              </a:lnSpc>
              <a:spcBef>
                <a:spcPts val="0"/>
              </a:spcBef>
              <a:spcAft>
                <a:spcPts val="0"/>
              </a:spcAft>
              <a:buClr>
                <a:srgbClr val="000000"/>
              </a:buClr>
              <a:buSzPts val="2000"/>
            </a:pPr>
            <a:r>
              <a:rPr lang="en-IN" sz="2000" b="1" dirty="0">
                <a:solidFill>
                  <a:schemeClr val="dk1"/>
                </a:solidFill>
                <a:latin typeface="Roboto Mono"/>
                <a:ea typeface="Roboto Mono"/>
                <a:cs typeface="Roboto Mono"/>
                <a:sym typeface="Roboto Mono"/>
              </a:rPr>
              <a:t>So that was a brief intro.. Let’s actually dive into this.</a:t>
            </a:r>
          </a:p>
          <a:p>
            <a:pPr marL="457200" marR="0" lvl="0" algn="l" rtl="0">
              <a:lnSpc>
                <a:spcPct val="150000"/>
              </a:lnSpc>
              <a:spcBef>
                <a:spcPts val="0"/>
              </a:spcBef>
              <a:spcAft>
                <a:spcPts val="0"/>
              </a:spcAft>
              <a:buClr>
                <a:srgbClr val="000000"/>
              </a:buClr>
              <a:buSzPts val="2000"/>
            </a:pPr>
            <a:endParaRPr lang="en-IN" sz="1000" b="1" dirty="0">
              <a:solidFill>
                <a:schemeClr val="dk1"/>
              </a:solidFill>
              <a:latin typeface="Roboto Mono"/>
              <a:ea typeface="Roboto Mono"/>
              <a:cs typeface="Roboto Mono"/>
              <a:sym typeface="Roboto Mono"/>
            </a:endParaRPr>
          </a:p>
          <a:p>
            <a:pPr marL="457200" marR="0" lvl="0" algn="l" rtl="0">
              <a:lnSpc>
                <a:spcPct val="150000"/>
              </a:lnSpc>
              <a:spcBef>
                <a:spcPts val="0"/>
              </a:spcBef>
              <a:spcAft>
                <a:spcPts val="0"/>
              </a:spcAft>
              <a:buClr>
                <a:srgbClr val="000000"/>
              </a:buClr>
              <a:buSzPts val="2000"/>
            </a:pPr>
            <a:endParaRPr lang="en-IN" sz="1000" b="1" dirty="0">
              <a:solidFill>
                <a:schemeClr val="dk1"/>
              </a:solidFill>
              <a:latin typeface="Roboto Mono"/>
              <a:ea typeface="Roboto Mono"/>
              <a:cs typeface="Roboto Mono"/>
              <a:sym typeface="Roboto Mono"/>
            </a:endParaRPr>
          </a:p>
          <a:p>
            <a:pPr marL="457200" marR="0" lvl="0" algn="l" rtl="0">
              <a:lnSpc>
                <a:spcPct val="150000"/>
              </a:lnSpc>
              <a:spcBef>
                <a:spcPts val="0"/>
              </a:spcBef>
              <a:spcAft>
                <a:spcPts val="0"/>
              </a:spcAft>
              <a:buClr>
                <a:srgbClr val="000000"/>
              </a:buClr>
              <a:buSzPts val="2000"/>
            </a:pPr>
            <a:endParaRPr lang="en-IN" sz="1000" b="1" dirty="0">
              <a:solidFill>
                <a:schemeClr val="dk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275a2c36d1e_1_6"/>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30" name="Google Shape;130;g275a2c36d1e_1_6"/>
          <p:cNvSpPr txBox="1"/>
          <p:nvPr/>
        </p:nvSpPr>
        <p:spPr>
          <a:xfrm>
            <a:off x="4814888" y="145275"/>
            <a:ext cx="4121943" cy="4133829"/>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r>
              <a:rPr lang="en-IN" b="1" dirty="0">
                <a:solidFill>
                  <a:srgbClr val="FF0000"/>
                </a:solidFill>
                <a:latin typeface="Arial Black" panose="020B0A04020102020204" pitchFamily="34" charset="0"/>
                <a:ea typeface="Roboto Mono"/>
                <a:cs typeface="Roboto Mono"/>
                <a:sym typeface="Roboto Mono"/>
              </a:rPr>
              <a:t>Th</a:t>
            </a:r>
            <a:r>
              <a:rPr lang="en-IN" b="1" i="0" u="none" strike="noStrike" cap="none" dirty="0">
                <a:solidFill>
                  <a:srgbClr val="FF0000"/>
                </a:solidFill>
                <a:latin typeface="Arial Black" panose="020B0A04020102020204" pitchFamily="34" charset="0"/>
                <a:ea typeface="Roboto Mono"/>
                <a:cs typeface="Roboto Mono"/>
                <a:sym typeface="Roboto Mono"/>
              </a:rPr>
              <a:t>is is the Landing/Home  page of current user</a:t>
            </a:r>
            <a:r>
              <a:rPr lang="en-IN" sz="2000" b="1" i="0" u="none" strike="noStrike" cap="none" dirty="0">
                <a:solidFill>
                  <a:srgbClr val="FF0000"/>
                </a:solidFill>
                <a:latin typeface="Arial Black" panose="020B0A04020102020204" pitchFamily="34" charset="0"/>
                <a:ea typeface="Roboto Mono"/>
                <a:cs typeface="Roboto Mono"/>
                <a:sym typeface="Roboto Mono"/>
              </a:rPr>
              <a:t> .</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100" b="1" dirty="0">
                <a:solidFill>
                  <a:schemeClr val="tx1"/>
                </a:solidFill>
                <a:latin typeface="Arial Black" panose="020B0A04020102020204" pitchFamily="34" charset="0"/>
                <a:ea typeface="Roboto Mono"/>
                <a:cs typeface="Roboto Mono"/>
                <a:sym typeface="Roboto Mono"/>
              </a:rPr>
              <a:t>You can see that in the right upper corner there are 2 profiles that is Owner and Partner.</a:t>
            </a:r>
          </a:p>
          <a:p>
            <a:pPr marL="457200" marR="0" lvl="0" algn="l" rtl="0">
              <a:lnSpc>
                <a:spcPct val="150000"/>
              </a:lnSpc>
              <a:spcBef>
                <a:spcPts val="0"/>
              </a:spcBef>
              <a:spcAft>
                <a:spcPts val="0"/>
              </a:spcAft>
              <a:buClr>
                <a:srgbClr val="000000"/>
              </a:buClr>
              <a:buSzPts val="2000"/>
            </a:pPr>
            <a:endParaRPr lang="en-IN" sz="1100" b="1" dirty="0">
              <a:solidFill>
                <a:schemeClr val="tx1"/>
              </a:solidFill>
              <a:latin typeface="Arial Black" panose="020B0A04020102020204" pitchFamily="34" charset="0"/>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100" b="1" dirty="0">
                <a:solidFill>
                  <a:schemeClr val="tx1"/>
                </a:solidFill>
                <a:latin typeface="Arial Black" panose="020B0A04020102020204" pitchFamily="34" charset="0"/>
                <a:ea typeface="Roboto Mono"/>
                <a:cs typeface="Roboto Mono"/>
                <a:sym typeface="Roboto Mono"/>
              </a:rPr>
              <a:t>Now the current user can purchase a product and earn coins which we named cosmos coin and use these coins for redeeming the rewards .</a:t>
            </a:r>
          </a:p>
          <a:p>
            <a:pPr marL="457200" marR="0" lvl="0" algn="l" rtl="0">
              <a:lnSpc>
                <a:spcPct val="150000"/>
              </a:lnSpc>
              <a:spcBef>
                <a:spcPts val="0"/>
              </a:spcBef>
              <a:spcAft>
                <a:spcPts val="0"/>
              </a:spcAft>
              <a:buClr>
                <a:srgbClr val="000000"/>
              </a:buClr>
              <a:buSzPts val="2000"/>
            </a:pPr>
            <a:endParaRPr lang="en-IN" sz="1100" b="1" dirty="0">
              <a:solidFill>
                <a:schemeClr val="tx1"/>
              </a:solidFill>
              <a:latin typeface="Arial Black" panose="020B0A04020102020204" pitchFamily="34" charset="0"/>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100" b="1" dirty="0">
                <a:solidFill>
                  <a:schemeClr val="tx1"/>
                </a:solidFill>
                <a:latin typeface="Arial Black" panose="020B0A04020102020204" pitchFamily="34" charset="0"/>
                <a:ea typeface="Roboto Mono"/>
                <a:cs typeface="Roboto Mono"/>
                <a:sym typeface="Roboto Mono"/>
              </a:rPr>
              <a:t>In the below section the current user can transfer tokens to any other user. </a:t>
            </a:r>
          </a:p>
          <a:p>
            <a:pPr marL="457200" marR="0" lvl="0" algn="l" rtl="0">
              <a:lnSpc>
                <a:spcPct val="150000"/>
              </a:lnSpc>
              <a:spcBef>
                <a:spcPts val="0"/>
              </a:spcBef>
              <a:spcAft>
                <a:spcPts val="0"/>
              </a:spcAft>
              <a:buClr>
                <a:srgbClr val="000000"/>
              </a:buClr>
              <a:buSzPts val="2000"/>
            </a:pPr>
            <a:endParaRPr lang="en-IN" sz="1100" b="1" dirty="0">
              <a:solidFill>
                <a:schemeClr val="tx1"/>
              </a:solidFill>
              <a:latin typeface="Arial Black" panose="020B0A04020102020204" pitchFamily="34" charset="0"/>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100" b="1" dirty="0">
                <a:solidFill>
                  <a:schemeClr val="tx1"/>
                </a:solidFill>
                <a:latin typeface="Arial Black" panose="020B0A04020102020204" pitchFamily="34" charset="0"/>
                <a:ea typeface="Roboto Mono"/>
                <a:cs typeface="Roboto Mono"/>
                <a:sym typeface="Roboto Mono"/>
              </a:rPr>
              <a:t>Also the user can keep track of past Transactions.</a:t>
            </a:r>
            <a:r>
              <a:rPr lang="en-IN" sz="1100" b="1" dirty="0">
                <a:solidFill>
                  <a:srgbClr val="FF0000"/>
                </a:solidFill>
                <a:latin typeface="Arial Black" panose="020B0A04020102020204" pitchFamily="34" charset="0"/>
                <a:ea typeface="Roboto Mono"/>
                <a:cs typeface="Roboto Mono"/>
                <a:sym typeface="Roboto Mono"/>
              </a:rPr>
              <a:t> </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endParaRPr lang="en-IN" sz="1100" b="1" dirty="0">
              <a:solidFill>
                <a:srgbClr val="FF0000"/>
              </a:solidFill>
              <a:latin typeface="Arial Black" panose="020B0A04020102020204" pitchFamily="34" charset="0"/>
              <a:ea typeface="Roboto Mono"/>
              <a:cs typeface="Roboto Mono"/>
              <a:sym typeface="Roboto Mono"/>
            </a:endParaRPr>
          </a:p>
        </p:txBody>
      </p:sp>
      <p:pic>
        <p:nvPicPr>
          <p:cNvPr id="5" name="Picture 2">
            <a:extLst>
              <a:ext uri="{FF2B5EF4-FFF2-40B4-BE49-F238E27FC236}">
                <a16:creationId xmlns:a16="http://schemas.microsoft.com/office/drawing/2014/main" id="{1CC24F34-5D99-2FA0-A347-FE2482401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9" y="440037"/>
            <a:ext cx="4607719" cy="311000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12D964E-4D95-DCBA-8253-CB2DA46A5AA5}"/>
              </a:ext>
            </a:extLst>
          </p:cNvPr>
          <p:cNvCxnSpPr>
            <a:cxnSpLocks/>
          </p:cNvCxnSpPr>
          <p:nvPr/>
        </p:nvCxnSpPr>
        <p:spPr>
          <a:xfrm flipH="1">
            <a:off x="4035552" y="564356"/>
            <a:ext cx="443579" cy="15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644F098-03B1-EA0A-F160-B966BAF64BEA}"/>
              </a:ext>
            </a:extLst>
          </p:cNvPr>
          <p:cNvSpPr txBox="1"/>
          <p:nvPr/>
        </p:nvSpPr>
        <p:spPr>
          <a:xfrm>
            <a:off x="3763185" y="564356"/>
            <a:ext cx="410050" cy="307777"/>
          </a:xfrm>
          <a:prstGeom prst="rect">
            <a:avLst/>
          </a:prstGeom>
          <a:noFill/>
        </p:spPr>
        <p:txBody>
          <a:bodyPr wrap="square" rtlCol="0">
            <a:spAutoFit/>
          </a:bodyPr>
          <a:lstStyle/>
          <a:p>
            <a:r>
              <a:rPr lang="en-IN" sz="600" dirty="0"/>
              <a:t>Home </a:t>
            </a:r>
            <a:r>
              <a:rPr lang="en-IN" dirty="0"/>
              <a:t>  </a:t>
            </a:r>
          </a:p>
        </p:txBody>
      </p:sp>
      <p:sp>
        <p:nvSpPr>
          <p:cNvPr id="15" name="TextBox 14">
            <a:extLst>
              <a:ext uri="{FF2B5EF4-FFF2-40B4-BE49-F238E27FC236}">
                <a16:creationId xmlns:a16="http://schemas.microsoft.com/office/drawing/2014/main" id="{FA7CC635-2AE4-C94D-356D-424B7E11A940}"/>
              </a:ext>
            </a:extLst>
          </p:cNvPr>
          <p:cNvSpPr txBox="1"/>
          <p:nvPr/>
        </p:nvSpPr>
        <p:spPr>
          <a:xfrm>
            <a:off x="867073" y="1183477"/>
            <a:ext cx="638639" cy="200055"/>
          </a:xfrm>
          <a:prstGeom prst="rect">
            <a:avLst/>
          </a:prstGeom>
          <a:noFill/>
        </p:spPr>
        <p:txBody>
          <a:bodyPr wrap="square" rtlCol="0">
            <a:spAutoFit/>
          </a:bodyPr>
          <a:lstStyle/>
          <a:p>
            <a:r>
              <a:rPr lang="en-IN" sz="700" dirty="0"/>
              <a:t>Products</a:t>
            </a:r>
            <a:r>
              <a:rPr lang="en-IN" sz="600" dirty="0"/>
              <a:t> </a:t>
            </a:r>
          </a:p>
        </p:txBody>
      </p:sp>
      <p:cxnSp>
        <p:nvCxnSpPr>
          <p:cNvPr id="17" name="Straight Arrow Connector 16">
            <a:extLst>
              <a:ext uri="{FF2B5EF4-FFF2-40B4-BE49-F238E27FC236}">
                <a16:creationId xmlns:a16="http://schemas.microsoft.com/office/drawing/2014/main" id="{ECA6A1BA-A82E-735D-03AC-1F61A5ECE8D6}"/>
              </a:ext>
            </a:extLst>
          </p:cNvPr>
          <p:cNvCxnSpPr>
            <a:cxnSpLocks/>
          </p:cNvCxnSpPr>
          <p:nvPr/>
        </p:nvCxnSpPr>
        <p:spPr>
          <a:xfrm flipV="1">
            <a:off x="1335024" y="1074922"/>
            <a:ext cx="402336" cy="13088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5617EFAD-5D3E-ED4D-99F9-32C41C575534}"/>
              </a:ext>
            </a:extLst>
          </p:cNvPr>
          <p:cNvSpPr txBox="1"/>
          <p:nvPr/>
        </p:nvSpPr>
        <p:spPr>
          <a:xfrm>
            <a:off x="359664" y="1779597"/>
            <a:ext cx="1097279" cy="215444"/>
          </a:xfrm>
          <a:prstGeom prst="rect">
            <a:avLst/>
          </a:prstGeom>
          <a:noFill/>
        </p:spPr>
        <p:txBody>
          <a:bodyPr wrap="square">
            <a:spAutoFit/>
          </a:bodyPr>
          <a:lstStyle/>
          <a:p>
            <a:r>
              <a:rPr lang="en-IN" sz="800" dirty="0"/>
              <a:t>Reward for redeem</a:t>
            </a:r>
          </a:p>
        </p:txBody>
      </p:sp>
      <p:cxnSp>
        <p:nvCxnSpPr>
          <p:cNvPr id="22" name="Straight Arrow Connector 21">
            <a:extLst>
              <a:ext uri="{FF2B5EF4-FFF2-40B4-BE49-F238E27FC236}">
                <a16:creationId xmlns:a16="http://schemas.microsoft.com/office/drawing/2014/main" id="{61740E7B-4F2A-0EA5-5A58-BE791441ED70}"/>
              </a:ext>
            </a:extLst>
          </p:cNvPr>
          <p:cNvCxnSpPr>
            <a:cxnSpLocks/>
          </p:cNvCxnSpPr>
          <p:nvPr/>
        </p:nvCxnSpPr>
        <p:spPr>
          <a:xfrm>
            <a:off x="1274064" y="1877568"/>
            <a:ext cx="463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D24609-ECFD-0174-F1FA-A6EC3ED070C8}"/>
              </a:ext>
            </a:extLst>
          </p:cNvPr>
          <p:cNvSpPr txBox="1"/>
          <p:nvPr/>
        </p:nvSpPr>
        <p:spPr>
          <a:xfrm>
            <a:off x="372617" y="747802"/>
            <a:ext cx="1071372" cy="338554"/>
          </a:xfrm>
          <a:prstGeom prst="rect">
            <a:avLst/>
          </a:prstGeom>
          <a:noFill/>
        </p:spPr>
        <p:txBody>
          <a:bodyPr wrap="square">
            <a:spAutoFit/>
          </a:bodyPr>
          <a:lstStyle/>
          <a:p>
            <a:r>
              <a:rPr lang="en-IN" sz="800" dirty="0"/>
              <a:t>Address of the Current user </a:t>
            </a:r>
          </a:p>
        </p:txBody>
      </p:sp>
      <p:cxnSp>
        <p:nvCxnSpPr>
          <p:cNvPr id="29" name="Straight Arrow Connector 28">
            <a:extLst>
              <a:ext uri="{FF2B5EF4-FFF2-40B4-BE49-F238E27FC236}">
                <a16:creationId xmlns:a16="http://schemas.microsoft.com/office/drawing/2014/main" id="{66C115C4-DCC2-DFBF-75B1-359533EACE48}"/>
              </a:ext>
            </a:extLst>
          </p:cNvPr>
          <p:cNvCxnSpPr>
            <a:cxnSpLocks/>
            <a:endCxn id="26" idx="0"/>
          </p:cNvCxnSpPr>
          <p:nvPr/>
        </p:nvCxnSpPr>
        <p:spPr>
          <a:xfrm>
            <a:off x="635425" y="580886"/>
            <a:ext cx="272878" cy="16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3074" name="Picture 2">
            <a:extLst>
              <a:ext uri="{FF2B5EF4-FFF2-40B4-BE49-F238E27FC236}">
                <a16:creationId xmlns:a16="http://schemas.microsoft.com/office/drawing/2014/main" id="{E821DA2D-5359-093C-A38E-1599DEFFA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20" y="121443"/>
            <a:ext cx="1920874" cy="259318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22CBE06-9737-B5B5-F6E4-A48E6701803F}"/>
              </a:ext>
            </a:extLst>
          </p:cNvPr>
          <p:cNvCxnSpPr/>
          <p:nvPr/>
        </p:nvCxnSpPr>
        <p:spPr>
          <a:xfrm flipV="1">
            <a:off x="1500188" y="464344"/>
            <a:ext cx="1243012" cy="2357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F6F98215-8379-070F-28A9-AABC96827A6F}"/>
              </a:ext>
            </a:extLst>
          </p:cNvPr>
          <p:cNvSpPr txBox="1"/>
          <p:nvPr/>
        </p:nvSpPr>
        <p:spPr>
          <a:xfrm>
            <a:off x="2743199" y="335757"/>
            <a:ext cx="957263" cy="253916"/>
          </a:xfrm>
          <a:prstGeom prst="rect">
            <a:avLst/>
          </a:prstGeom>
          <a:noFill/>
        </p:spPr>
        <p:txBody>
          <a:bodyPr wrap="square" rtlCol="0">
            <a:spAutoFit/>
          </a:bodyPr>
          <a:lstStyle/>
          <a:p>
            <a:r>
              <a:rPr lang="en-IN" sz="1050" dirty="0"/>
              <a:t>Current user</a:t>
            </a:r>
          </a:p>
        </p:txBody>
      </p:sp>
      <p:sp>
        <p:nvSpPr>
          <p:cNvPr id="5" name="TextBox 4">
            <a:extLst>
              <a:ext uri="{FF2B5EF4-FFF2-40B4-BE49-F238E27FC236}">
                <a16:creationId xmlns:a16="http://schemas.microsoft.com/office/drawing/2014/main" id="{95769388-0C4D-E894-0EC7-BB3799B49DEF}"/>
              </a:ext>
            </a:extLst>
          </p:cNvPr>
          <p:cNvSpPr txBox="1"/>
          <p:nvPr/>
        </p:nvSpPr>
        <p:spPr>
          <a:xfrm>
            <a:off x="3655818" y="530811"/>
            <a:ext cx="4079082" cy="338554"/>
          </a:xfrm>
          <a:prstGeom prst="rect">
            <a:avLst/>
          </a:prstGeom>
          <a:noFill/>
        </p:spPr>
        <p:txBody>
          <a:bodyPr wrap="square" rtlCol="0">
            <a:spAutoFit/>
          </a:bodyPr>
          <a:lstStyle/>
          <a:p>
            <a:r>
              <a:rPr lang="en-IN" sz="800" b="1" dirty="0"/>
              <a:t>We use metamask to switch over accounts and also manage our bitcoin  and blockchain network. </a:t>
            </a:r>
          </a:p>
        </p:txBody>
      </p:sp>
      <p:sp>
        <p:nvSpPr>
          <p:cNvPr id="6" name="TextBox 5">
            <a:extLst>
              <a:ext uri="{FF2B5EF4-FFF2-40B4-BE49-F238E27FC236}">
                <a16:creationId xmlns:a16="http://schemas.microsoft.com/office/drawing/2014/main" id="{5CF30E5B-EB59-1DE4-A654-6750DDE2DE82}"/>
              </a:ext>
            </a:extLst>
          </p:cNvPr>
          <p:cNvSpPr txBox="1"/>
          <p:nvPr/>
        </p:nvSpPr>
        <p:spPr>
          <a:xfrm>
            <a:off x="3756818" y="335757"/>
            <a:ext cx="4137026" cy="246221"/>
          </a:xfrm>
          <a:prstGeom prst="rect">
            <a:avLst/>
          </a:prstGeom>
          <a:noFill/>
        </p:spPr>
        <p:txBody>
          <a:bodyPr wrap="square" rtlCol="0">
            <a:spAutoFit/>
          </a:bodyPr>
          <a:lstStyle/>
          <a:p>
            <a:r>
              <a:rPr lang="en-IN" sz="1000" b="1" dirty="0"/>
              <a:t>Now let’s have a brief how are we using </a:t>
            </a:r>
            <a:r>
              <a:rPr lang="en-IN" sz="1000" b="1" dirty="0">
                <a:solidFill>
                  <a:srgbClr val="FF0000"/>
                </a:solidFill>
              </a:rPr>
              <a:t>MetaMask</a:t>
            </a:r>
          </a:p>
        </p:txBody>
      </p:sp>
      <p:pic>
        <p:nvPicPr>
          <p:cNvPr id="3076" name="Picture 4">
            <a:extLst>
              <a:ext uri="{FF2B5EF4-FFF2-40B4-BE49-F238E27FC236}">
                <a16:creationId xmlns:a16="http://schemas.microsoft.com/office/drawing/2014/main" id="{6E2AD4C9-6E67-878F-5C6D-7B255FDF8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895" y="2571750"/>
            <a:ext cx="3138868" cy="183437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E5B8BBA-113A-511E-E5D9-6C7E028ADC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4326" y="2619925"/>
            <a:ext cx="3406077" cy="14001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F8AC8BD0-FA44-D8D7-4846-B7A7700A17A7}"/>
              </a:ext>
            </a:extLst>
          </p:cNvPr>
          <p:cNvCxnSpPr>
            <a:cxnSpLocks/>
          </p:cNvCxnSpPr>
          <p:nvPr/>
        </p:nvCxnSpPr>
        <p:spPr>
          <a:xfrm>
            <a:off x="5224272" y="823198"/>
            <a:ext cx="1426464" cy="174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39B563-7675-C7EA-417D-9DAB3B0D0BAF}"/>
              </a:ext>
            </a:extLst>
          </p:cNvPr>
          <p:cNvCxnSpPr>
            <a:cxnSpLocks/>
          </p:cNvCxnSpPr>
          <p:nvPr/>
        </p:nvCxnSpPr>
        <p:spPr>
          <a:xfrm flipH="1">
            <a:off x="3816096" y="823198"/>
            <a:ext cx="1408176" cy="180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30FA90-8866-DD95-DCCB-F7B3A210888D}"/>
              </a:ext>
            </a:extLst>
          </p:cNvPr>
          <p:cNvSpPr txBox="1"/>
          <p:nvPr/>
        </p:nvSpPr>
        <p:spPr>
          <a:xfrm>
            <a:off x="6071616" y="1290863"/>
            <a:ext cx="2389632" cy="369332"/>
          </a:xfrm>
          <a:prstGeom prst="rect">
            <a:avLst/>
          </a:prstGeom>
          <a:noFill/>
        </p:spPr>
        <p:txBody>
          <a:bodyPr wrap="square" rtlCol="0">
            <a:spAutoFit/>
          </a:bodyPr>
          <a:lstStyle/>
          <a:p>
            <a:r>
              <a:rPr lang="en-IN" sz="900" dirty="0"/>
              <a:t>Account as a Partner  - Only partner will have access to this page.</a:t>
            </a:r>
          </a:p>
        </p:txBody>
      </p:sp>
      <p:sp>
        <p:nvSpPr>
          <p:cNvPr id="13" name="TextBox 12">
            <a:extLst>
              <a:ext uri="{FF2B5EF4-FFF2-40B4-BE49-F238E27FC236}">
                <a16:creationId xmlns:a16="http://schemas.microsoft.com/office/drawing/2014/main" id="{E1856AD3-0608-193A-7077-00953F3021FC}"/>
              </a:ext>
            </a:extLst>
          </p:cNvPr>
          <p:cNvSpPr txBox="1"/>
          <p:nvPr/>
        </p:nvSpPr>
        <p:spPr>
          <a:xfrm>
            <a:off x="3221830" y="1337936"/>
            <a:ext cx="1682496" cy="369332"/>
          </a:xfrm>
          <a:prstGeom prst="rect">
            <a:avLst/>
          </a:prstGeom>
          <a:noFill/>
        </p:spPr>
        <p:txBody>
          <a:bodyPr wrap="square" rtlCol="0">
            <a:spAutoFit/>
          </a:bodyPr>
          <a:lstStyle/>
          <a:p>
            <a:r>
              <a:rPr lang="en-IN" sz="900" dirty="0"/>
              <a:t>Owner Account- Only owner will have access to this page.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75a2c36d1e_1_18"/>
          <p:cNvPicPr preferRelativeResize="0"/>
          <p:nvPr/>
        </p:nvPicPr>
        <p:blipFill rotWithShape="1">
          <a:blip r:embed="rId3">
            <a:alphaModFix/>
          </a:blip>
          <a:srcRect b="5544"/>
          <a:stretch/>
        </p:blipFill>
        <p:spPr>
          <a:xfrm>
            <a:off x="8298181" y="1600199"/>
            <a:ext cx="577542" cy="2274670"/>
          </a:xfrm>
          <a:prstGeom prst="rect">
            <a:avLst/>
          </a:prstGeom>
          <a:noFill/>
          <a:ln>
            <a:noFill/>
          </a:ln>
        </p:spPr>
      </p:pic>
      <p:sp>
        <p:nvSpPr>
          <p:cNvPr id="143" name="Google Shape;143;g275a2c36d1e_1_18"/>
          <p:cNvSpPr txBox="1"/>
          <p:nvPr/>
        </p:nvSpPr>
        <p:spPr>
          <a:xfrm>
            <a:off x="602246" y="-66502"/>
            <a:ext cx="7388946" cy="4719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solidFill>
                  <a:srgbClr val="FF0000"/>
                </a:solidFill>
                <a:latin typeface="Roboto Mono"/>
                <a:ea typeface="Roboto Mono"/>
                <a:cs typeface="Roboto Mono"/>
                <a:sym typeface="Roboto Mono"/>
              </a:rPr>
              <a:t>Let’s Understand the working of Owner </a:t>
            </a:r>
          </a:p>
          <a:p>
            <a:pPr marL="0" marR="0" lvl="0" indent="0" algn="l" rtl="0">
              <a:lnSpc>
                <a:spcPct val="100000"/>
              </a:lnSpc>
              <a:spcBef>
                <a:spcPts val="0"/>
              </a:spcBef>
              <a:spcAft>
                <a:spcPts val="0"/>
              </a:spcAft>
              <a:buClr>
                <a:srgbClr val="000000"/>
              </a:buClr>
              <a:buSzPts val="2400"/>
              <a:buFont typeface="Arial"/>
              <a:buNone/>
            </a:pPr>
            <a:endParaRPr lang="en" sz="1600" b="1" i="0" u="none" strike="noStrike" cap="none" dirty="0">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r>
              <a:rPr lang="en" sz="1600" b="1" dirty="0">
                <a:solidFill>
                  <a:schemeClr val="tx1"/>
                </a:solidFill>
                <a:latin typeface="Roboto Mono"/>
                <a:ea typeface="Roboto Mono"/>
                <a:cs typeface="Roboto Mono"/>
                <a:sym typeface="Roboto Mono"/>
              </a:rPr>
              <a:t>Minting operation by Owner</a:t>
            </a:r>
          </a:p>
          <a:p>
            <a:pPr marL="0" marR="0" lvl="0" indent="0" algn="l" rtl="0">
              <a:lnSpc>
                <a:spcPct val="100000"/>
              </a:lnSpc>
              <a:spcBef>
                <a:spcPts val="0"/>
              </a:spcBef>
              <a:spcAft>
                <a:spcPts val="0"/>
              </a:spcAft>
              <a:buClr>
                <a:srgbClr val="000000"/>
              </a:buClr>
              <a:buSzPts val="2400"/>
              <a:buFont typeface="Arial"/>
              <a:buNone/>
            </a:pPr>
            <a:endParaRPr lang="en" sz="1600" b="1" i="0" u="none" strike="noStrike" cap="none" dirty="0">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lang="en" sz="1600" b="1" i="0" u="none" strike="noStrike" cap="none" dirty="0">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000" b="1" i="0" u="none" strike="noStrike" cap="none" dirty="0">
              <a:solidFill>
                <a:schemeClr val="tx1"/>
              </a:solidFill>
              <a:latin typeface="Roboto Mono"/>
              <a:ea typeface="Roboto Mono"/>
              <a:cs typeface="Roboto Mono"/>
              <a:sym typeface="Roboto Mono"/>
            </a:endParaRPr>
          </a:p>
        </p:txBody>
      </p:sp>
      <p:sp>
        <p:nvSpPr>
          <p:cNvPr id="144" name="Google Shape;144;g275a2c36d1e_1_18"/>
          <p:cNvSpPr txBox="1"/>
          <p:nvPr/>
        </p:nvSpPr>
        <p:spPr>
          <a:xfrm>
            <a:off x="135875" y="1163190"/>
            <a:ext cx="4352304" cy="218961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Roboto Mono"/>
              <a:ea typeface="Roboto Mono"/>
              <a:cs typeface="Roboto Mono"/>
              <a:sym typeface="Roboto Mono"/>
            </a:endParaRPr>
          </a:p>
        </p:txBody>
      </p:sp>
      <p:pic>
        <p:nvPicPr>
          <p:cNvPr id="4098" name="Picture 2">
            <a:extLst>
              <a:ext uri="{FF2B5EF4-FFF2-40B4-BE49-F238E27FC236}">
                <a16:creationId xmlns:a16="http://schemas.microsoft.com/office/drawing/2014/main" id="{8AD29E07-AD8F-15CA-98C4-3CC60655D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4" y="1422270"/>
            <a:ext cx="4231005" cy="2133600"/>
          </a:xfrm>
          <a:prstGeom prst="rect">
            <a:avLst/>
          </a:prstGeom>
          <a:noFill/>
          <a:scene3d>
            <a:camera prst="perspectiveRight"/>
            <a:lightRig rig="threePt" dir="t"/>
          </a:scene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4F978B-F0D0-629C-ABCE-F2CCDC42B871}"/>
              </a:ext>
            </a:extLst>
          </p:cNvPr>
          <p:cNvSpPr txBox="1"/>
          <p:nvPr/>
        </p:nvSpPr>
        <p:spPr>
          <a:xfrm>
            <a:off x="365760" y="3642360"/>
            <a:ext cx="2590800" cy="6001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100" b="1" dirty="0">
                <a:solidFill>
                  <a:schemeClr val="tx1"/>
                </a:solidFill>
              </a:rPr>
              <a:t>Owner can easily create tokens and transfer to Partners through their address </a:t>
            </a:r>
          </a:p>
        </p:txBody>
      </p:sp>
      <p:sp>
        <p:nvSpPr>
          <p:cNvPr id="3" name="TextBox 2">
            <a:extLst>
              <a:ext uri="{FF2B5EF4-FFF2-40B4-BE49-F238E27FC236}">
                <a16:creationId xmlns:a16="http://schemas.microsoft.com/office/drawing/2014/main" id="{3F3D3460-B663-3366-9900-40A5090529A6}"/>
              </a:ext>
            </a:extLst>
          </p:cNvPr>
          <p:cNvSpPr txBox="1"/>
          <p:nvPr/>
        </p:nvSpPr>
        <p:spPr>
          <a:xfrm>
            <a:off x="3973829" y="648866"/>
            <a:ext cx="3535680"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b="0" i="0" u="none" strike="noStrike" dirty="0">
                <a:solidFill>
                  <a:srgbClr val="000000"/>
                </a:solidFill>
                <a:effectLst/>
                <a:latin typeface="Arial" panose="020B0604020202020204" pitchFamily="34" charset="0"/>
              </a:rPr>
              <a:t>Minting 1000 Token by Owner in partner1 account</a:t>
            </a:r>
            <a:endParaRPr lang="en-IN" sz="1050" dirty="0"/>
          </a:p>
        </p:txBody>
      </p:sp>
      <p:cxnSp>
        <p:nvCxnSpPr>
          <p:cNvPr id="5" name="Straight Arrow Connector 4">
            <a:extLst>
              <a:ext uri="{FF2B5EF4-FFF2-40B4-BE49-F238E27FC236}">
                <a16:creationId xmlns:a16="http://schemas.microsoft.com/office/drawing/2014/main" id="{95849C81-74C7-6696-8CC8-22471030682F}"/>
              </a:ext>
            </a:extLst>
          </p:cNvPr>
          <p:cNvCxnSpPr/>
          <p:nvPr/>
        </p:nvCxnSpPr>
        <p:spPr>
          <a:xfrm flipH="1">
            <a:off x="1207766" y="1148750"/>
            <a:ext cx="2766063" cy="1634490"/>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72F822BE-54B7-5038-666C-83C964D0D2A5}"/>
              </a:ext>
            </a:extLst>
          </p:cNvPr>
          <p:cNvCxnSpPr/>
          <p:nvPr/>
        </p:nvCxnSpPr>
        <p:spPr>
          <a:xfrm>
            <a:off x="9624060" y="119693"/>
            <a:ext cx="0" cy="22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2C303BD7-00F8-C976-053B-48C128E935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479" y="3874869"/>
            <a:ext cx="5326381" cy="1028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E7A6B3-0F11-3E67-A7B9-4031344352E3}"/>
              </a:ext>
            </a:extLst>
          </p:cNvPr>
          <p:cNvSpPr txBox="1"/>
          <p:nvPr/>
        </p:nvSpPr>
        <p:spPr>
          <a:xfrm>
            <a:off x="365760" y="4582492"/>
            <a:ext cx="2446019" cy="43088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100" dirty="0"/>
              <a:t>You can see the transaction of 1000 tokens to the partner1</a:t>
            </a:r>
          </a:p>
        </p:txBody>
      </p:sp>
      <p:cxnSp>
        <p:nvCxnSpPr>
          <p:cNvPr id="10" name="Straight Arrow Connector 9">
            <a:extLst>
              <a:ext uri="{FF2B5EF4-FFF2-40B4-BE49-F238E27FC236}">
                <a16:creationId xmlns:a16="http://schemas.microsoft.com/office/drawing/2014/main" id="{BBBAD884-792E-7CD1-4C57-3CBF979123F9}"/>
              </a:ext>
            </a:extLst>
          </p:cNvPr>
          <p:cNvCxnSpPr>
            <a:cxnSpLocks/>
          </p:cNvCxnSpPr>
          <p:nvPr/>
        </p:nvCxnSpPr>
        <p:spPr>
          <a:xfrm flipV="1">
            <a:off x="2811779" y="4716780"/>
            <a:ext cx="5097781" cy="18678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102" name="Picture 6">
            <a:extLst>
              <a:ext uri="{FF2B5EF4-FFF2-40B4-BE49-F238E27FC236}">
                <a16:creationId xmlns:a16="http://schemas.microsoft.com/office/drawing/2014/main" id="{8CF5AA4A-CF5A-0E07-AA92-BBBC92EF1A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790" y="2085829"/>
            <a:ext cx="2979041" cy="15958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691767D-DD9B-ACD0-E447-C72498CF2BE7}"/>
              </a:ext>
            </a:extLst>
          </p:cNvPr>
          <p:cNvSpPr txBox="1"/>
          <p:nvPr/>
        </p:nvSpPr>
        <p:spPr>
          <a:xfrm>
            <a:off x="4563761" y="1303689"/>
            <a:ext cx="2743200" cy="5386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sz="1100" b="1" dirty="0">
                <a:solidFill>
                  <a:schemeClr val="accent1"/>
                </a:solidFill>
              </a:rPr>
              <a:t>Add partner Functionality of Owner </a:t>
            </a:r>
            <a:r>
              <a:rPr lang="en-IN" sz="900" b="1" dirty="0">
                <a:solidFill>
                  <a:schemeClr val="accent1"/>
                </a:solidFill>
              </a:rPr>
              <a:t>N</a:t>
            </a:r>
            <a:r>
              <a:rPr lang="en-IN" sz="900" b="1" dirty="0"/>
              <a:t>ow partner Rashi will have access to partner page</a:t>
            </a:r>
          </a:p>
        </p:txBody>
      </p:sp>
      <p:cxnSp>
        <p:nvCxnSpPr>
          <p:cNvPr id="18" name="Straight Arrow Connector 17">
            <a:extLst>
              <a:ext uri="{FF2B5EF4-FFF2-40B4-BE49-F238E27FC236}">
                <a16:creationId xmlns:a16="http://schemas.microsoft.com/office/drawing/2014/main" id="{985C2C77-3620-9621-1C76-22CA5F672DCD}"/>
              </a:ext>
            </a:extLst>
          </p:cNvPr>
          <p:cNvCxnSpPr>
            <a:stCxn id="16" idx="2"/>
            <a:endCxn id="4102" idx="0"/>
          </p:cNvCxnSpPr>
          <p:nvPr/>
        </p:nvCxnSpPr>
        <p:spPr>
          <a:xfrm>
            <a:off x="5935361" y="1842298"/>
            <a:ext cx="358950" cy="2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g275a2c36d1e_1_24"/>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50" name="Google Shape;150;g275a2c36d1e_1_24"/>
          <p:cNvSpPr txBox="1"/>
          <p:nvPr/>
        </p:nvSpPr>
        <p:spPr>
          <a:xfrm>
            <a:off x="135875" y="183375"/>
            <a:ext cx="2089165" cy="2966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1200" b="1" dirty="0">
                <a:solidFill>
                  <a:srgbClr val="FF0000"/>
                </a:solidFill>
                <a:latin typeface="Roboto Mono"/>
                <a:ea typeface="Roboto Mono"/>
                <a:cs typeface="Roboto Mono"/>
                <a:sym typeface="Roboto Mono"/>
              </a:rPr>
              <a:t>User Redeem Rewards</a:t>
            </a:r>
            <a:endParaRPr sz="1200" b="1" i="0" u="none" strike="noStrike" cap="none" dirty="0">
              <a:solidFill>
                <a:srgbClr val="FF0000"/>
              </a:solidFill>
              <a:latin typeface="Roboto Mono"/>
              <a:ea typeface="Roboto Mono"/>
              <a:cs typeface="Roboto Mono"/>
              <a:sym typeface="Roboto Mono"/>
            </a:endParaRPr>
          </a:p>
        </p:txBody>
      </p:sp>
      <p:sp>
        <p:nvSpPr>
          <p:cNvPr id="151" name="Google Shape;151;g275a2c36d1e_1_24"/>
          <p:cNvSpPr txBox="1"/>
          <p:nvPr/>
        </p:nvSpPr>
        <p:spPr>
          <a:xfrm>
            <a:off x="4199651" y="835753"/>
            <a:ext cx="5237575" cy="4833973"/>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endParaRPr lang="en-IN" sz="1100" b="1" i="0" u="none" strike="noStrike" cap="none"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endParaRPr sz="2000" b="1" i="0" u="none" strike="noStrike" cap="none" dirty="0">
              <a:solidFill>
                <a:schemeClr val="dk1"/>
              </a:solidFill>
              <a:latin typeface="Roboto Mono"/>
              <a:ea typeface="Roboto Mono"/>
              <a:cs typeface="Roboto Mono"/>
              <a:sym typeface="Roboto Mono"/>
            </a:endParaRPr>
          </a:p>
        </p:txBody>
      </p:sp>
      <p:pic>
        <p:nvPicPr>
          <p:cNvPr id="5122" name="Picture 2">
            <a:extLst>
              <a:ext uri="{FF2B5EF4-FFF2-40B4-BE49-F238E27FC236}">
                <a16:creationId xmlns:a16="http://schemas.microsoft.com/office/drawing/2014/main" id="{C071B7AE-5C44-138E-5CA5-F1729E747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71" y="578594"/>
            <a:ext cx="2624866" cy="13444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1EC126-D97B-6971-8190-B64E33E2C3F4}"/>
              </a:ext>
            </a:extLst>
          </p:cNvPr>
          <p:cNvSpPr txBox="1"/>
          <p:nvPr/>
        </p:nvSpPr>
        <p:spPr>
          <a:xfrm>
            <a:off x="2808239" y="27834"/>
            <a:ext cx="2567940"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050" b="1" dirty="0">
                <a:solidFill>
                  <a:schemeClr val="tx1"/>
                </a:solidFill>
              </a:rPr>
              <a:t>Observe Token balance of customer before purchase It is zero .</a:t>
            </a:r>
          </a:p>
          <a:p>
            <a:endParaRPr lang="en-IN" sz="1050" b="1" dirty="0">
              <a:solidFill>
                <a:schemeClr val="tx1"/>
              </a:solidFill>
            </a:endParaRPr>
          </a:p>
        </p:txBody>
      </p:sp>
      <p:cxnSp>
        <p:nvCxnSpPr>
          <p:cNvPr id="4" name="Straight Arrow Connector 3">
            <a:extLst>
              <a:ext uri="{FF2B5EF4-FFF2-40B4-BE49-F238E27FC236}">
                <a16:creationId xmlns:a16="http://schemas.microsoft.com/office/drawing/2014/main" id="{9D02E011-8FFC-477C-52D3-17220BD55AC9}"/>
              </a:ext>
            </a:extLst>
          </p:cNvPr>
          <p:cNvCxnSpPr>
            <a:cxnSpLocks/>
          </p:cNvCxnSpPr>
          <p:nvPr/>
        </p:nvCxnSpPr>
        <p:spPr>
          <a:xfrm flipH="1">
            <a:off x="701040" y="334096"/>
            <a:ext cx="2127997" cy="53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4" name="Picture 4">
            <a:extLst>
              <a:ext uri="{FF2B5EF4-FFF2-40B4-BE49-F238E27FC236}">
                <a16:creationId xmlns:a16="http://schemas.microsoft.com/office/drawing/2014/main" id="{6C9180BD-9B60-CD40-1C91-6DA1BA289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75" y="2024072"/>
            <a:ext cx="3514105" cy="26821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6CCB79-F659-16F3-8B80-0D6733EB566D}"/>
              </a:ext>
            </a:extLst>
          </p:cNvPr>
          <p:cNvSpPr txBox="1"/>
          <p:nvPr/>
        </p:nvSpPr>
        <p:spPr>
          <a:xfrm>
            <a:off x="2959215" y="781188"/>
            <a:ext cx="1599752" cy="338554"/>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800" dirty="0"/>
              <a:t>Customer gets 450 tokens as purchase is performed.</a:t>
            </a:r>
          </a:p>
        </p:txBody>
      </p:sp>
      <p:cxnSp>
        <p:nvCxnSpPr>
          <p:cNvPr id="9" name="Straight Arrow Connector 8">
            <a:extLst>
              <a:ext uri="{FF2B5EF4-FFF2-40B4-BE49-F238E27FC236}">
                <a16:creationId xmlns:a16="http://schemas.microsoft.com/office/drawing/2014/main" id="{4EFACAAA-FDE6-B672-44CD-67EE505459EF}"/>
              </a:ext>
            </a:extLst>
          </p:cNvPr>
          <p:cNvCxnSpPr>
            <a:cxnSpLocks/>
          </p:cNvCxnSpPr>
          <p:nvPr/>
        </p:nvCxnSpPr>
        <p:spPr>
          <a:xfrm flipH="1">
            <a:off x="1242060" y="1119742"/>
            <a:ext cx="1884650" cy="2385755"/>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pic>
        <p:nvPicPr>
          <p:cNvPr id="5126" name="Picture 6">
            <a:extLst>
              <a:ext uri="{FF2B5EF4-FFF2-40B4-BE49-F238E27FC236}">
                <a16:creationId xmlns:a16="http://schemas.microsoft.com/office/drawing/2014/main" id="{C9B1B6C9-E39D-D363-D71D-BA4DDF3A22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4495" y="687505"/>
            <a:ext cx="4065793" cy="13049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CBBC903-470F-07D8-E947-0E926801CE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0932" y="2920992"/>
            <a:ext cx="1595247" cy="66349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99A277ED-0F4F-6BEA-2C8E-250A88319373}"/>
              </a:ext>
            </a:extLst>
          </p:cNvPr>
          <p:cNvCxnSpPr>
            <a:stCxn id="5126" idx="2"/>
            <a:endCxn id="5128" idx="0"/>
          </p:cNvCxnSpPr>
          <p:nvPr/>
        </p:nvCxnSpPr>
        <p:spPr>
          <a:xfrm flipH="1">
            <a:off x="4578556" y="1992430"/>
            <a:ext cx="2118836" cy="928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0044B9-347F-6580-1481-C057D0B23271}"/>
              </a:ext>
            </a:extLst>
          </p:cNvPr>
          <p:cNvCxnSpPr>
            <a:cxnSpLocks/>
            <a:stCxn id="7" idx="3"/>
          </p:cNvCxnSpPr>
          <p:nvPr/>
        </p:nvCxnSpPr>
        <p:spPr>
          <a:xfrm>
            <a:off x="4558967" y="950465"/>
            <a:ext cx="3743785" cy="5015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9D39EC21-D1DD-6A74-E09E-1CD90FA4BDAD}"/>
              </a:ext>
            </a:extLst>
          </p:cNvPr>
          <p:cNvSpPr txBox="1"/>
          <p:nvPr/>
        </p:nvSpPr>
        <p:spPr>
          <a:xfrm>
            <a:off x="3972036" y="2073883"/>
            <a:ext cx="1471691"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900" dirty="0"/>
              <a:t>After Redemption 90 coin burned so finally token balance become 450-90=360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idx="4294967295"/>
          </p:nvPr>
        </p:nvSpPr>
        <p:spPr>
          <a:xfrm>
            <a:off x="1360650" y="2693402"/>
            <a:ext cx="6422700" cy="107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7200" b="1">
                <a:solidFill>
                  <a:schemeClr val="lt1"/>
                </a:solidFill>
                <a:latin typeface="Roboto"/>
                <a:ea typeface="Roboto"/>
                <a:cs typeface="Roboto"/>
                <a:sym typeface="Roboto"/>
              </a:rPr>
              <a:t>Thank You</a:t>
            </a:r>
            <a:endParaRPr sz="7200" b="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4579"/>
          <a:stretch/>
        </p:blipFill>
        <p:spPr>
          <a:xfrm>
            <a:off x="3575" y="147950"/>
            <a:ext cx="9337175" cy="4995550"/>
          </a:xfrm>
          <a:prstGeom prst="rect">
            <a:avLst/>
          </a:prstGeom>
          <a:noFill/>
          <a:ln>
            <a:noFill/>
          </a:ln>
        </p:spPr>
      </p:pic>
      <p:sp>
        <p:nvSpPr>
          <p:cNvPr id="62" name="Google Shape;62;p2"/>
          <p:cNvSpPr txBox="1"/>
          <p:nvPr/>
        </p:nvSpPr>
        <p:spPr>
          <a:xfrm>
            <a:off x="264150" y="271400"/>
            <a:ext cx="8816100" cy="781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 sz="2400" b="1">
                <a:latin typeface="Merriweather"/>
                <a:ea typeface="Merriweather"/>
                <a:cs typeface="Merriweather"/>
                <a:sym typeface="Merriweather"/>
              </a:rPr>
              <a:t>                          </a:t>
            </a:r>
            <a:r>
              <a:rPr lang="en" sz="2400" b="1" i="0" u="none" strike="noStrike" cap="none">
                <a:solidFill>
                  <a:srgbClr val="000000"/>
                </a:solidFill>
                <a:latin typeface="Merriweather"/>
                <a:ea typeface="Merriweather"/>
                <a:cs typeface="Merriweather"/>
                <a:sym typeface="Merriweather"/>
              </a:rPr>
              <a:t>Team members details</a:t>
            </a:r>
            <a:endParaRPr sz="2400" b="1" i="0" u="none" strike="noStrike" cap="none">
              <a:solidFill>
                <a:srgbClr val="000000"/>
              </a:solidFill>
              <a:latin typeface="Merriweather"/>
              <a:ea typeface="Merriweather"/>
              <a:cs typeface="Merriweather"/>
              <a:sym typeface="Merriweather"/>
            </a:endParaRPr>
          </a:p>
        </p:txBody>
      </p:sp>
      <p:graphicFrame>
        <p:nvGraphicFramePr>
          <p:cNvPr id="63" name="Google Shape;63;p2"/>
          <p:cNvGraphicFramePr/>
          <p:nvPr/>
        </p:nvGraphicFramePr>
        <p:xfrm>
          <a:off x="264138" y="1052588"/>
          <a:ext cx="8816025" cy="3038325"/>
        </p:xfrm>
        <a:graphic>
          <a:graphicData uri="http://schemas.openxmlformats.org/drawingml/2006/table">
            <a:tbl>
              <a:tblPr>
                <a:noFill/>
                <a:tableStyleId>{E18FA298-18A5-48BA-A49E-312654C80782}</a:tableStyleId>
              </a:tblPr>
              <a:tblGrid>
                <a:gridCol w="2548725">
                  <a:extLst>
                    <a:ext uri="{9D8B030D-6E8A-4147-A177-3AD203B41FA5}">
                      <a16:colId xmlns:a16="http://schemas.microsoft.com/office/drawing/2014/main" val="20000"/>
                    </a:ext>
                  </a:extLst>
                </a:gridCol>
                <a:gridCol w="2089100">
                  <a:extLst>
                    <a:ext uri="{9D8B030D-6E8A-4147-A177-3AD203B41FA5}">
                      <a16:colId xmlns:a16="http://schemas.microsoft.com/office/drawing/2014/main" val="20001"/>
                    </a:ext>
                  </a:extLst>
                </a:gridCol>
                <a:gridCol w="2089100">
                  <a:extLst>
                    <a:ext uri="{9D8B030D-6E8A-4147-A177-3AD203B41FA5}">
                      <a16:colId xmlns:a16="http://schemas.microsoft.com/office/drawing/2014/main" val="20002"/>
                    </a:ext>
                  </a:extLst>
                </a:gridCol>
                <a:gridCol w="2089100">
                  <a:extLst>
                    <a:ext uri="{9D8B030D-6E8A-4147-A177-3AD203B41FA5}">
                      <a16:colId xmlns:a16="http://schemas.microsoft.com/office/drawing/2014/main" val="20003"/>
                    </a:ext>
                  </a:extLst>
                </a:gridCol>
              </a:tblGrid>
              <a:tr h="628625">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Merriweather"/>
                          <a:ea typeface="Merriweather"/>
                          <a:cs typeface="Merriweather"/>
                          <a:sym typeface="Merriweather"/>
                        </a:rPr>
                        <a:t>Team Name</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rgbClr val="1C4980"/>
                          </a:solidFill>
                          <a:highlight>
                            <a:srgbClr val="FFFFFF"/>
                          </a:highlight>
                          <a:latin typeface="Merriweather"/>
                          <a:ea typeface="Merriweather"/>
                          <a:cs typeface="Merriweather"/>
                          <a:sym typeface="Merriweather"/>
                        </a:rPr>
                        <a:t>686157-UY93N6R4</a:t>
                      </a:r>
                      <a:endParaRPr sz="1500"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8625">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Merriweather"/>
                          <a:ea typeface="Merriweather"/>
                          <a:cs typeface="Merriweather"/>
                          <a:sym typeface="Merriweather"/>
                        </a:rPr>
                        <a:t>Institute Name/Names</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ctr" rtl="0">
                        <a:lnSpc>
                          <a:spcPct val="100000"/>
                        </a:lnSpc>
                        <a:spcBef>
                          <a:spcPts val="0"/>
                        </a:spcBef>
                        <a:spcAft>
                          <a:spcPts val="0"/>
                        </a:spcAft>
                        <a:buClr>
                          <a:srgbClr val="000000"/>
                        </a:buClr>
                        <a:buSzPts val="1400"/>
                        <a:buFont typeface="Arial"/>
                        <a:buNone/>
                      </a:pPr>
                      <a:r>
                        <a:rPr lang="en" sz="1350">
                          <a:solidFill>
                            <a:srgbClr val="202122"/>
                          </a:solidFill>
                          <a:highlight>
                            <a:srgbClr val="FFFFFF"/>
                          </a:highlight>
                          <a:latin typeface="Merriweather"/>
                          <a:ea typeface="Merriweather"/>
                          <a:cs typeface="Merriweather"/>
                          <a:sym typeface="Merriweather"/>
                        </a:rPr>
                        <a:t>Indian Institute of Technology (Indian School of Mines), Dhanbad</a:t>
                      </a:r>
                      <a:endParaRPr sz="1700"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23825">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Merriweather"/>
                          <a:ea typeface="Merriweather"/>
                          <a:cs typeface="Merriweather"/>
                          <a:sym typeface="Merriweather"/>
                        </a:rPr>
                        <a:t>Team Members &gt;</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b="1">
                          <a:latin typeface="Merriweather"/>
                          <a:ea typeface="Merriweather"/>
                          <a:cs typeface="Merriweather"/>
                          <a:sym typeface="Merriweather"/>
                        </a:rPr>
                        <a:t>1(leader)</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b="1">
                          <a:latin typeface="Merriweather"/>
                          <a:ea typeface="Merriweather"/>
                          <a:cs typeface="Merriweather"/>
                          <a:sym typeface="Merriweather"/>
                        </a:rPr>
                        <a:t>2</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b="1">
                          <a:latin typeface="Merriweather"/>
                          <a:ea typeface="Merriweather"/>
                          <a:cs typeface="Merriweather"/>
                          <a:sym typeface="Merriweather"/>
                        </a:rPr>
                        <a:t>3</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8625">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Merriweather"/>
                          <a:ea typeface="Merriweather"/>
                          <a:cs typeface="Merriweather"/>
                          <a:sym typeface="Merriweather"/>
                        </a:rPr>
                        <a:t>Name</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000"/>
                        <a:buFont typeface="Arial"/>
                        <a:buNone/>
                      </a:pPr>
                      <a:r>
                        <a:rPr lang="en" b="1">
                          <a:solidFill>
                            <a:schemeClr val="dk1"/>
                          </a:solidFill>
                          <a:latin typeface="Merriweather"/>
                          <a:ea typeface="Merriweather"/>
                          <a:cs typeface="Merriweather"/>
                          <a:sym typeface="Merriweather"/>
                        </a:rPr>
                        <a:t>Avinesh Singh</a:t>
                      </a:r>
                      <a:endParaRPr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000"/>
                        <a:buFont typeface="Arial"/>
                        <a:buNone/>
                      </a:pPr>
                      <a:r>
                        <a:rPr lang="en" b="1">
                          <a:solidFill>
                            <a:schemeClr val="dk1"/>
                          </a:solidFill>
                          <a:latin typeface="Merriweather"/>
                          <a:ea typeface="Merriweather"/>
                          <a:cs typeface="Merriweather"/>
                          <a:sym typeface="Merriweather"/>
                        </a:rPr>
                        <a:t>     Avinash Kumar</a:t>
                      </a:r>
                      <a:endParaRPr>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000"/>
                        <a:buFont typeface="Arial"/>
                        <a:buNone/>
                      </a:pPr>
                      <a:r>
                        <a:rPr lang="en" b="1">
                          <a:solidFill>
                            <a:schemeClr val="dk1"/>
                          </a:solidFill>
                          <a:latin typeface="Merriweather"/>
                          <a:ea typeface="Merriweather"/>
                          <a:cs typeface="Merriweather"/>
                          <a:sym typeface="Merriweather"/>
                        </a:rPr>
                        <a:t>Rashi Kumari</a:t>
                      </a:r>
                      <a:endParaRPr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8625">
                <a:tc>
                  <a:txBody>
                    <a:bodyPr/>
                    <a:lstStyle/>
                    <a:p>
                      <a:pPr marL="0" marR="0" lvl="0" indent="0" algn="l" rtl="0">
                        <a:lnSpc>
                          <a:spcPct val="100000"/>
                        </a:lnSpc>
                        <a:spcBef>
                          <a:spcPts val="0"/>
                        </a:spcBef>
                        <a:spcAft>
                          <a:spcPts val="0"/>
                        </a:spcAft>
                        <a:buClr>
                          <a:srgbClr val="000000"/>
                        </a:buClr>
                        <a:buSzPts val="1000"/>
                        <a:buFont typeface="Arial"/>
                        <a:buNone/>
                      </a:pPr>
                      <a:r>
                        <a:rPr lang="en" b="1" u="none" strike="noStrike" cap="none">
                          <a:latin typeface="Merriweather"/>
                          <a:ea typeface="Merriweather"/>
                          <a:cs typeface="Merriweather"/>
                          <a:sym typeface="Merriweather"/>
                        </a:rPr>
                        <a:t>Batch</a:t>
                      </a:r>
                      <a:endParaRPr b="1"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Merriweather"/>
                          <a:ea typeface="Merriweather"/>
                          <a:cs typeface="Merriweather"/>
                          <a:sym typeface="Merriweather"/>
                        </a:rPr>
                        <a:t>2024</a:t>
                      </a:r>
                      <a:endParaRPr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Merriweather"/>
                          <a:ea typeface="Merriweather"/>
                          <a:cs typeface="Merriweather"/>
                          <a:sym typeface="Merriweather"/>
                        </a:rPr>
                        <a:t>2024</a:t>
                      </a:r>
                      <a:endParaRPr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Merriweather"/>
                          <a:ea typeface="Merriweather"/>
                          <a:cs typeface="Merriweather"/>
                          <a:sym typeface="Merriweather"/>
                        </a:rPr>
                        <a:t>2024</a:t>
                      </a:r>
                      <a:endParaRPr u="none" strike="noStrike" cap="none">
                        <a:latin typeface="Merriweather"/>
                        <a:ea typeface="Merriweather"/>
                        <a:cs typeface="Merriweather"/>
                        <a:sym typeface="Merriweather"/>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p:nvPr/>
        </p:nvSpPr>
        <p:spPr>
          <a:xfrm>
            <a:off x="316913" y="115524"/>
            <a:ext cx="8938800" cy="60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dirty="0">
                <a:solidFill>
                  <a:srgbClr val="FF0000"/>
                </a:solidFill>
                <a:latin typeface="Sitka Banner" pitchFamily="2" charset="0"/>
                <a:ea typeface="Verdana" panose="020B0604030504040204" pitchFamily="34" charset="0"/>
                <a:cs typeface="Roboto Mono"/>
                <a:sym typeface="Roboto Mono"/>
              </a:rPr>
              <a:t>                                           Introduction</a:t>
            </a:r>
            <a:endParaRPr sz="2400" b="1" i="0" u="none" strike="noStrike" cap="none" dirty="0">
              <a:solidFill>
                <a:srgbClr val="FF0000"/>
              </a:solidFill>
              <a:latin typeface="Sitka Banner" pitchFamily="2" charset="0"/>
              <a:ea typeface="Verdana" panose="020B0604030504040204" pitchFamily="34" charset="0"/>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69" name="Google Shape;69;p3"/>
          <p:cNvSpPr txBox="1"/>
          <p:nvPr/>
        </p:nvSpPr>
        <p:spPr>
          <a:xfrm>
            <a:off x="102600" y="777174"/>
            <a:ext cx="8827088" cy="41377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dirty="0">
                <a:latin typeface="Algerian" panose="04020705040A02060702" pitchFamily="82" charset="0"/>
              </a:rPr>
              <a:t>            Blockchain-based Loyalty and Rewards Program </a:t>
            </a:r>
          </a:p>
          <a:p>
            <a:pPr marL="0" lvl="0" indent="0" algn="l" rtl="0">
              <a:spcBef>
                <a:spcPts val="0"/>
              </a:spcBef>
              <a:spcAft>
                <a:spcPts val="0"/>
              </a:spcAft>
              <a:buClr>
                <a:schemeClr val="dk1"/>
              </a:buClr>
              <a:buSzPts val="1100"/>
              <a:buFont typeface="Arial"/>
              <a:buNone/>
            </a:pPr>
            <a:r>
              <a:rPr lang="en" sz="2000" dirty="0">
                <a:latin typeface="Algerian" panose="04020705040A02060702" pitchFamily="82" charset="0"/>
              </a:rPr>
              <a:t>                                 using Fungible Tokens.</a:t>
            </a:r>
          </a:p>
          <a:p>
            <a:pPr marL="0" lvl="0" indent="0" algn="l" rtl="0">
              <a:spcBef>
                <a:spcPts val="0"/>
              </a:spcBef>
              <a:spcAft>
                <a:spcPts val="0"/>
              </a:spcAft>
              <a:buClr>
                <a:schemeClr val="dk1"/>
              </a:buClr>
              <a:buSzPts val="1100"/>
              <a:buFont typeface="Arial"/>
              <a:buNone/>
            </a:pPr>
            <a:endParaRPr sz="2000" dirty="0">
              <a:latin typeface="Algerian" panose="04020705040A02060702" pitchFamily="82" charset="0"/>
            </a:endParaRPr>
          </a:p>
          <a:p>
            <a:pPr marL="0" lvl="0" indent="0" algn="l" rtl="0">
              <a:spcBef>
                <a:spcPts val="0"/>
              </a:spcBef>
              <a:spcAft>
                <a:spcPts val="0"/>
              </a:spcAft>
              <a:buClr>
                <a:schemeClr val="dk1"/>
              </a:buClr>
              <a:buSzPts val="1100"/>
              <a:buFont typeface="Arial"/>
              <a:buNone/>
            </a:pPr>
            <a:r>
              <a:rPr lang="en" sz="1800" dirty="0">
                <a:solidFill>
                  <a:schemeClr val="tx1"/>
                </a:solidFill>
                <a:latin typeface="Algerian" panose="04020705040A02060702" pitchFamily="82" charset="0"/>
              </a:rPr>
              <a:t>Purpose</a:t>
            </a:r>
            <a:r>
              <a:rPr lang="en" sz="1800" b="1" dirty="0">
                <a:solidFill>
                  <a:schemeClr val="tx1"/>
                </a:solidFill>
              </a:rPr>
              <a:t>: </a:t>
            </a:r>
            <a:r>
              <a:rPr lang="en" dirty="0"/>
              <a:t>Our project aims to revolutionize E-commerce loyalty programs by leveraging blockchain technology</a:t>
            </a:r>
            <a:r>
              <a:rPr lang="en" sz="1200" dirty="0"/>
              <a:t>.</a:t>
            </a:r>
          </a:p>
          <a:p>
            <a:pPr marL="0" lvl="0" indent="0" algn="l" rtl="0">
              <a:spcBef>
                <a:spcPts val="0"/>
              </a:spcBef>
              <a:spcAft>
                <a:spcPts val="0"/>
              </a:spcAft>
              <a:buClr>
                <a:schemeClr val="dk1"/>
              </a:buClr>
              <a:buSzPts val="1100"/>
              <a:buFont typeface="Arial"/>
              <a:buNone/>
            </a:pPr>
            <a:endParaRPr sz="1200" dirty="0"/>
          </a:p>
          <a:p>
            <a:pPr marL="0" lvl="0" indent="0" algn="l" rtl="0">
              <a:spcBef>
                <a:spcPts val="0"/>
              </a:spcBef>
              <a:spcAft>
                <a:spcPts val="0"/>
              </a:spcAft>
              <a:buClr>
                <a:schemeClr val="dk1"/>
              </a:buClr>
              <a:buSzPts val="1100"/>
              <a:buFont typeface="Arial"/>
              <a:buNone/>
            </a:pPr>
            <a:r>
              <a:rPr lang="en" sz="1800" dirty="0">
                <a:latin typeface="Algerian" panose="04020705040A02060702" pitchFamily="82" charset="0"/>
              </a:rPr>
              <a:t>Key Objectives</a:t>
            </a:r>
            <a:r>
              <a:rPr lang="en" sz="1800" dirty="0"/>
              <a:t>: </a:t>
            </a:r>
            <a:r>
              <a:rPr lang="en" dirty="0">
                <a:solidFill>
                  <a:schemeClr val="tx1"/>
                </a:solidFill>
              </a:rPr>
              <a:t>Enhancing security, transparency, and user engagement are our primary goals</a:t>
            </a:r>
            <a:r>
              <a:rPr lang="en" sz="1600" dirty="0">
                <a:solidFill>
                  <a:schemeClr val="tx1"/>
                </a:solidFill>
              </a:rPr>
              <a:t>.</a:t>
            </a:r>
          </a:p>
          <a:p>
            <a:pPr marL="0" lvl="0" indent="0" algn="l" rtl="0">
              <a:spcBef>
                <a:spcPts val="0"/>
              </a:spcBef>
              <a:spcAft>
                <a:spcPts val="0"/>
              </a:spcAft>
              <a:buClr>
                <a:schemeClr val="dk1"/>
              </a:buClr>
              <a:buSzPts val="1100"/>
              <a:buFont typeface="Arial"/>
              <a:buNone/>
            </a:pPr>
            <a:endParaRPr sz="1800" dirty="0">
              <a:solidFill>
                <a:schemeClr val="tx1"/>
              </a:solidFill>
            </a:endParaRPr>
          </a:p>
          <a:p>
            <a:pPr marL="0" lvl="0" indent="0" algn="l" rtl="0">
              <a:spcBef>
                <a:spcPts val="0"/>
              </a:spcBef>
              <a:spcAft>
                <a:spcPts val="0"/>
              </a:spcAft>
              <a:buClr>
                <a:schemeClr val="dk1"/>
              </a:buClr>
              <a:buSzPts val="1100"/>
              <a:buFont typeface="Arial"/>
              <a:buNone/>
            </a:pPr>
            <a:r>
              <a:rPr lang="en" sz="1800" dirty="0">
                <a:latin typeface="Algerian" panose="04020705040A02060702" pitchFamily="82" charset="0"/>
              </a:rPr>
              <a:t>Existing Challenges</a:t>
            </a:r>
            <a:r>
              <a:rPr lang="en" sz="1800" dirty="0"/>
              <a:t>: </a:t>
            </a:r>
            <a:r>
              <a:rPr lang="en" dirty="0"/>
              <a:t>Traditional loyalty programs often suffer from opacity and slow settlements.</a:t>
            </a:r>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 sz="1800" dirty="0">
                <a:latin typeface="Algerian" panose="04020705040A02060702" pitchFamily="82" charset="0"/>
              </a:rPr>
              <a:t>Our Solution</a:t>
            </a:r>
            <a:r>
              <a:rPr lang="en" sz="1800" dirty="0"/>
              <a:t>: </a:t>
            </a:r>
            <a:r>
              <a:rPr lang="en" dirty="0"/>
              <a:t>We're offering a new paradigm with transparency, efficiency, and accountability through blockchain-based transactions</a:t>
            </a:r>
            <a:r>
              <a:rPr lang="en" sz="1800" dirty="0"/>
              <a:t>.</a:t>
            </a:r>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 sz="1800" dirty="0">
                <a:latin typeface="Algerian" panose="04020705040A02060702" pitchFamily="82" charset="0"/>
              </a:rPr>
              <a:t>Transformational Potential: </a:t>
            </a:r>
            <a:r>
              <a:rPr lang="en" dirty="0">
                <a:solidFill>
                  <a:schemeClr val="tx1"/>
                </a:solidFill>
              </a:rPr>
              <a:t>This project has the potential to reshape how E-commerce platforms engage with their customers</a:t>
            </a:r>
            <a:r>
              <a:rPr lang="en" sz="1800" dirty="0"/>
              <a:t>.</a:t>
            </a:r>
            <a:endParaRPr sz="1800" dirty="0"/>
          </a:p>
          <a:p>
            <a:pPr marL="0" lvl="0" indent="0" algn="l" rtl="0">
              <a:spcBef>
                <a:spcPts val="0"/>
              </a:spcBef>
              <a:spcAft>
                <a:spcPts val="0"/>
              </a:spcAft>
              <a:buNone/>
            </a:pP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75200" y="154375"/>
            <a:ext cx="7513800" cy="42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75" name="Google Shape;75;p4"/>
          <p:cNvSpPr txBox="1"/>
          <p:nvPr/>
        </p:nvSpPr>
        <p:spPr>
          <a:xfrm>
            <a:off x="75200" y="242888"/>
            <a:ext cx="8944175" cy="4822031"/>
          </a:xfrm>
          <a:prstGeom prst="rect">
            <a:avLst/>
          </a:prstGeom>
          <a:noFill/>
          <a:ln>
            <a:noFill/>
          </a:ln>
        </p:spPr>
        <p:txBody>
          <a:bodyPr spcFirstLastPara="1" wrap="square" lIns="91425" tIns="91425" rIns="91425" bIns="91425" anchor="ctr" anchorCtr="0">
            <a:noAutofit/>
          </a:bodyPr>
          <a:lstStyle/>
          <a:p>
            <a:pPr marL="152400" lvl="0" algn="l" rtl="0">
              <a:spcBef>
                <a:spcPts val="0"/>
              </a:spcBef>
              <a:spcAft>
                <a:spcPts val="0"/>
              </a:spcAft>
              <a:buSzPts val="1200"/>
            </a:pPr>
            <a:r>
              <a:rPr lang="en" sz="1100" b="1" dirty="0">
                <a:solidFill>
                  <a:schemeClr val="dk1"/>
                </a:solidFill>
                <a:latin typeface="+mn-lt"/>
                <a:ea typeface="Roboto"/>
                <a:cs typeface="Roboto"/>
                <a:sym typeface="Roboto"/>
              </a:rPr>
              <a:t>Blockchain</a:t>
            </a:r>
            <a:r>
              <a:rPr lang="en" sz="900" b="1" dirty="0">
                <a:solidFill>
                  <a:schemeClr val="dk1"/>
                </a:solidFill>
                <a:latin typeface="+mn-lt"/>
                <a:ea typeface="Roboto"/>
                <a:cs typeface="Roboto"/>
                <a:sym typeface="Roboto"/>
              </a:rPr>
              <a:t>:</a:t>
            </a:r>
            <a:r>
              <a:rPr lang="en" sz="900" dirty="0">
                <a:solidFill>
                  <a:srgbClr val="374151"/>
                </a:solidFill>
                <a:latin typeface="+mn-lt"/>
                <a:ea typeface="Roboto"/>
                <a:cs typeface="Roboto"/>
                <a:sym typeface="Roboto"/>
              </a:rPr>
              <a:t> </a:t>
            </a:r>
            <a:r>
              <a:rPr lang="en" sz="900" dirty="0">
                <a:solidFill>
                  <a:schemeClr val="tx1"/>
                </a:solidFill>
                <a:latin typeface="+mn-lt"/>
                <a:ea typeface="Roboto"/>
                <a:cs typeface="Roboto"/>
                <a:sym typeface="Roboto"/>
              </a:rPr>
              <a:t>A decentralized and distributed digital ledger that records transactions across multiple computers. Each transaction is a "block" linked together in                                              chronological order to form a "chain."</a:t>
            </a:r>
            <a:endParaRPr sz="900" dirty="0">
              <a:solidFill>
                <a:schemeClr val="tx1"/>
              </a:solidFill>
              <a:latin typeface="+mn-lt"/>
              <a:ea typeface="Roboto"/>
              <a:cs typeface="Roboto"/>
              <a:sym typeface="Roboto"/>
            </a:endParaRPr>
          </a:p>
          <a:p>
            <a:pPr marL="0" lvl="0" indent="0" algn="l" rtl="0">
              <a:spcBef>
                <a:spcPts val="0"/>
              </a:spcBef>
              <a:spcAft>
                <a:spcPts val="0"/>
              </a:spcAft>
              <a:buNone/>
            </a:pPr>
            <a:endParaRPr sz="600" dirty="0">
              <a:solidFill>
                <a:srgbClr val="374151"/>
              </a:solidFill>
              <a:latin typeface="+mn-lt"/>
              <a:ea typeface="Roboto"/>
              <a:cs typeface="Roboto"/>
              <a:sym typeface="Roboto"/>
            </a:endParaRPr>
          </a:p>
          <a:p>
            <a:pPr marL="158750" lvl="0" algn="l" rtl="0">
              <a:spcBef>
                <a:spcPts val="0"/>
              </a:spcBef>
              <a:spcAft>
                <a:spcPts val="0"/>
              </a:spcAft>
              <a:buSzPts val="1100"/>
            </a:pPr>
            <a:r>
              <a:rPr lang="en" sz="1000" b="1" dirty="0">
                <a:solidFill>
                  <a:schemeClr val="tx1"/>
                </a:solidFill>
                <a:latin typeface="+mn-lt"/>
                <a:ea typeface="Roboto"/>
                <a:cs typeface="Roboto"/>
                <a:sym typeface="Roboto"/>
              </a:rPr>
              <a:t>Fungible Tokens</a:t>
            </a:r>
            <a:r>
              <a:rPr lang="en" sz="800" b="1" dirty="0">
                <a:solidFill>
                  <a:schemeClr val="tx1"/>
                </a:solidFill>
                <a:latin typeface="+mn-lt"/>
                <a:ea typeface="Roboto"/>
                <a:cs typeface="Roboto"/>
                <a:sym typeface="Roboto"/>
              </a:rPr>
              <a:t>:</a:t>
            </a:r>
            <a:r>
              <a:rPr lang="en" sz="800" dirty="0">
                <a:solidFill>
                  <a:schemeClr val="tx1"/>
                </a:solidFill>
                <a:latin typeface="+mn-lt"/>
                <a:ea typeface="Roboto"/>
                <a:cs typeface="Roboto"/>
                <a:sym typeface="Roboto"/>
              </a:rPr>
              <a:t> Digital assets that are interchangeable with other tokens of the same type, allowing for seamless exchange and transfer.</a:t>
            </a:r>
            <a:endParaRPr sz="800" dirty="0">
              <a:solidFill>
                <a:schemeClr val="tx1"/>
              </a:solidFill>
              <a:latin typeface="+mn-lt"/>
              <a:ea typeface="Roboto"/>
              <a:cs typeface="Roboto"/>
              <a:sym typeface="Roboto"/>
            </a:endParaRPr>
          </a:p>
          <a:p>
            <a:pPr marL="0" lvl="0" indent="0" algn="l" rtl="0">
              <a:spcBef>
                <a:spcPts val="0"/>
              </a:spcBef>
              <a:spcAft>
                <a:spcPts val="0"/>
              </a:spcAft>
              <a:buNone/>
            </a:pPr>
            <a:endParaRPr sz="600" dirty="0">
              <a:solidFill>
                <a:schemeClr val="tx1"/>
              </a:solidFill>
              <a:highlight>
                <a:srgbClr val="F7F7F8"/>
              </a:highlight>
              <a:latin typeface="+mn-lt"/>
              <a:ea typeface="Roboto"/>
              <a:cs typeface="Roboto"/>
              <a:sym typeface="Roboto"/>
            </a:endParaRPr>
          </a:p>
          <a:p>
            <a:pPr marL="158750" lvl="0" algn="l" rtl="0">
              <a:spcBef>
                <a:spcPts val="0"/>
              </a:spcBef>
              <a:spcAft>
                <a:spcPts val="0"/>
              </a:spcAft>
              <a:buSzPts val="1100"/>
            </a:pPr>
            <a:r>
              <a:rPr lang="en" sz="1000" b="1" dirty="0">
                <a:solidFill>
                  <a:schemeClr val="tx1"/>
                </a:solidFill>
                <a:latin typeface="+mn-lt"/>
                <a:ea typeface="Roboto"/>
                <a:cs typeface="Roboto"/>
                <a:sym typeface="Roboto"/>
              </a:rPr>
              <a:t>Loyalty and Rewards Program: </a:t>
            </a:r>
            <a:r>
              <a:rPr lang="en" sz="800" dirty="0">
                <a:solidFill>
                  <a:schemeClr val="tx1"/>
                </a:solidFill>
                <a:latin typeface="+mn-lt"/>
                <a:ea typeface="Roboto"/>
                <a:cs typeface="Roboto"/>
                <a:sym typeface="Roboto"/>
              </a:rPr>
              <a:t>A marketing strategy that offers incentives to customers for their repeated engagement or purchases, fostering loyalty and retention.</a:t>
            </a:r>
            <a:endParaRPr sz="800" dirty="0">
              <a:solidFill>
                <a:schemeClr val="tx1"/>
              </a:solidFill>
              <a:latin typeface="+mn-lt"/>
              <a:ea typeface="Roboto"/>
              <a:cs typeface="Roboto"/>
              <a:sym typeface="Roboto"/>
            </a:endParaRPr>
          </a:p>
          <a:p>
            <a:pPr marL="457200" lvl="0" indent="0" algn="l" rtl="0">
              <a:spcBef>
                <a:spcPts val="0"/>
              </a:spcBef>
              <a:spcAft>
                <a:spcPts val="0"/>
              </a:spcAft>
              <a:buNone/>
            </a:pPr>
            <a:endParaRPr sz="800" dirty="0">
              <a:solidFill>
                <a:schemeClr val="tx1"/>
              </a:solidFill>
              <a:latin typeface="+mn-lt"/>
              <a:ea typeface="Roboto"/>
              <a:cs typeface="Roboto"/>
              <a:sym typeface="Roboto"/>
            </a:endParaRPr>
          </a:p>
          <a:p>
            <a:pPr marL="165100" lvl="0" algn="l" rtl="0">
              <a:spcBef>
                <a:spcPts val="0"/>
              </a:spcBef>
              <a:spcAft>
                <a:spcPts val="0"/>
              </a:spcAft>
              <a:buClr>
                <a:srgbClr val="374151"/>
              </a:buClr>
              <a:buSzPts val="1000"/>
            </a:pPr>
            <a:r>
              <a:rPr lang="en" sz="1000" b="1" dirty="0">
                <a:solidFill>
                  <a:schemeClr val="tx1"/>
                </a:solidFill>
                <a:latin typeface="+mn-lt"/>
                <a:ea typeface="Roboto"/>
                <a:cs typeface="Roboto"/>
                <a:sym typeface="Roboto"/>
              </a:rPr>
              <a:t>Tokenomics</a:t>
            </a:r>
            <a:r>
              <a:rPr lang="en" sz="800" dirty="0">
                <a:solidFill>
                  <a:schemeClr val="tx1"/>
                </a:solidFill>
                <a:latin typeface="+mn-lt"/>
                <a:ea typeface="Roboto"/>
                <a:cs typeface="Roboto"/>
                <a:sym typeface="Roboto"/>
              </a:rPr>
              <a:t>: The economic model and principles governing the creation, distribution, and value of tokens within a blockchain ecosystem.</a:t>
            </a:r>
            <a:endParaRPr sz="800" dirty="0">
              <a:solidFill>
                <a:schemeClr val="tx1"/>
              </a:solidFill>
              <a:latin typeface="+mn-lt"/>
              <a:ea typeface="Roboto"/>
              <a:cs typeface="Roboto"/>
              <a:sym typeface="Roboto"/>
            </a:endParaRPr>
          </a:p>
          <a:p>
            <a:pPr marL="45720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58750" lvl="0" algn="l" rtl="0">
              <a:spcBef>
                <a:spcPts val="0"/>
              </a:spcBef>
              <a:spcAft>
                <a:spcPts val="0"/>
              </a:spcAft>
              <a:buClr>
                <a:srgbClr val="374151"/>
              </a:buClr>
              <a:buSzPts val="1100"/>
            </a:pPr>
            <a:r>
              <a:rPr lang="en" sz="1000" b="1" dirty="0">
                <a:solidFill>
                  <a:schemeClr val="tx1"/>
                </a:solidFill>
                <a:latin typeface="+mn-lt"/>
                <a:ea typeface="Roboto"/>
                <a:cs typeface="Roboto"/>
                <a:sym typeface="Roboto"/>
              </a:rPr>
              <a:t>Smart Contracts:</a:t>
            </a:r>
            <a:r>
              <a:rPr lang="en" sz="900" b="1" dirty="0">
                <a:solidFill>
                  <a:schemeClr val="tx1"/>
                </a:solidFill>
                <a:latin typeface="+mn-lt"/>
                <a:ea typeface="Roboto"/>
                <a:cs typeface="Roboto"/>
                <a:sym typeface="Roboto"/>
              </a:rPr>
              <a:t> </a:t>
            </a:r>
            <a:r>
              <a:rPr lang="en" sz="800" dirty="0">
                <a:solidFill>
                  <a:schemeClr val="tx1"/>
                </a:solidFill>
                <a:latin typeface="+mn-lt"/>
                <a:ea typeface="Roboto"/>
                <a:cs typeface="Roboto"/>
                <a:sym typeface="Roboto"/>
              </a:rPr>
              <a:t>Self-executing contracts with terms directly written in code. They automate processes and execute actions when predefined conditions are met.</a:t>
            </a:r>
            <a:endParaRPr sz="800" dirty="0">
              <a:solidFill>
                <a:schemeClr val="tx1"/>
              </a:solidFill>
              <a:latin typeface="+mn-lt"/>
              <a:ea typeface="Roboto"/>
              <a:cs typeface="Roboto"/>
              <a:sym typeface="Roboto"/>
            </a:endParaRPr>
          </a:p>
          <a:p>
            <a:pPr marL="0" lvl="0" indent="0" algn="l" rtl="0">
              <a:spcBef>
                <a:spcPts val="0"/>
              </a:spcBef>
              <a:spcAft>
                <a:spcPts val="0"/>
              </a:spcAft>
              <a:buNone/>
            </a:pPr>
            <a:endParaRPr sz="800" dirty="0">
              <a:solidFill>
                <a:schemeClr val="tx1"/>
              </a:solidFill>
              <a:latin typeface="+mn-lt"/>
              <a:ea typeface="Roboto"/>
              <a:cs typeface="Roboto"/>
              <a:sym typeface="Roboto"/>
            </a:endParaRPr>
          </a:p>
          <a:p>
            <a:pPr marL="152400" lvl="0" algn="l" rtl="0">
              <a:spcBef>
                <a:spcPts val="0"/>
              </a:spcBef>
              <a:spcAft>
                <a:spcPts val="0"/>
              </a:spcAft>
              <a:buSzPts val="1200"/>
            </a:pPr>
            <a:r>
              <a:rPr lang="en" sz="1000" b="1" dirty="0">
                <a:solidFill>
                  <a:schemeClr val="tx1"/>
                </a:solidFill>
                <a:latin typeface="+mn-lt"/>
                <a:ea typeface="Roboto"/>
                <a:cs typeface="Roboto"/>
                <a:sym typeface="Roboto"/>
              </a:rPr>
              <a:t>Transparency:</a:t>
            </a:r>
            <a:r>
              <a:rPr lang="en" sz="1000" dirty="0">
                <a:solidFill>
                  <a:schemeClr val="tx1"/>
                </a:solidFill>
                <a:latin typeface="+mn-lt"/>
                <a:ea typeface="Roboto"/>
                <a:cs typeface="Roboto"/>
                <a:sym typeface="Roboto"/>
              </a:rPr>
              <a:t> </a:t>
            </a:r>
            <a:r>
              <a:rPr lang="en" sz="800" dirty="0">
                <a:solidFill>
                  <a:schemeClr val="tx1"/>
                </a:solidFill>
                <a:latin typeface="+mn-lt"/>
                <a:ea typeface="Roboto"/>
                <a:cs typeface="Roboto"/>
                <a:sym typeface="Roboto"/>
              </a:rPr>
              <a:t>The quality of being open, clear, and easily understandable, often associated with the visibility of transactions and processes on the blockchain.</a:t>
            </a:r>
            <a:endParaRPr sz="800" dirty="0">
              <a:solidFill>
                <a:schemeClr val="tx1"/>
              </a:solidFill>
              <a:latin typeface="+mn-lt"/>
              <a:ea typeface="Roboto"/>
              <a:cs typeface="Roboto"/>
              <a:sym typeface="Roboto"/>
            </a:endParaRPr>
          </a:p>
          <a:p>
            <a:pPr marL="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58750" lvl="0" algn="l" rtl="0">
              <a:spcBef>
                <a:spcPts val="0"/>
              </a:spcBef>
              <a:spcAft>
                <a:spcPts val="0"/>
              </a:spcAft>
              <a:buClr>
                <a:srgbClr val="374151"/>
              </a:buClr>
              <a:buSzPts val="1100"/>
            </a:pPr>
            <a:r>
              <a:rPr lang="en" sz="1000" b="1" dirty="0">
                <a:solidFill>
                  <a:schemeClr val="tx1"/>
                </a:solidFill>
                <a:latin typeface="+mn-lt"/>
                <a:ea typeface="Roboto"/>
                <a:cs typeface="Roboto"/>
                <a:sym typeface="Roboto"/>
              </a:rPr>
              <a:t>Redemption: </a:t>
            </a:r>
            <a:r>
              <a:rPr lang="en" sz="800" dirty="0">
                <a:solidFill>
                  <a:schemeClr val="tx1"/>
                </a:solidFill>
                <a:latin typeface="+mn-lt"/>
                <a:ea typeface="Roboto"/>
                <a:cs typeface="Roboto"/>
                <a:sym typeface="Roboto"/>
              </a:rPr>
              <a:t>The act of exchanging loyalty points or tokens for rewards, products, or services within the loyalty program.</a:t>
            </a:r>
            <a:endParaRPr sz="800" dirty="0">
              <a:solidFill>
                <a:schemeClr val="tx1"/>
              </a:solidFill>
              <a:latin typeface="+mn-lt"/>
              <a:ea typeface="Roboto"/>
              <a:cs typeface="Roboto"/>
              <a:sym typeface="Roboto"/>
            </a:endParaRPr>
          </a:p>
          <a:p>
            <a:pPr marL="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65100" lvl="0" algn="l" rtl="0">
              <a:spcBef>
                <a:spcPts val="0"/>
              </a:spcBef>
              <a:spcAft>
                <a:spcPts val="0"/>
              </a:spcAft>
              <a:buClr>
                <a:srgbClr val="374151"/>
              </a:buClr>
              <a:buSzPts val="1000"/>
            </a:pPr>
            <a:r>
              <a:rPr lang="en" sz="1000" b="1" dirty="0">
                <a:solidFill>
                  <a:schemeClr val="tx1"/>
                </a:solidFill>
                <a:latin typeface="+mn-lt"/>
                <a:ea typeface="Roboto"/>
                <a:cs typeface="Roboto"/>
                <a:sym typeface="Roboto"/>
              </a:rPr>
              <a:t>Polygon Blockchain</a:t>
            </a:r>
            <a:r>
              <a:rPr lang="en" sz="900" b="1" dirty="0">
                <a:solidFill>
                  <a:schemeClr val="tx1"/>
                </a:solidFill>
                <a:latin typeface="+mn-lt"/>
                <a:ea typeface="Roboto"/>
                <a:cs typeface="Roboto"/>
                <a:sym typeface="Roboto"/>
              </a:rPr>
              <a:t>: </a:t>
            </a:r>
            <a:r>
              <a:rPr lang="en" sz="800" dirty="0">
                <a:solidFill>
                  <a:schemeClr val="tx1"/>
                </a:solidFill>
                <a:latin typeface="+mn-lt"/>
                <a:ea typeface="Roboto"/>
                <a:cs typeface="Roboto"/>
                <a:sym typeface="Roboto"/>
              </a:rPr>
              <a:t>A layer 2 scaling solution for Ethereum, designed to improve scalability and reduce transaction costs.</a:t>
            </a:r>
            <a:endParaRPr sz="800" dirty="0">
              <a:solidFill>
                <a:schemeClr val="tx1"/>
              </a:solidFill>
              <a:latin typeface="+mn-lt"/>
              <a:ea typeface="Roboto"/>
              <a:cs typeface="Roboto"/>
              <a:sym typeface="Roboto"/>
            </a:endParaRPr>
          </a:p>
          <a:p>
            <a:pPr marL="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65100" lvl="0" algn="l" rtl="0">
              <a:spcBef>
                <a:spcPts val="0"/>
              </a:spcBef>
              <a:spcAft>
                <a:spcPts val="0"/>
              </a:spcAft>
              <a:buClr>
                <a:schemeClr val="accent2"/>
              </a:buClr>
              <a:buSzPts val="1000"/>
            </a:pPr>
            <a:r>
              <a:rPr lang="en" sz="1000" b="1" dirty="0">
                <a:solidFill>
                  <a:schemeClr val="tx1"/>
                </a:solidFill>
                <a:latin typeface="+mn-lt"/>
                <a:ea typeface="Roboto"/>
                <a:cs typeface="Roboto"/>
                <a:sym typeface="Roboto"/>
              </a:rPr>
              <a:t>Decaying Nature</a:t>
            </a:r>
            <a:r>
              <a:rPr lang="en" sz="800" b="1" dirty="0">
                <a:solidFill>
                  <a:schemeClr val="tx1"/>
                </a:solidFill>
                <a:latin typeface="+mn-lt"/>
                <a:ea typeface="Roboto"/>
                <a:cs typeface="Roboto"/>
                <a:sym typeface="Roboto"/>
              </a:rPr>
              <a:t>: </a:t>
            </a:r>
            <a:r>
              <a:rPr lang="en" sz="800" dirty="0">
                <a:solidFill>
                  <a:schemeClr val="tx1"/>
                </a:solidFill>
                <a:latin typeface="+mn-lt"/>
                <a:ea typeface="Roboto"/>
                <a:cs typeface="Roboto"/>
                <a:sym typeface="Roboto"/>
              </a:rPr>
              <a:t>A feature that reduces the value or availability of tokens over time to encourage timely usage or engagement.</a:t>
            </a:r>
            <a:endParaRPr sz="800" dirty="0">
              <a:solidFill>
                <a:schemeClr val="tx1"/>
              </a:solidFill>
              <a:latin typeface="+mn-lt"/>
              <a:ea typeface="Roboto"/>
              <a:cs typeface="Roboto"/>
              <a:sym typeface="Roboto"/>
            </a:endParaRPr>
          </a:p>
          <a:p>
            <a:pPr marL="45720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65100" lvl="0" algn="l" rtl="0">
              <a:spcBef>
                <a:spcPts val="0"/>
              </a:spcBef>
              <a:spcAft>
                <a:spcPts val="0"/>
              </a:spcAft>
              <a:buClr>
                <a:srgbClr val="202122"/>
              </a:buClr>
              <a:buSzPts val="1000"/>
            </a:pPr>
            <a:r>
              <a:rPr lang="en" sz="1000" b="1" dirty="0">
                <a:solidFill>
                  <a:schemeClr val="tx1"/>
                </a:solidFill>
                <a:latin typeface="+mn-lt"/>
                <a:ea typeface="Roboto"/>
                <a:cs typeface="Roboto"/>
                <a:sym typeface="Roboto"/>
              </a:rPr>
              <a:t>Solidity</a:t>
            </a:r>
            <a:r>
              <a:rPr lang="en" sz="900" b="1" dirty="0">
                <a:solidFill>
                  <a:schemeClr val="tx1"/>
                </a:solidFill>
                <a:latin typeface="+mn-lt"/>
                <a:ea typeface="Roboto"/>
                <a:cs typeface="Roboto"/>
                <a:sym typeface="Roboto"/>
              </a:rPr>
              <a:t>: </a:t>
            </a:r>
            <a:r>
              <a:rPr lang="en" sz="800" dirty="0">
                <a:solidFill>
                  <a:schemeClr val="tx1"/>
                </a:solidFill>
                <a:latin typeface="+mn-lt"/>
                <a:ea typeface="Roboto"/>
                <a:cs typeface="Roboto"/>
                <a:sym typeface="Roboto"/>
              </a:rPr>
              <a:t>A programming language used for writing smart contracts on the Ethereum blockchain</a:t>
            </a:r>
            <a:r>
              <a:rPr lang="en" sz="800" dirty="0">
                <a:solidFill>
                  <a:schemeClr val="tx1"/>
                </a:solidFill>
                <a:highlight>
                  <a:srgbClr val="F7F7F8"/>
                </a:highlight>
                <a:latin typeface="+mn-lt"/>
                <a:ea typeface="Roboto"/>
                <a:cs typeface="Roboto"/>
                <a:sym typeface="Roboto"/>
              </a:rPr>
              <a:t>.</a:t>
            </a:r>
            <a:endParaRPr sz="800" dirty="0">
              <a:solidFill>
                <a:schemeClr val="tx1"/>
              </a:solidFill>
              <a:highlight>
                <a:srgbClr val="F7F7F8"/>
              </a:highlight>
              <a:latin typeface="+mn-lt"/>
              <a:ea typeface="Roboto"/>
              <a:cs typeface="Roboto"/>
              <a:sym typeface="Roboto"/>
            </a:endParaRPr>
          </a:p>
          <a:p>
            <a:pPr marL="45720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71450" lvl="0" algn="l" rtl="0">
              <a:spcBef>
                <a:spcPts val="0"/>
              </a:spcBef>
              <a:spcAft>
                <a:spcPts val="0"/>
              </a:spcAft>
              <a:buClr>
                <a:srgbClr val="374151"/>
              </a:buClr>
              <a:buSzPts val="900"/>
            </a:pPr>
            <a:r>
              <a:rPr lang="en" sz="900" b="1" dirty="0">
                <a:solidFill>
                  <a:schemeClr val="tx1"/>
                </a:solidFill>
                <a:latin typeface="+mn-lt"/>
                <a:ea typeface="Roboto"/>
                <a:cs typeface="Roboto"/>
                <a:sym typeface="Roboto"/>
              </a:rPr>
              <a:t>Cryptocurrency</a:t>
            </a:r>
            <a:r>
              <a:rPr lang="en" sz="800" dirty="0">
                <a:solidFill>
                  <a:schemeClr val="tx1"/>
                </a:solidFill>
                <a:latin typeface="+mn-lt"/>
                <a:ea typeface="Roboto"/>
                <a:cs typeface="Roboto"/>
                <a:sym typeface="Roboto"/>
              </a:rPr>
              <a:t>: Digital or virtual currencies that use cryptography for secure transactions and control the creation of new units.</a:t>
            </a:r>
            <a:endParaRPr sz="800" dirty="0">
              <a:solidFill>
                <a:schemeClr val="tx1"/>
              </a:solidFill>
              <a:latin typeface="+mn-lt"/>
              <a:ea typeface="Roboto"/>
              <a:cs typeface="Roboto"/>
              <a:sym typeface="Roboto"/>
            </a:endParaRPr>
          </a:p>
          <a:p>
            <a:pPr marL="457200" lvl="0" indent="0" algn="l" rtl="0">
              <a:spcBef>
                <a:spcPts val="0"/>
              </a:spcBef>
              <a:spcAft>
                <a:spcPts val="0"/>
              </a:spcAft>
              <a:buNone/>
            </a:pPr>
            <a:endParaRPr sz="800" dirty="0">
              <a:solidFill>
                <a:schemeClr val="tx1"/>
              </a:solidFill>
              <a:highlight>
                <a:srgbClr val="F7F7F8"/>
              </a:highlight>
              <a:latin typeface="+mn-lt"/>
              <a:ea typeface="Roboto"/>
              <a:cs typeface="Roboto"/>
              <a:sym typeface="Roboto"/>
            </a:endParaRPr>
          </a:p>
          <a:p>
            <a:pPr marL="177800" lvl="0" algn="l" rtl="0">
              <a:spcBef>
                <a:spcPts val="0"/>
              </a:spcBef>
              <a:spcAft>
                <a:spcPts val="0"/>
              </a:spcAft>
              <a:buClr>
                <a:srgbClr val="374151"/>
              </a:buClr>
              <a:buSzPts val="800"/>
            </a:pPr>
            <a:r>
              <a:rPr lang="en" sz="900" b="1" dirty="0">
                <a:solidFill>
                  <a:schemeClr val="tx1"/>
                </a:solidFill>
                <a:latin typeface="+mn-lt"/>
                <a:ea typeface="Roboto"/>
                <a:cs typeface="Roboto"/>
                <a:sym typeface="Roboto"/>
              </a:rPr>
              <a:t>Digital Wallet</a:t>
            </a:r>
            <a:r>
              <a:rPr lang="en" sz="1100" dirty="0">
                <a:solidFill>
                  <a:schemeClr val="tx1"/>
                </a:solidFill>
                <a:latin typeface="+mn-lt"/>
                <a:ea typeface="Roboto"/>
                <a:cs typeface="Roboto"/>
                <a:sym typeface="Roboto"/>
              </a:rPr>
              <a:t>: </a:t>
            </a:r>
            <a:r>
              <a:rPr lang="en" sz="900" dirty="0">
                <a:solidFill>
                  <a:schemeClr val="tx1"/>
                </a:solidFill>
                <a:latin typeface="+mn-lt"/>
                <a:ea typeface="Roboto"/>
                <a:cs typeface="Roboto"/>
                <a:sym typeface="Roboto"/>
              </a:rPr>
              <a:t>A digital storage solution for holding cryptocurrencies, tokens, and other digital assets securely.</a:t>
            </a:r>
          </a:p>
          <a:p>
            <a:pPr marL="177800" lvl="0" algn="l" rtl="0">
              <a:spcBef>
                <a:spcPts val="0"/>
              </a:spcBef>
              <a:spcAft>
                <a:spcPts val="0"/>
              </a:spcAft>
              <a:buClr>
                <a:srgbClr val="374151"/>
              </a:buClr>
              <a:buSzPts val="800"/>
            </a:pPr>
            <a:endParaRPr sz="900" dirty="0">
              <a:solidFill>
                <a:schemeClr val="tx1"/>
              </a:solidFill>
              <a:latin typeface="+mn-lt"/>
              <a:ea typeface="Roboto"/>
              <a:cs typeface="Roboto"/>
              <a:sym typeface="Roboto"/>
            </a:endParaRPr>
          </a:p>
          <a:p>
            <a:pPr marL="177800" lvl="0" algn="l" rtl="0">
              <a:spcBef>
                <a:spcPts val="0"/>
              </a:spcBef>
              <a:spcAft>
                <a:spcPts val="0"/>
              </a:spcAft>
              <a:buClr>
                <a:srgbClr val="374151"/>
              </a:buClr>
              <a:buSzPts val="800"/>
            </a:pPr>
            <a:r>
              <a:rPr lang="en" sz="900" b="1" dirty="0">
                <a:solidFill>
                  <a:schemeClr val="tx1"/>
                </a:solidFill>
                <a:latin typeface="+mn-lt"/>
                <a:ea typeface="Roboto"/>
                <a:cs typeface="Roboto"/>
                <a:sym typeface="Roboto"/>
              </a:rPr>
              <a:t>GUI-Based</a:t>
            </a:r>
            <a:r>
              <a:rPr lang="en" sz="900" dirty="0">
                <a:solidFill>
                  <a:schemeClr val="tx1"/>
                </a:solidFill>
                <a:latin typeface="+mn-lt"/>
                <a:ea typeface="Roboto"/>
                <a:cs typeface="Roboto"/>
                <a:sym typeface="Roboto"/>
              </a:rPr>
              <a:t> Tool: A graphical user interface that simplifies complex tasks, making them accessible to users without specialized technical knowledge</a:t>
            </a:r>
            <a:r>
              <a:rPr lang="en" sz="1000" dirty="0">
                <a:solidFill>
                  <a:srgbClr val="374151"/>
                </a:solidFill>
                <a:latin typeface="+mn-lt"/>
                <a:ea typeface="Roboto"/>
                <a:cs typeface="Roboto"/>
                <a:sym typeface="Roboto"/>
              </a:rPr>
              <a:t>.</a:t>
            </a:r>
            <a:endParaRPr sz="1200" dirty="0">
              <a:solidFill>
                <a:srgbClr val="374151"/>
              </a:solidFill>
              <a:highlight>
                <a:srgbClr val="F7F7F8"/>
              </a:highlight>
              <a:latin typeface="+mn-lt"/>
              <a:ea typeface="Roboto"/>
              <a:cs typeface="Roboto"/>
              <a:sym typeface="Roboto"/>
            </a:endParaRPr>
          </a:p>
          <a:p>
            <a:pPr marL="0" marR="0" lvl="0" indent="0" algn="l" rtl="0">
              <a:lnSpc>
                <a:spcPct val="100000"/>
              </a:lnSpc>
              <a:spcBef>
                <a:spcPts val="0"/>
              </a:spcBef>
              <a:spcAft>
                <a:spcPts val="0"/>
              </a:spcAft>
              <a:buNone/>
            </a:pPr>
            <a:endParaRPr sz="1200" dirty="0">
              <a:solidFill>
                <a:srgbClr val="374151"/>
              </a:solidFill>
              <a:highlight>
                <a:srgbClr val="F7F7F8"/>
              </a:highlight>
              <a:latin typeface="+mn-lt"/>
              <a:ea typeface="Roboto"/>
              <a:cs typeface="Roboto"/>
              <a:sym typeface="Roboto"/>
            </a:endParaRPr>
          </a:p>
          <a:p>
            <a:pPr marL="0" marR="0" lvl="0" indent="0" algn="l" rtl="0">
              <a:lnSpc>
                <a:spcPct val="100000"/>
              </a:lnSpc>
              <a:spcBef>
                <a:spcPts val="0"/>
              </a:spcBef>
              <a:spcAft>
                <a:spcPts val="0"/>
              </a:spcAft>
              <a:buNone/>
            </a:pPr>
            <a:endParaRPr sz="1200" dirty="0">
              <a:solidFill>
                <a:srgbClr val="374151"/>
              </a:solidFill>
              <a:highlight>
                <a:srgbClr val="F7F7F8"/>
              </a:highlight>
              <a:latin typeface="+mn-lt"/>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6"/>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87" name="Google Shape;87;p6"/>
          <p:cNvSpPr txBox="1"/>
          <p:nvPr/>
        </p:nvSpPr>
        <p:spPr>
          <a:xfrm>
            <a:off x="51050" y="0"/>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FF0000"/>
                </a:solidFill>
                <a:latin typeface="+mn-lt"/>
                <a:ea typeface="Roboto Mono"/>
                <a:cs typeface="Roboto Mono"/>
                <a:sym typeface="Roboto Mono"/>
              </a:rPr>
              <a:t>Use-cases</a:t>
            </a:r>
            <a:endParaRPr sz="2400" b="1" i="0" u="none" strike="noStrike" cap="none" dirty="0">
              <a:solidFill>
                <a:srgbClr val="FF0000"/>
              </a:solidFill>
              <a:latin typeface="+mn-lt"/>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dirty="0">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dirty="0">
              <a:solidFill>
                <a:srgbClr val="FF0000"/>
              </a:solidFill>
              <a:latin typeface="Roboto Mono"/>
              <a:ea typeface="Roboto Mono"/>
              <a:cs typeface="Roboto Mono"/>
              <a:sym typeface="Roboto Mono"/>
            </a:endParaRPr>
          </a:p>
        </p:txBody>
      </p:sp>
      <p:sp>
        <p:nvSpPr>
          <p:cNvPr id="88" name="Google Shape;88;p6"/>
          <p:cNvSpPr txBox="1"/>
          <p:nvPr/>
        </p:nvSpPr>
        <p:spPr>
          <a:xfrm>
            <a:off x="51050" y="622550"/>
            <a:ext cx="8881500" cy="4521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b="1" dirty="0">
                <a:solidFill>
                  <a:schemeClr val="dk1"/>
                </a:solidFill>
                <a:latin typeface="+mn-lt"/>
                <a:ea typeface="Roboto Mono"/>
                <a:cs typeface="Roboto Mono"/>
                <a:sym typeface="Roboto Mono"/>
              </a:rPr>
              <a:t>These are the real life Applications of our project.</a:t>
            </a:r>
            <a:endParaRPr sz="1200" b="1" dirty="0">
              <a:solidFill>
                <a:schemeClr val="dk1"/>
              </a:solidFill>
              <a:latin typeface="+mn-lt"/>
              <a:ea typeface="Roboto Mono"/>
              <a:cs typeface="Roboto Mono"/>
              <a:sym typeface="Roboto Mono"/>
            </a:endParaRPr>
          </a:p>
          <a:p>
            <a:pPr marL="0" marR="0" lvl="0" indent="0" algn="l" rtl="0">
              <a:lnSpc>
                <a:spcPct val="100000"/>
              </a:lnSpc>
              <a:spcBef>
                <a:spcPts val="0"/>
              </a:spcBef>
              <a:spcAft>
                <a:spcPts val="0"/>
              </a:spcAft>
              <a:buNone/>
            </a:pPr>
            <a:endParaRPr sz="1000" b="1" dirty="0">
              <a:solidFill>
                <a:schemeClr val="dk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E-commerce Loyalty Program:</a:t>
            </a:r>
            <a:r>
              <a:rPr lang="en" sz="900" dirty="0">
                <a:solidFill>
                  <a:srgbClr val="374151"/>
                </a:solidFill>
                <a:latin typeface="+mn-lt"/>
                <a:ea typeface="Roboto"/>
                <a:cs typeface="Roboto"/>
                <a:sym typeface="Roboto"/>
              </a:rPr>
              <a:t> E-commerce platforms can implement your blockchain-based loyalty program to reward customers for their purchases. Users earn fungible tokens for every transaction, encouraging repeat business and fostering brand loyalty.</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Referral Rewards:</a:t>
            </a:r>
            <a:r>
              <a:rPr lang="en" sz="1200"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Users who refer friends and family to the E-commerce platform can be rewarded with fungible tokens. This incentivizes word-of-mouth marketing and expands the customer base.</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Social Media Engagement:</a:t>
            </a:r>
            <a:r>
              <a:rPr lang="en" sz="1000" b="1"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By tracking users' social media interactions with the E-commerce platform (such as sharing products or leaving reviews), our program can allocate fungible tokens. This increases user engagement and promotes platform visibility</a:t>
            </a:r>
            <a:r>
              <a:rPr lang="en" sz="900" dirty="0">
                <a:solidFill>
                  <a:srgbClr val="374151"/>
                </a:solidFill>
                <a:highlight>
                  <a:srgbClr val="F7F7F8"/>
                </a:highlight>
                <a:latin typeface="+mn-lt"/>
                <a:ea typeface="Roboto"/>
                <a:cs typeface="Roboto"/>
                <a:sym typeface="Roboto"/>
              </a:rPr>
              <a:t>.</a:t>
            </a:r>
            <a:endParaRPr sz="900" dirty="0">
              <a:solidFill>
                <a:srgbClr val="374151"/>
              </a:solidFill>
              <a:highlight>
                <a:srgbClr val="F7F7F8"/>
              </a:highlight>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highlight>
                <a:srgbClr val="F7F7F8"/>
              </a:highlight>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Brand Partnerships:</a:t>
            </a:r>
            <a:r>
              <a:rPr lang="en" sz="1200"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Brands collaborating with the E-commerce platform can issue fungible tokens to customers who purchase their products. This cross-promotion enhances brand loyalty and provides users with more diverse rewards.</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Instant Settlements:</a:t>
            </a:r>
            <a:r>
              <a:rPr lang="en" sz="1200"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The blockchain-powered settlement process ensures instant and secure transfer of fungible tokens between brands, sellers, and the E-commerce platform. This simplifies financial transactions and reduces delays.</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Reward Redemption:</a:t>
            </a:r>
            <a:r>
              <a:rPr lang="en" sz="1200"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Users can redeem their accumulated fungible tokens for discounts, exclusive products, or other rewards. Blockchain ensures the transparency of redemption and prevents unauthorized use.</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Accountability and Transparency:</a:t>
            </a:r>
            <a:r>
              <a:rPr lang="en" sz="900" dirty="0">
                <a:solidFill>
                  <a:srgbClr val="374151"/>
                </a:solidFill>
                <a:latin typeface="+mn-lt"/>
                <a:ea typeface="Roboto"/>
                <a:cs typeface="Roboto"/>
                <a:sym typeface="Roboto"/>
              </a:rPr>
              <a:t> All token transactions and reward distributions are recorded on the blockchain, providing an auditable and tamper-proof record of activities, promoting trust among all stakeholders.</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Token Value Appreciation:</a:t>
            </a:r>
            <a:r>
              <a:rPr lang="en" sz="1200"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Depending on the tokenomics defined, the value of fungible tokens could increase over time, motivating users to hold onto their tokens and engage more with the platform.</a:t>
            </a:r>
            <a:endParaRPr sz="6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highlight>
                <a:srgbClr val="F7F7F8"/>
              </a:highlight>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Gamification and Engagement:</a:t>
            </a:r>
            <a:r>
              <a:rPr lang="en" sz="1000" b="1"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Your program can gamify the experience by introducing challenges, quests, or milestones. Users who complete these tasks can earn additional fungible tokens, fostering a sense of achievement.</a:t>
            </a: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endParaRPr sz="9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None/>
            </a:pPr>
            <a:r>
              <a:rPr lang="en" sz="1000" b="1" dirty="0">
                <a:solidFill>
                  <a:schemeClr val="dk1"/>
                </a:solidFill>
                <a:latin typeface="+mn-lt"/>
                <a:ea typeface="Roboto"/>
                <a:cs typeface="Roboto"/>
                <a:sym typeface="Roboto"/>
              </a:rPr>
              <a:t>Customer Data Security:</a:t>
            </a:r>
            <a:r>
              <a:rPr lang="en" sz="1000" b="1" dirty="0">
                <a:solidFill>
                  <a:srgbClr val="374151"/>
                </a:solidFill>
                <a:latin typeface="+mn-lt"/>
                <a:ea typeface="Roboto"/>
                <a:cs typeface="Roboto"/>
                <a:sym typeface="Roboto"/>
              </a:rPr>
              <a:t> </a:t>
            </a:r>
            <a:r>
              <a:rPr lang="en" sz="900" dirty="0">
                <a:solidFill>
                  <a:srgbClr val="374151"/>
                </a:solidFill>
                <a:latin typeface="+mn-lt"/>
                <a:ea typeface="Roboto"/>
                <a:cs typeface="Roboto"/>
                <a:sym typeface="Roboto"/>
              </a:rPr>
              <a:t>By utilizing blockchain, you can enhance customer data security. Personal information and transaction history can be stored on-chain securely, reducing the risk of data breaches.</a:t>
            </a:r>
            <a:endParaRPr sz="600" dirty="0">
              <a:solidFill>
                <a:srgbClr val="374151"/>
              </a:solidFill>
              <a:latin typeface="+mn-lt"/>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n-lt"/>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7"/>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94" name="Google Shape;94;p7"/>
          <p:cNvSpPr txBox="1"/>
          <p:nvPr/>
        </p:nvSpPr>
        <p:spPr>
          <a:xfrm>
            <a:off x="135875" y="145275"/>
            <a:ext cx="7513800" cy="34764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b="1" i="0" u="none" strike="noStrike" cap="none" dirty="0">
                <a:solidFill>
                  <a:srgbClr val="FF0000"/>
                </a:solidFill>
                <a:latin typeface="Roboto Mono"/>
                <a:ea typeface="Roboto Mono"/>
                <a:cs typeface="Roboto Mono"/>
                <a:sym typeface="Roboto Mono"/>
              </a:rPr>
              <a:t>Solution statement/ Proposed approach</a:t>
            </a:r>
            <a:endParaRPr b="1" i="0" u="none" strike="noStrike" cap="none" dirty="0">
              <a:solidFill>
                <a:srgbClr val="FF0000"/>
              </a:solidFill>
              <a:latin typeface="Roboto Mono"/>
              <a:ea typeface="Roboto Mono"/>
              <a:cs typeface="Roboto Mono"/>
              <a:sym typeface="Roboto Mono"/>
            </a:endParaRPr>
          </a:p>
        </p:txBody>
      </p:sp>
      <p:sp>
        <p:nvSpPr>
          <p:cNvPr id="95" name="Google Shape;95;p7"/>
          <p:cNvSpPr txBox="1"/>
          <p:nvPr/>
        </p:nvSpPr>
        <p:spPr>
          <a:xfrm>
            <a:off x="298500" y="492919"/>
            <a:ext cx="8547000" cy="4505305"/>
          </a:xfrm>
          <a:prstGeom prst="rect">
            <a:avLst/>
          </a:prstGeom>
          <a:noFill/>
          <a:ln>
            <a:noFill/>
          </a:ln>
        </p:spPr>
        <p:txBody>
          <a:bodyPr spcFirstLastPara="1" wrap="square" lIns="91425" tIns="91425" rIns="91425" bIns="91425" numCol="2" anchor="ctr" anchorCtr="0">
            <a:noAutofit/>
          </a:bodyPr>
          <a:lstStyle/>
          <a:p>
            <a:pPr rtl="0">
              <a:spcBef>
                <a:spcPts val="0"/>
              </a:spcBef>
              <a:spcAft>
                <a:spcPts val="0"/>
              </a:spcAft>
            </a:pPr>
            <a:endParaRPr lang="en-US" dirty="0">
              <a:solidFill>
                <a:schemeClr val="tx1"/>
              </a:solidFill>
              <a:latin typeface="+mj-lt"/>
            </a:endParaRPr>
          </a:p>
          <a:p>
            <a:pPr rtl="0">
              <a:spcBef>
                <a:spcPts val="0"/>
              </a:spcBef>
              <a:spcAft>
                <a:spcPts val="0"/>
              </a:spcAft>
            </a:pPr>
            <a:r>
              <a:rPr lang="en-US" dirty="0">
                <a:solidFill>
                  <a:schemeClr val="tx1"/>
                </a:solidFill>
                <a:latin typeface="+mj-lt"/>
              </a:rPr>
              <a:t>Ou</a:t>
            </a:r>
            <a:r>
              <a:rPr lang="en-US" b="0" i="0" u="none" strike="noStrike" dirty="0">
                <a:solidFill>
                  <a:schemeClr val="tx1"/>
                </a:solidFill>
                <a:effectLst/>
                <a:latin typeface="+mj-lt"/>
              </a:rPr>
              <a:t>r proposed approach aims to develop a robust Blockchain-based Loyalty and Rewards Program for E-commerce platforms, leveraging the power of blockchain technology to enhance security, transparency, and user engagement.</a:t>
            </a:r>
          </a:p>
          <a:p>
            <a:pPr rtl="0">
              <a:spcBef>
                <a:spcPts val="0"/>
              </a:spcBef>
              <a:spcAft>
                <a:spcPts val="0"/>
              </a:spcAft>
            </a:pPr>
            <a:endParaRPr lang="en-US" sz="1050" b="0" dirty="0">
              <a:effectLst/>
              <a:latin typeface="+mj-lt"/>
            </a:endParaRPr>
          </a:p>
          <a:p>
            <a:pPr rtl="0">
              <a:spcBef>
                <a:spcPts val="0"/>
              </a:spcBef>
              <a:spcAft>
                <a:spcPts val="0"/>
              </a:spcAft>
            </a:pPr>
            <a:r>
              <a:rPr lang="en-US" sz="900" b="1" i="0" u="none" strike="noStrike" dirty="0">
                <a:solidFill>
                  <a:schemeClr val="tx1"/>
                </a:solidFill>
                <a:effectLst/>
                <a:latin typeface="+mj-lt"/>
              </a:rPr>
              <a:t>Overall Solution</a:t>
            </a:r>
            <a:r>
              <a:rPr lang="en-US" sz="900" b="1" i="0" u="none" strike="noStrike" dirty="0">
                <a:solidFill>
                  <a:srgbClr val="374151"/>
                </a:solidFill>
                <a:effectLst/>
                <a:latin typeface="+mj-lt"/>
              </a:rPr>
              <a:t>:</a:t>
            </a:r>
            <a:r>
              <a:rPr lang="en-US" sz="800" b="0" i="0" u="none" strike="noStrike" dirty="0">
                <a:solidFill>
                  <a:srgbClr val="374151"/>
                </a:solidFill>
                <a:effectLst/>
                <a:latin typeface="+mj-lt"/>
              </a:rPr>
              <a:t> </a:t>
            </a:r>
            <a:r>
              <a:rPr lang="en-US" sz="1000" b="0" i="0" u="none" strike="noStrike" dirty="0">
                <a:solidFill>
                  <a:schemeClr val="tx1"/>
                </a:solidFill>
                <a:effectLst/>
                <a:latin typeface="+mj-lt"/>
              </a:rPr>
              <a:t>Our overall solution involves the creation of a blockchain-enabled loyalty program that generates fungible tokens representing loyalty points. Users can earn these tokens through purchases. The tokens will be securely and transparently distributed to users' digital wallets, with all transactions recorded on the blockchain. Additionally, smart contracts will facilitate instant settlements and redemption of rewards, ensuring accuracy and preventing fraud. The program will provide a user-friendly interface, </a:t>
            </a:r>
          </a:p>
          <a:p>
            <a:pPr rtl="0">
              <a:spcBef>
                <a:spcPts val="0"/>
              </a:spcBef>
              <a:spcAft>
                <a:spcPts val="0"/>
              </a:spcAft>
            </a:pPr>
            <a:r>
              <a:rPr lang="en-US" sz="1000" b="0" i="0" u="none" strike="noStrike" dirty="0">
                <a:solidFill>
                  <a:schemeClr val="tx1"/>
                </a:solidFill>
                <a:effectLst/>
                <a:latin typeface="+mj-lt"/>
              </a:rPr>
              <a:t>support cross-platform integration, and promote data security.</a:t>
            </a:r>
          </a:p>
          <a:p>
            <a:pPr rtl="0">
              <a:spcBef>
                <a:spcPts val="0"/>
              </a:spcBef>
              <a:spcAft>
                <a:spcPts val="0"/>
              </a:spcAft>
            </a:pPr>
            <a:endParaRPr lang="en-US" sz="1000" b="0" dirty="0">
              <a:effectLst/>
              <a:latin typeface="+mj-lt"/>
            </a:endParaRPr>
          </a:p>
          <a:p>
            <a:pPr rtl="0">
              <a:spcBef>
                <a:spcPts val="0"/>
              </a:spcBef>
              <a:spcAft>
                <a:spcPts val="0"/>
              </a:spcAft>
            </a:pPr>
            <a:r>
              <a:rPr lang="en-US" sz="1100" b="1" i="0" u="none" strike="noStrike" dirty="0">
                <a:solidFill>
                  <a:srgbClr val="FF0000"/>
                </a:solidFill>
                <a:effectLst/>
                <a:latin typeface="+mj-lt"/>
              </a:rPr>
              <a:t>Let’s Just break our problem to sub-Problems and discuss   approaches for their solutions :</a:t>
            </a:r>
            <a:endParaRPr lang="en-US" sz="3600" b="0" dirty="0">
              <a:effectLst/>
              <a:latin typeface="+mj-lt"/>
            </a:endParaRPr>
          </a:p>
          <a:p>
            <a:pPr rtl="0">
              <a:spcBef>
                <a:spcPts val="0"/>
              </a:spcBef>
              <a:spcAft>
                <a:spcPts val="0"/>
              </a:spcAft>
            </a:pPr>
            <a:br>
              <a:rPr lang="en-US" b="0" dirty="0">
                <a:effectLst/>
                <a:latin typeface="+mj-lt"/>
              </a:rPr>
            </a:br>
            <a:r>
              <a:rPr lang="en-US" sz="600" b="1" i="0" u="none" strike="noStrike" dirty="0">
                <a:solidFill>
                  <a:srgbClr val="000000"/>
                </a:solidFill>
                <a:effectLst/>
                <a:latin typeface="+mj-lt"/>
              </a:rPr>
              <a:t>  </a:t>
            </a:r>
            <a:r>
              <a:rPr lang="en-US" sz="700" b="1" i="0" u="none" strike="noStrike" dirty="0">
                <a:solidFill>
                  <a:srgbClr val="000000"/>
                </a:solidFill>
                <a:effectLst/>
                <a:latin typeface="+mj-lt"/>
              </a:rPr>
              <a:t>  </a:t>
            </a:r>
            <a:r>
              <a:rPr lang="en-US" sz="1000" b="1" i="0" u="none" strike="noStrike" dirty="0">
                <a:solidFill>
                  <a:schemeClr val="tx1"/>
                </a:solidFill>
                <a:effectLst/>
                <a:latin typeface="+mj-lt"/>
              </a:rPr>
              <a:t>Token Generation and Tokenomics:</a:t>
            </a:r>
            <a:endParaRPr lang="en-US" sz="3200" b="0" dirty="0">
              <a:solidFill>
                <a:schemeClr val="tx1"/>
              </a:solidFill>
              <a:effectLst/>
              <a:latin typeface="+mj-lt"/>
            </a:endParaRPr>
          </a:p>
          <a:p>
            <a:pPr rtl="0">
              <a:spcBef>
                <a:spcPts val="0"/>
              </a:spcBef>
              <a:spcAft>
                <a:spcPts val="0"/>
              </a:spcAft>
            </a:pPr>
            <a:r>
              <a:rPr lang="en-US" sz="700" b="0" i="0" u="none" strike="noStrike" dirty="0">
                <a:solidFill>
                  <a:srgbClr val="000000"/>
                </a:solidFill>
                <a:effectLst/>
                <a:latin typeface="+mj-lt"/>
              </a:rPr>
              <a:t>               Developed a smart contract for generating fungible tokens.</a:t>
            </a:r>
            <a:endParaRPr lang="en-US" sz="2000" b="0" dirty="0">
              <a:effectLst/>
              <a:latin typeface="+mj-lt"/>
            </a:endParaRPr>
          </a:p>
          <a:p>
            <a:pPr rtl="0">
              <a:spcBef>
                <a:spcPts val="0"/>
              </a:spcBef>
              <a:spcAft>
                <a:spcPts val="0"/>
              </a:spcAft>
            </a:pPr>
            <a:r>
              <a:rPr lang="en-US" sz="700" b="0" i="0" u="none" strike="noStrike" dirty="0">
                <a:solidFill>
                  <a:srgbClr val="000000"/>
                </a:solidFill>
                <a:effectLst/>
                <a:latin typeface="+mj-lt"/>
              </a:rPr>
              <a:t>               Defined tokenomics including value and issuance rules</a:t>
            </a:r>
            <a:r>
              <a:rPr lang="en-US" sz="1050" b="0" i="0" u="none" strike="noStrike" dirty="0">
                <a:solidFill>
                  <a:srgbClr val="374151"/>
                </a:solidFill>
                <a:effectLst/>
                <a:latin typeface="+mj-lt"/>
              </a:rPr>
              <a:t>.</a:t>
            </a:r>
            <a:endParaRPr lang="en-US" sz="2000" b="0" dirty="0">
              <a:effectLst/>
              <a:latin typeface="+mj-lt"/>
            </a:endParaRPr>
          </a:p>
          <a:p>
            <a:pPr rtl="0">
              <a:spcBef>
                <a:spcPts val="0"/>
              </a:spcBef>
              <a:spcAft>
                <a:spcPts val="0"/>
              </a:spcAft>
            </a:pPr>
            <a:r>
              <a:rPr lang="en-US" sz="1050" b="0" i="0" u="none" strike="noStrike" dirty="0">
                <a:solidFill>
                  <a:srgbClr val="374151"/>
                </a:solidFill>
                <a:effectLst/>
                <a:latin typeface="+mj-lt"/>
              </a:rPr>
              <a:t>          </a:t>
            </a:r>
            <a:r>
              <a:rPr lang="en-US" sz="700" b="0" i="0" u="none" strike="noStrike" dirty="0">
                <a:solidFill>
                  <a:srgbClr val="000000"/>
                </a:solidFill>
                <a:effectLst/>
                <a:latin typeface="+mj-lt"/>
              </a:rPr>
              <a:t>Established governance rules for the token treasury.</a:t>
            </a:r>
            <a:endParaRPr lang="en-US" sz="2000" b="0" dirty="0">
              <a:effectLst/>
              <a:latin typeface="+mj-lt"/>
            </a:endParaRPr>
          </a:p>
          <a:p>
            <a:pPr rtl="0">
              <a:spcBef>
                <a:spcPts val="0"/>
              </a:spcBef>
              <a:spcAft>
                <a:spcPts val="0"/>
              </a:spcAft>
            </a:pPr>
            <a:r>
              <a:rPr lang="en-US" sz="1600" i="0" u="none" strike="noStrike" dirty="0">
                <a:solidFill>
                  <a:srgbClr val="000000"/>
                </a:solidFill>
                <a:latin typeface="+mj-lt"/>
              </a:rPr>
              <a:t> </a:t>
            </a:r>
            <a:r>
              <a:rPr lang="en-US" sz="900" b="1" i="0" u="none" strike="noStrike" dirty="0">
                <a:solidFill>
                  <a:schemeClr val="tx1"/>
                </a:solidFill>
                <a:effectLst/>
                <a:latin typeface="+mj-lt"/>
              </a:rPr>
              <a:t>Earning and Distributing Tokens:</a:t>
            </a:r>
            <a:br>
              <a:rPr lang="en-US" sz="1600" b="0" dirty="0">
                <a:effectLst/>
                <a:latin typeface="+mj-lt"/>
              </a:rPr>
            </a:br>
            <a:r>
              <a:rPr lang="en-US" sz="800" b="0" i="0" u="none" strike="noStrike" dirty="0">
                <a:solidFill>
                  <a:srgbClr val="000000"/>
                </a:solidFill>
                <a:effectLst/>
                <a:latin typeface="+mj-lt"/>
              </a:rPr>
              <a:t>             Implemented smart contracts to track user actions and distribute tokens.</a:t>
            </a:r>
            <a:endParaRPr lang="en-US" sz="2400" dirty="0">
              <a:latin typeface="+mj-lt"/>
            </a:endParaRPr>
          </a:p>
          <a:p>
            <a:pPr rtl="0">
              <a:spcBef>
                <a:spcPts val="0"/>
              </a:spcBef>
              <a:spcAft>
                <a:spcPts val="0"/>
              </a:spcAft>
            </a:pPr>
            <a:r>
              <a:rPr lang="en-US" sz="800" b="0" i="0" u="none" strike="noStrike" dirty="0">
                <a:solidFill>
                  <a:srgbClr val="000000"/>
                </a:solidFill>
                <a:effectLst/>
                <a:latin typeface="+mj-lt"/>
              </a:rPr>
              <a:t>             Ensured secure and transparent token distribution to users.</a:t>
            </a:r>
            <a:endParaRPr lang="en-US" sz="2400" b="0" dirty="0">
              <a:effectLst/>
              <a:latin typeface="+mj-lt"/>
            </a:endParaRPr>
          </a:p>
          <a:p>
            <a:pPr rtl="0">
              <a:spcBef>
                <a:spcPts val="0"/>
              </a:spcBef>
              <a:spcAft>
                <a:spcPts val="0"/>
              </a:spcAft>
            </a:pPr>
            <a:r>
              <a:rPr lang="en-US" sz="2400" b="1" i="0" u="none" strike="noStrike" dirty="0">
                <a:solidFill>
                  <a:srgbClr val="000000"/>
                </a:solidFill>
                <a:latin typeface="+mj-lt"/>
              </a:rPr>
              <a:t> </a:t>
            </a:r>
            <a:r>
              <a:rPr lang="en-US" sz="900" b="1" i="0" u="none" strike="noStrike" dirty="0">
                <a:solidFill>
                  <a:srgbClr val="000000"/>
                </a:solidFill>
                <a:effectLst/>
                <a:latin typeface="+mj-lt"/>
              </a:rPr>
              <a:t>Settlement Process and Reconciliation:</a:t>
            </a:r>
            <a:endParaRPr lang="en-US" sz="6000" b="0" dirty="0">
              <a:effectLst/>
              <a:latin typeface="+mj-lt"/>
            </a:endParaRPr>
          </a:p>
          <a:p>
            <a:pPr rtl="0">
              <a:spcBef>
                <a:spcPts val="0"/>
              </a:spcBef>
              <a:spcAft>
                <a:spcPts val="0"/>
              </a:spcAft>
            </a:pPr>
            <a:r>
              <a:rPr lang="en-US" sz="800" b="1" i="0" u="none" strike="noStrike" dirty="0">
                <a:solidFill>
                  <a:srgbClr val="000000"/>
                </a:solidFill>
                <a:effectLst/>
                <a:latin typeface="+mj-lt"/>
              </a:rPr>
              <a:t>             </a:t>
            </a:r>
            <a:r>
              <a:rPr lang="en-US" sz="800" b="0" i="0" u="none" strike="noStrike" dirty="0">
                <a:solidFill>
                  <a:srgbClr val="000000"/>
                </a:solidFill>
                <a:effectLst/>
                <a:latin typeface="+mj-lt"/>
              </a:rPr>
              <a:t>Designed smart contracts for instant and on-chain settlement between stakeholders.</a:t>
            </a:r>
            <a:endParaRPr lang="en-US" sz="5400" b="0" dirty="0">
              <a:effectLst/>
              <a:latin typeface="+mj-lt"/>
            </a:endParaRPr>
          </a:p>
          <a:p>
            <a:pPr rtl="0">
              <a:spcBef>
                <a:spcPts val="0"/>
              </a:spcBef>
              <a:spcAft>
                <a:spcPts val="0"/>
              </a:spcAft>
            </a:pPr>
            <a:r>
              <a:rPr lang="en-US" sz="800" b="0" i="0" u="none" strike="noStrike" dirty="0">
                <a:solidFill>
                  <a:srgbClr val="000000"/>
                </a:solidFill>
                <a:effectLst/>
                <a:latin typeface="+mj-lt"/>
              </a:rPr>
              <a:t>             Recorded settlement transactions on the blockchain for transparency.</a:t>
            </a:r>
            <a:endParaRPr lang="en-US" sz="5400" b="0" dirty="0">
              <a:effectLst/>
              <a:latin typeface="+mj-lt"/>
            </a:endParaRPr>
          </a:p>
          <a:p>
            <a:pPr rtl="0">
              <a:spcBef>
                <a:spcPts val="0"/>
              </a:spcBef>
              <a:spcAft>
                <a:spcPts val="0"/>
              </a:spcAft>
            </a:pPr>
            <a:endParaRPr lang="en-US" sz="2400" b="1" dirty="0">
              <a:latin typeface="+mj-lt"/>
            </a:endParaRPr>
          </a:p>
          <a:p>
            <a:pPr rtl="0">
              <a:spcBef>
                <a:spcPts val="0"/>
              </a:spcBef>
              <a:spcAft>
                <a:spcPts val="0"/>
              </a:spcAft>
            </a:pPr>
            <a:r>
              <a:rPr lang="en-US" sz="1050" b="1" i="0" u="none" strike="noStrike" dirty="0">
                <a:solidFill>
                  <a:srgbClr val="000000"/>
                </a:solidFill>
                <a:effectLst/>
                <a:latin typeface="+mj-lt"/>
              </a:rPr>
              <a:t>  User Interface and Tracking:</a:t>
            </a:r>
            <a:endParaRPr lang="en-US" sz="3600" b="0" dirty="0">
              <a:effectLst/>
              <a:latin typeface="+mj-lt"/>
            </a:endParaRPr>
          </a:p>
          <a:p>
            <a:pPr rtl="0">
              <a:spcBef>
                <a:spcPts val="0"/>
              </a:spcBef>
              <a:spcAft>
                <a:spcPts val="0"/>
              </a:spcAft>
            </a:pPr>
            <a:r>
              <a:rPr lang="en-US" sz="500" b="1" i="0" u="none" strike="noStrike" dirty="0">
                <a:solidFill>
                  <a:srgbClr val="000000"/>
                </a:solidFill>
                <a:effectLst/>
                <a:latin typeface="+mj-lt"/>
              </a:rPr>
              <a:t>                  </a:t>
            </a:r>
            <a:r>
              <a:rPr lang="en-US" sz="900" b="1" i="0" u="none" strike="noStrike" dirty="0">
                <a:solidFill>
                  <a:srgbClr val="000000"/>
                </a:solidFill>
                <a:effectLst/>
                <a:latin typeface="+mj-lt"/>
              </a:rPr>
              <a:t> </a:t>
            </a:r>
            <a:r>
              <a:rPr lang="en-US" sz="800" b="0" i="0" u="none" strike="noStrike" dirty="0">
                <a:solidFill>
                  <a:srgbClr val="000000"/>
                </a:solidFill>
                <a:effectLst/>
                <a:latin typeface="+mj-lt"/>
              </a:rPr>
              <a:t>Created  an intuitive interface for users to manage loyalty points and rewards.</a:t>
            </a:r>
            <a:endParaRPr lang="en-US" sz="2800" b="0" dirty="0">
              <a:effectLst/>
              <a:latin typeface="+mj-lt"/>
            </a:endParaRPr>
          </a:p>
          <a:p>
            <a:pPr rtl="0">
              <a:spcBef>
                <a:spcPts val="0"/>
              </a:spcBef>
              <a:spcAft>
                <a:spcPts val="0"/>
              </a:spcAft>
            </a:pPr>
            <a:r>
              <a:rPr lang="en-US" sz="800" b="0" i="0" u="none" strike="noStrike" dirty="0">
                <a:solidFill>
                  <a:srgbClr val="000000"/>
                </a:solidFill>
                <a:effectLst/>
                <a:latin typeface="+mj-lt"/>
              </a:rPr>
              <a:t>             Displayed earned points, transaction history, and available rewards.</a:t>
            </a:r>
          </a:p>
          <a:p>
            <a:pPr rtl="0">
              <a:spcBef>
                <a:spcPts val="0"/>
              </a:spcBef>
              <a:spcAft>
                <a:spcPts val="0"/>
              </a:spcAft>
            </a:pPr>
            <a:endParaRPr lang="en-US" sz="700" b="0" dirty="0">
              <a:effectLst/>
              <a:latin typeface="+mj-lt"/>
            </a:endParaRPr>
          </a:p>
          <a:p>
            <a:pPr rtl="0">
              <a:spcBef>
                <a:spcPts val="0"/>
              </a:spcBef>
              <a:spcAft>
                <a:spcPts val="0"/>
              </a:spcAft>
            </a:pPr>
            <a:r>
              <a:rPr lang="en-US" sz="900" b="1" i="0" u="none" strike="noStrike" dirty="0">
                <a:solidFill>
                  <a:srgbClr val="000000"/>
                </a:solidFill>
                <a:effectLst/>
                <a:latin typeface="+mj-lt"/>
              </a:rPr>
              <a:t>  Seller and Partner Participation:</a:t>
            </a:r>
            <a:endParaRPr lang="en-US" sz="2800" b="0" dirty="0">
              <a:effectLst/>
              <a:latin typeface="+mj-lt"/>
            </a:endParaRPr>
          </a:p>
          <a:p>
            <a:pPr rtl="0">
              <a:spcBef>
                <a:spcPts val="0"/>
              </a:spcBef>
              <a:spcAft>
                <a:spcPts val="0"/>
              </a:spcAft>
            </a:pPr>
            <a:r>
              <a:rPr lang="en-US" sz="500" b="1" i="0" u="none" strike="noStrike" dirty="0">
                <a:solidFill>
                  <a:srgbClr val="000000"/>
                </a:solidFill>
                <a:effectLst/>
                <a:latin typeface="+mj-lt"/>
              </a:rPr>
              <a:t>               </a:t>
            </a:r>
            <a:r>
              <a:rPr lang="en-US" sz="900" b="1" i="0" u="none" strike="noStrike" dirty="0">
                <a:solidFill>
                  <a:schemeClr val="tx1"/>
                </a:solidFill>
                <a:effectLst/>
                <a:latin typeface="+mj-lt"/>
              </a:rPr>
              <a:t> </a:t>
            </a:r>
            <a:r>
              <a:rPr lang="en-US" sz="1050" b="1" i="0" u="none" strike="noStrike" dirty="0">
                <a:solidFill>
                  <a:schemeClr val="tx1"/>
                </a:solidFill>
                <a:effectLst/>
                <a:latin typeface="+mj-lt"/>
              </a:rPr>
              <a:t>  </a:t>
            </a:r>
            <a:r>
              <a:rPr lang="en-US" sz="800" b="0" i="0" u="none" strike="noStrike" dirty="0">
                <a:solidFill>
                  <a:schemeClr val="tx1"/>
                </a:solidFill>
                <a:effectLst/>
                <a:latin typeface="+mj-lt"/>
              </a:rPr>
              <a:t>Enabled partners to issue tokens to loyal customers through smart contracts.</a:t>
            </a:r>
            <a:endParaRPr lang="en-US" sz="2800" b="0" dirty="0">
              <a:solidFill>
                <a:schemeClr val="tx1"/>
              </a:solidFill>
              <a:effectLst/>
              <a:latin typeface="+mj-lt"/>
            </a:endParaRPr>
          </a:p>
          <a:p>
            <a:pPr rtl="0">
              <a:spcBef>
                <a:spcPts val="0"/>
              </a:spcBef>
              <a:spcAft>
                <a:spcPts val="0"/>
              </a:spcAft>
            </a:pPr>
            <a:r>
              <a:rPr lang="en-US" sz="800" b="0" i="0" u="none" strike="noStrike" dirty="0">
                <a:solidFill>
                  <a:schemeClr val="tx1"/>
                </a:solidFill>
                <a:effectLst/>
                <a:latin typeface="+mj-lt"/>
              </a:rPr>
              <a:t>             Facilitated settlements between sellers, partners, and the E-commerce platform.</a:t>
            </a:r>
          </a:p>
          <a:p>
            <a:pPr rtl="0">
              <a:spcBef>
                <a:spcPts val="0"/>
              </a:spcBef>
              <a:spcAft>
                <a:spcPts val="0"/>
              </a:spcAft>
            </a:pPr>
            <a:r>
              <a:rPr lang="en-US" sz="2400" dirty="0">
                <a:latin typeface="+mj-lt"/>
              </a:rPr>
              <a:t> </a:t>
            </a:r>
            <a:r>
              <a:rPr lang="en-US" sz="1000" b="1" i="0" u="none" strike="noStrike" dirty="0">
                <a:solidFill>
                  <a:srgbClr val="000000"/>
                </a:solidFill>
                <a:effectLst/>
                <a:latin typeface="+mj-lt"/>
              </a:rPr>
              <a:t>Redemption and Transpare</a:t>
            </a:r>
            <a:endParaRPr lang="en-US" sz="3200" b="0" dirty="0">
              <a:effectLst/>
              <a:latin typeface="+mj-lt"/>
            </a:endParaRPr>
          </a:p>
          <a:p>
            <a:pPr rtl="0">
              <a:spcBef>
                <a:spcPts val="0"/>
              </a:spcBef>
              <a:spcAft>
                <a:spcPts val="0"/>
              </a:spcAft>
            </a:pPr>
            <a:r>
              <a:rPr lang="en-US" sz="500" b="0" i="0" u="none" strike="noStrike" dirty="0">
                <a:solidFill>
                  <a:srgbClr val="374151"/>
                </a:solidFill>
                <a:effectLst/>
                <a:latin typeface="+mj-lt"/>
              </a:rPr>
              <a:t>                       </a:t>
            </a:r>
            <a:r>
              <a:rPr lang="en-US" sz="800" b="0" i="0" u="none" strike="noStrike" dirty="0">
                <a:effectLst/>
                <a:latin typeface="+mj-lt"/>
              </a:rPr>
              <a:t>Developed smart contracts for secure and transparent reward redemption.</a:t>
            </a:r>
            <a:endParaRPr lang="en-US" sz="2800" b="0" dirty="0">
              <a:effectLst/>
              <a:latin typeface="+mj-lt"/>
            </a:endParaRPr>
          </a:p>
          <a:p>
            <a:pPr rtl="0">
              <a:spcBef>
                <a:spcPts val="0"/>
              </a:spcBef>
              <a:spcAft>
                <a:spcPts val="0"/>
              </a:spcAft>
            </a:pPr>
            <a:r>
              <a:rPr lang="en-US" sz="800" b="0" i="0" u="none" strike="noStrike" dirty="0">
                <a:effectLst/>
                <a:latin typeface="+mj-lt"/>
              </a:rPr>
              <a:t>              Prevented double-spending through blockchain validation.</a:t>
            </a:r>
          </a:p>
          <a:p>
            <a:pPr rtl="0">
              <a:spcBef>
                <a:spcPts val="0"/>
              </a:spcBef>
              <a:spcAft>
                <a:spcPts val="0"/>
              </a:spcAft>
            </a:pPr>
            <a:endParaRPr lang="en-US" sz="2800" b="0" dirty="0">
              <a:effectLst/>
              <a:latin typeface="+mj-lt"/>
            </a:endParaRPr>
          </a:p>
          <a:p>
            <a:pPr rtl="0">
              <a:spcBef>
                <a:spcPts val="0"/>
              </a:spcBef>
              <a:spcAft>
                <a:spcPts val="0"/>
              </a:spcAft>
            </a:pPr>
            <a:r>
              <a:rPr lang="en-US" sz="400" b="0" i="0" u="none" strike="noStrike" dirty="0">
                <a:solidFill>
                  <a:srgbClr val="374151"/>
                </a:solidFill>
                <a:effectLst/>
                <a:latin typeface="+mj-lt"/>
              </a:rPr>
              <a:t>      </a:t>
            </a:r>
            <a:endParaRPr lang="en-US" sz="1600" b="0" dirty="0">
              <a:effectLst/>
              <a:latin typeface="+mj-lt"/>
            </a:endParaRPr>
          </a:p>
          <a:p>
            <a:pPr rtl="0">
              <a:spcBef>
                <a:spcPts val="0"/>
              </a:spcBef>
              <a:spcAft>
                <a:spcPts val="0"/>
              </a:spcAft>
            </a:pPr>
            <a:r>
              <a:rPr lang="en-US" sz="400" b="0" i="0" u="none" strike="noStrike" dirty="0">
                <a:solidFill>
                  <a:srgbClr val="374151"/>
                </a:solidFill>
                <a:effectLst/>
                <a:latin typeface="+mj-lt"/>
              </a:rPr>
              <a:t>       </a:t>
            </a:r>
            <a:r>
              <a:rPr lang="en-US" sz="900" b="1" i="0" u="none" strike="noStrike" dirty="0">
                <a:solidFill>
                  <a:schemeClr val="tx1"/>
                </a:solidFill>
                <a:effectLst/>
                <a:latin typeface="+mj-lt"/>
              </a:rPr>
              <a:t>Data Security and Privacy:</a:t>
            </a:r>
            <a:endParaRPr lang="en-US" sz="2800" b="0" dirty="0">
              <a:solidFill>
                <a:schemeClr val="tx1"/>
              </a:solidFill>
              <a:effectLst/>
              <a:latin typeface="+mj-lt"/>
            </a:endParaRPr>
          </a:p>
          <a:p>
            <a:pPr rtl="0">
              <a:spcBef>
                <a:spcPts val="0"/>
              </a:spcBef>
              <a:spcAft>
                <a:spcPts val="0"/>
              </a:spcAft>
            </a:pPr>
            <a:r>
              <a:rPr lang="en-US" sz="800" b="1" i="0" u="none" strike="noStrike" dirty="0">
                <a:solidFill>
                  <a:schemeClr val="tx1"/>
                </a:solidFill>
                <a:effectLst/>
                <a:latin typeface="+mj-lt"/>
              </a:rPr>
              <a:t>              </a:t>
            </a:r>
            <a:r>
              <a:rPr lang="en-US" sz="1050" b="1" i="0" u="none" strike="noStrike" dirty="0">
                <a:solidFill>
                  <a:schemeClr val="tx1"/>
                </a:solidFill>
                <a:effectLst/>
                <a:latin typeface="+mj-lt"/>
              </a:rPr>
              <a:t> </a:t>
            </a:r>
            <a:r>
              <a:rPr lang="en-US" sz="800" b="0" i="0" u="none" strike="noStrike" dirty="0">
                <a:solidFill>
                  <a:schemeClr val="tx1"/>
                </a:solidFill>
                <a:effectLst/>
                <a:latin typeface="+mj-lt"/>
              </a:rPr>
              <a:t>Utilized  blockchain's inherent security for storing customer data.</a:t>
            </a:r>
            <a:endParaRPr lang="en-US" sz="3200" b="0" dirty="0">
              <a:solidFill>
                <a:schemeClr val="tx1"/>
              </a:solidFill>
              <a:effectLst/>
              <a:latin typeface="+mj-lt"/>
            </a:endParaRPr>
          </a:p>
          <a:p>
            <a:pPr rtl="0">
              <a:spcBef>
                <a:spcPts val="0"/>
              </a:spcBef>
              <a:spcAft>
                <a:spcPts val="0"/>
              </a:spcAft>
            </a:pPr>
            <a:r>
              <a:rPr lang="en-US" sz="800" b="0" i="0" u="none" strike="noStrike" dirty="0">
                <a:solidFill>
                  <a:schemeClr val="tx1"/>
                </a:solidFill>
                <a:effectLst/>
                <a:latin typeface="+mj-lt"/>
              </a:rPr>
              <a:t>                Implemented encryption and privacy measures to protect user information</a:t>
            </a:r>
            <a:r>
              <a:rPr lang="en-US" sz="600" b="0" i="0" u="none" strike="noStrike" dirty="0">
                <a:solidFill>
                  <a:schemeClr val="tx1"/>
                </a:solidFill>
                <a:effectLst/>
                <a:latin typeface="+mj-lt"/>
              </a:rPr>
              <a:t>.</a:t>
            </a:r>
            <a:endParaRPr lang="en-US" sz="2400" b="0" dirty="0">
              <a:solidFill>
                <a:schemeClr val="tx1"/>
              </a:solidFill>
              <a:effectLst/>
              <a:latin typeface="+mj-lt"/>
            </a:endParaRPr>
          </a:p>
          <a:p>
            <a:pPr rtl="0" fontAlgn="base">
              <a:spcBef>
                <a:spcPts val="1500"/>
              </a:spcBef>
              <a:spcAft>
                <a:spcPts val="0"/>
              </a:spcAft>
            </a:pPr>
            <a:r>
              <a:rPr lang="en-US" sz="400" b="1" i="0" u="none" strike="noStrike" dirty="0">
                <a:effectLst/>
                <a:latin typeface="+mj-lt"/>
              </a:rPr>
              <a:t>       </a:t>
            </a:r>
            <a:r>
              <a:rPr lang="en-US" sz="1000" b="1" i="0" u="none" strike="noStrike" dirty="0">
                <a:effectLst/>
                <a:latin typeface="+mj-lt"/>
              </a:rPr>
              <a:t>Cross-Platform Integration:</a:t>
            </a:r>
          </a:p>
          <a:p>
            <a:pPr marL="457200" lvl="1" rtl="0" fontAlgn="base">
              <a:spcBef>
                <a:spcPts val="0"/>
              </a:spcBef>
              <a:spcAft>
                <a:spcPts val="0"/>
              </a:spcAft>
            </a:pPr>
            <a:r>
              <a:rPr lang="en-US" sz="800" b="0" i="0" u="none" strike="noStrike" dirty="0">
                <a:effectLst/>
                <a:latin typeface="+mj-lt"/>
              </a:rPr>
              <a:t>Designed the loyalty program to be easily integrated with other platforms. Enabled seamless use of tokens across the ecosystem</a:t>
            </a:r>
            <a:r>
              <a:rPr lang="en-US" sz="400" b="0" i="0" u="none" strike="noStrike" dirty="0">
                <a:solidFill>
                  <a:srgbClr val="374151"/>
                </a:solidFill>
                <a:effectLst/>
                <a:latin typeface="+mj-lt"/>
              </a:rPr>
              <a:t>.</a:t>
            </a:r>
            <a:endParaRPr lang="en-IN"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8"/>
          <p:cNvPicPr preferRelativeResize="0"/>
          <p:nvPr/>
        </p:nvPicPr>
        <p:blipFill rotWithShape="1">
          <a:blip r:embed="rId3">
            <a:alphaModFix/>
          </a:blip>
          <a:srcRect b="4815"/>
          <a:stretch/>
        </p:blipFill>
        <p:spPr>
          <a:xfrm>
            <a:off x="0" y="0"/>
            <a:ext cx="9147575" cy="5143500"/>
          </a:xfrm>
          <a:prstGeom prst="rect">
            <a:avLst/>
          </a:prstGeom>
          <a:noFill/>
          <a:ln>
            <a:noFill/>
          </a:ln>
        </p:spPr>
      </p:pic>
      <p:sp>
        <p:nvSpPr>
          <p:cNvPr id="101" name="Google Shape;101;p8"/>
          <p:cNvSpPr txBox="1"/>
          <p:nvPr/>
        </p:nvSpPr>
        <p:spPr>
          <a:xfrm>
            <a:off x="132299" y="102413"/>
            <a:ext cx="7513800" cy="4190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1800" b="1" i="0" u="none" strike="noStrike" cap="none" dirty="0">
                <a:solidFill>
                  <a:srgbClr val="FF0000"/>
                </a:solidFill>
                <a:latin typeface="Roboto Mono"/>
                <a:ea typeface="Roboto Mono"/>
                <a:cs typeface="Roboto Mono"/>
                <a:sym typeface="Roboto Mono"/>
              </a:rPr>
              <a:t>Limitations</a:t>
            </a:r>
            <a:endParaRPr sz="2400" b="1" i="0" u="none" strike="noStrike" cap="none" dirty="0">
              <a:solidFill>
                <a:srgbClr val="FF0000"/>
              </a:solidFill>
              <a:latin typeface="Roboto Mono"/>
              <a:ea typeface="Roboto Mono"/>
              <a:cs typeface="Roboto Mono"/>
              <a:sym typeface="Roboto Mono"/>
            </a:endParaRPr>
          </a:p>
        </p:txBody>
      </p:sp>
      <p:sp>
        <p:nvSpPr>
          <p:cNvPr id="102" name="Google Shape;102;p8"/>
          <p:cNvSpPr txBox="1"/>
          <p:nvPr/>
        </p:nvSpPr>
        <p:spPr>
          <a:xfrm>
            <a:off x="135874" y="425053"/>
            <a:ext cx="9008126" cy="468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IN" sz="1050" dirty="0">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600" b="0" i="0" u="none" strike="noStrike" cap="none" dirty="0">
              <a:solidFill>
                <a:srgbClr val="000000"/>
              </a:solidFill>
              <a:latin typeface="+mj-lt"/>
              <a:ea typeface="Roboto Mono"/>
              <a:cs typeface="Roboto Mono"/>
              <a:sym typeface="Roboto Mono"/>
            </a:endParaRPr>
          </a:p>
          <a:p>
            <a:pPr algn="l"/>
            <a:r>
              <a:rPr lang="en-US" b="1" i="0" dirty="0">
                <a:solidFill>
                  <a:schemeClr val="tx1"/>
                </a:solidFill>
                <a:effectLst/>
                <a:latin typeface="+mj-lt"/>
              </a:rPr>
              <a:t>User Experience:</a:t>
            </a:r>
          </a:p>
          <a:p>
            <a:pPr algn="l"/>
            <a:endParaRPr lang="en-US" b="0" i="0" dirty="0">
              <a:solidFill>
                <a:schemeClr val="tx1"/>
              </a:solidFill>
              <a:effectLst/>
              <a:latin typeface="+mj-lt"/>
            </a:endParaRPr>
          </a:p>
          <a:p>
            <a:pPr algn="l">
              <a:buFont typeface="Arial" panose="020B0604020202020204" pitchFamily="34" charset="0"/>
              <a:buChar char="•"/>
            </a:pPr>
            <a:r>
              <a:rPr lang="en-US" dirty="0">
                <a:solidFill>
                  <a:schemeClr val="tx1"/>
                </a:solidFill>
                <a:latin typeface="+mj-lt"/>
              </a:rPr>
              <a:t>T</a:t>
            </a:r>
            <a:r>
              <a:rPr lang="en-US" b="0" i="0" dirty="0">
                <a:solidFill>
                  <a:schemeClr val="tx1"/>
                </a:solidFill>
                <a:effectLst/>
                <a:latin typeface="+mj-lt"/>
              </a:rPr>
              <a:t>he user experience can sometimes be less intuitive compared to traditional systems.</a:t>
            </a:r>
          </a:p>
          <a:p>
            <a:pPr algn="l">
              <a:buFont typeface="Arial" panose="020B0604020202020204" pitchFamily="34" charset="0"/>
              <a:buChar char="•"/>
            </a:pPr>
            <a:r>
              <a:rPr lang="en-US" b="0" i="0" dirty="0">
                <a:solidFill>
                  <a:schemeClr val="tx1"/>
                </a:solidFill>
                <a:effectLst/>
                <a:latin typeface="+mj-lt"/>
              </a:rPr>
              <a:t>Transactions might require more steps and time due to blockchain confirmation times</a:t>
            </a:r>
            <a:r>
              <a:rPr lang="en-US" sz="800" b="0" i="0" dirty="0">
                <a:solidFill>
                  <a:srgbClr val="374151"/>
                </a:solidFill>
                <a:effectLst/>
                <a:latin typeface="+mj-lt"/>
              </a:rPr>
              <a:t>.</a:t>
            </a:r>
          </a:p>
          <a:p>
            <a:pPr algn="l">
              <a:buFont typeface="Arial" panose="020B0604020202020204" pitchFamily="34" charset="0"/>
              <a:buChar char="•"/>
            </a:pPr>
            <a:endParaRPr lang="en-US" sz="800" dirty="0">
              <a:solidFill>
                <a:srgbClr val="374151"/>
              </a:solidFill>
              <a:latin typeface="+mj-lt"/>
            </a:endParaRPr>
          </a:p>
          <a:p>
            <a:pPr algn="l"/>
            <a:endParaRPr lang="en-US" sz="900" b="0" i="0" dirty="0">
              <a:solidFill>
                <a:srgbClr val="374151"/>
              </a:solidFill>
              <a:effectLst/>
              <a:latin typeface="+mj-lt"/>
            </a:endParaRPr>
          </a:p>
          <a:p>
            <a:pPr algn="l"/>
            <a:r>
              <a:rPr lang="en-IN" sz="1200" dirty="0">
                <a:latin typeface="+mj-lt"/>
                <a:ea typeface="Roboto Mono"/>
                <a:cs typeface="Roboto Mono"/>
                <a:sym typeface="Roboto Mono"/>
              </a:rPr>
              <a:t>Although we tried our best to develop the transactions confirmations  as optimised as possible but still there are delays and lagging because w</a:t>
            </a:r>
            <a:r>
              <a:rPr lang="en-IN" sz="1200" b="0" i="0" u="none" strike="noStrike" cap="none" dirty="0">
                <a:solidFill>
                  <a:srgbClr val="000000"/>
                </a:solidFill>
                <a:latin typeface="+mj-lt"/>
                <a:ea typeface="Roboto Mono"/>
                <a:cs typeface="Roboto Mono"/>
                <a:sym typeface="Roboto Mono"/>
              </a:rPr>
              <a:t>e </a:t>
            </a:r>
            <a:r>
              <a:rPr lang="en-IN" sz="1200" dirty="0">
                <a:latin typeface="+mj-lt"/>
                <a:ea typeface="Roboto Mono"/>
                <a:cs typeface="Roboto Mono"/>
                <a:sym typeface="Roboto Mono"/>
              </a:rPr>
              <a:t>all know that in blockchain consensus mechanisms are followed . </a:t>
            </a:r>
            <a:r>
              <a:rPr lang="en-US" sz="1200" b="0" i="0" dirty="0">
                <a:solidFill>
                  <a:schemeClr val="tx1"/>
                </a:solidFill>
                <a:effectLst/>
                <a:latin typeface="+mn-lt"/>
              </a:rPr>
              <a:t>These mechanisms require participants (miners or validators) to solve complex mathematical problems or stake significant resources before they can add a block of transactions. This process takes time and can lead to slower transaction confirmation.</a:t>
            </a:r>
            <a:endParaRPr lang="en-IN" sz="1050" b="0" i="0" u="none" strike="noStrike" cap="none" dirty="0">
              <a:solidFill>
                <a:schemeClr val="tx1"/>
              </a:solidFill>
              <a:latin typeface="+mn-lt"/>
              <a:ea typeface="Roboto Mono"/>
              <a:cs typeface="Roboto Mono"/>
              <a:sym typeface="Roboto Mono"/>
            </a:endParaRPr>
          </a:p>
          <a:p>
            <a:pPr algn="l"/>
            <a:endParaRPr lang="en-US" sz="900" b="0" i="0" dirty="0">
              <a:solidFill>
                <a:srgbClr val="374151"/>
              </a:solidFill>
              <a:effectLst/>
              <a:latin typeface="+mj-lt"/>
            </a:endParaRPr>
          </a:p>
          <a:p>
            <a:pPr algn="l"/>
            <a:endParaRPr lang="en-US" sz="900" b="0" i="0" dirty="0">
              <a:solidFill>
                <a:srgbClr val="374151"/>
              </a:solidFill>
              <a:effectLst/>
              <a:latin typeface="+mj-lt"/>
            </a:endParaRPr>
          </a:p>
          <a:p>
            <a:pPr marL="0" marR="0" lvl="0" indent="0" algn="l" rtl="0">
              <a:lnSpc>
                <a:spcPct val="100000"/>
              </a:lnSpc>
              <a:spcBef>
                <a:spcPts val="0"/>
              </a:spcBef>
              <a:spcAft>
                <a:spcPts val="0"/>
              </a:spcAft>
              <a:buClr>
                <a:srgbClr val="000000"/>
              </a:buClr>
              <a:buSzPts val="1200"/>
              <a:buFont typeface="Arial"/>
              <a:buNone/>
            </a:pPr>
            <a:endParaRPr sz="105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mj-lt"/>
                <a:ea typeface="Roboto Mono"/>
                <a:cs typeface="Roboto Mono"/>
                <a:sym typeface="Roboto Mono"/>
              </a:rPr>
              <a:t>But we would definitely try to came up with an optimal solution for this problem in Future !!</a:t>
            </a: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9"/>
          <p:cNvPicPr preferRelativeResize="0"/>
          <p:nvPr/>
        </p:nvPicPr>
        <p:blipFill rotWithShape="1">
          <a:blip r:embed="rId3">
            <a:alphaModFix/>
          </a:blip>
          <a:srcRect b="4579"/>
          <a:stretch/>
        </p:blipFill>
        <p:spPr>
          <a:xfrm>
            <a:off x="0" y="0"/>
            <a:ext cx="9147575" cy="5143500"/>
          </a:xfrm>
          <a:prstGeom prst="rect">
            <a:avLst/>
          </a:prstGeom>
          <a:noFill/>
          <a:ln>
            <a:noFill/>
          </a:ln>
        </p:spPr>
      </p:pic>
      <p:sp>
        <p:nvSpPr>
          <p:cNvPr id="108" name="Google Shape;108;p9"/>
          <p:cNvSpPr txBox="1"/>
          <p:nvPr/>
        </p:nvSpPr>
        <p:spPr>
          <a:xfrm>
            <a:off x="135875" y="123844"/>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9"/>
          <p:cNvSpPr txBox="1"/>
          <p:nvPr/>
        </p:nvSpPr>
        <p:spPr>
          <a:xfrm>
            <a:off x="135875" y="564356"/>
            <a:ext cx="8872250" cy="457914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US" sz="1200" b="1" i="0" dirty="0">
              <a:solidFill>
                <a:srgbClr val="FF0000"/>
              </a:solidFill>
              <a:effectLst/>
              <a:latin typeface="+mj-lt"/>
            </a:endParaRPr>
          </a:p>
          <a:p>
            <a:pPr marL="0" marR="0" lvl="0" indent="0" algn="l" rtl="0">
              <a:lnSpc>
                <a:spcPct val="100000"/>
              </a:lnSpc>
              <a:spcBef>
                <a:spcPts val="0"/>
              </a:spcBef>
              <a:spcAft>
                <a:spcPts val="0"/>
              </a:spcAft>
              <a:buClr>
                <a:srgbClr val="000000"/>
              </a:buClr>
              <a:buSzPts val="1200"/>
              <a:buFont typeface="Arial"/>
              <a:buNone/>
            </a:pPr>
            <a:endParaRPr lang="en-US" sz="1200" b="1" dirty="0">
              <a:solidFill>
                <a:srgbClr val="FF0000"/>
              </a:solidFill>
              <a:latin typeface="+mj-lt"/>
            </a:endParaRPr>
          </a:p>
          <a:p>
            <a:pPr marL="0" marR="0" lvl="0" indent="0" algn="l" rtl="0">
              <a:lnSpc>
                <a:spcPct val="100000"/>
              </a:lnSpc>
              <a:spcBef>
                <a:spcPts val="0"/>
              </a:spcBef>
              <a:spcAft>
                <a:spcPts val="0"/>
              </a:spcAft>
              <a:buClr>
                <a:srgbClr val="000000"/>
              </a:buClr>
              <a:buSzPts val="1200"/>
              <a:buFont typeface="Arial"/>
              <a:buNone/>
            </a:pPr>
            <a:endParaRPr lang="en-US" sz="1200" b="1" i="0" dirty="0">
              <a:solidFill>
                <a:srgbClr val="FF0000"/>
              </a:solidFill>
              <a:effectLst/>
              <a:latin typeface="+mj-lt"/>
            </a:endParaRPr>
          </a:p>
          <a:p>
            <a:pPr marL="0" marR="0" lvl="0" indent="0" algn="l" rtl="0">
              <a:lnSpc>
                <a:spcPct val="100000"/>
              </a:lnSpc>
              <a:spcBef>
                <a:spcPts val="0"/>
              </a:spcBef>
              <a:spcAft>
                <a:spcPts val="0"/>
              </a:spcAft>
              <a:buClr>
                <a:srgbClr val="000000"/>
              </a:buClr>
              <a:buSzPts val="1200"/>
              <a:buFont typeface="Arial"/>
              <a:buNone/>
            </a:pPr>
            <a:endParaRPr lang="en-US" sz="1200" b="1" dirty="0">
              <a:solidFill>
                <a:srgbClr val="FF0000"/>
              </a:solidFill>
              <a:latin typeface="+mj-lt"/>
            </a:endParaRPr>
          </a:p>
          <a:p>
            <a:pPr marL="0" marR="0" lvl="0" indent="0" algn="l" rtl="0">
              <a:lnSpc>
                <a:spcPct val="100000"/>
              </a:lnSpc>
              <a:spcBef>
                <a:spcPts val="0"/>
              </a:spcBef>
              <a:spcAft>
                <a:spcPts val="0"/>
              </a:spcAft>
              <a:buClr>
                <a:srgbClr val="000000"/>
              </a:buClr>
              <a:buSzPts val="1200"/>
              <a:buFont typeface="Arial"/>
              <a:buNone/>
            </a:pPr>
            <a:endParaRPr lang="en-US" sz="1200" b="1" i="0" dirty="0">
              <a:solidFill>
                <a:srgbClr val="FF0000"/>
              </a:solidFill>
              <a:effectLst/>
              <a:latin typeface="+mj-lt"/>
            </a:endParaRPr>
          </a:p>
          <a:p>
            <a:pPr marL="0" marR="0" lvl="0" indent="0" algn="l" rtl="0">
              <a:lnSpc>
                <a:spcPct val="100000"/>
              </a:lnSpc>
              <a:spcBef>
                <a:spcPts val="0"/>
              </a:spcBef>
              <a:spcAft>
                <a:spcPts val="0"/>
              </a:spcAft>
              <a:buClr>
                <a:srgbClr val="000000"/>
              </a:buClr>
              <a:buSzPts val="1200"/>
              <a:buFont typeface="Arial"/>
              <a:buNone/>
            </a:pPr>
            <a:endParaRPr lang="en-US" sz="1200" b="1" i="0" dirty="0">
              <a:solidFill>
                <a:srgbClr val="FF0000"/>
              </a:solidFill>
              <a:effectLst/>
              <a:latin typeface="+mj-lt"/>
            </a:endParaRPr>
          </a:p>
          <a:p>
            <a:pPr marL="0" marR="0" lvl="0" indent="0" algn="l" rtl="0">
              <a:lnSpc>
                <a:spcPct val="100000"/>
              </a:lnSpc>
              <a:spcBef>
                <a:spcPts val="0"/>
              </a:spcBef>
              <a:spcAft>
                <a:spcPts val="0"/>
              </a:spcAft>
              <a:buClr>
                <a:srgbClr val="000000"/>
              </a:buClr>
              <a:buSzPts val="1200"/>
              <a:buFont typeface="Arial"/>
              <a:buNone/>
            </a:pPr>
            <a:r>
              <a:rPr lang="en-US" sz="1200" b="1" i="0" dirty="0">
                <a:solidFill>
                  <a:srgbClr val="FF0000"/>
                </a:solidFill>
                <a:effectLst/>
                <a:latin typeface="+mj-lt"/>
              </a:rPr>
              <a:t>Let’s discuss potential enhancements, expansions, and developments that could be considered for our Blockchain-based Loyalty and Rewards Program.</a:t>
            </a:r>
          </a:p>
          <a:p>
            <a:pPr marL="0" marR="0" lvl="0" indent="0" algn="l" rtl="0">
              <a:lnSpc>
                <a:spcPct val="100000"/>
              </a:lnSpc>
              <a:spcBef>
                <a:spcPts val="0"/>
              </a:spcBef>
              <a:spcAft>
                <a:spcPts val="0"/>
              </a:spcAft>
              <a:buClr>
                <a:srgbClr val="000000"/>
              </a:buClr>
              <a:buSzPts val="1200"/>
              <a:buFont typeface="Arial"/>
              <a:buNone/>
            </a:pPr>
            <a:endParaRPr lang="en-US" sz="1200" b="1" u="none" strike="noStrike" cap="none" dirty="0">
              <a:solidFill>
                <a:schemeClr val="tx1"/>
              </a:solidFill>
              <a:latin typeface="+mj-lt"/>
              <a:ea typeface="Roboto Mono"/>
              <a:cs typeface="Roboto Mono"/>
              <a:sym typeface="Roboto Mono"/>
            </a:endParaRPr>
          </a:p>
          <a:p>
            <a:pPr algn="l"/>
            <a:r>
              <a:rPr lang="en-US" sz="1200" b="1" i="0" dirty="0">
                <a:solidFill>
                  <a:schemeClr val="tx1"/>
                </a:solidFill>
                <a:effectLst/>
                <a:latin typeface="+mj-lt"/>
              </a:rPr>
              <a:t>Gamification Elements:</a:t>
            </a:r>
          </a:p>
          <a:p>
            <a:pPr algn="l">
              <a:buFont typeface="Arial" panose="020B0604020202020204" pitchFamily="34" charset="0"/>
              <a:buChar char="•"/>
            </a:pPr>
            <a:r>
              <a:rPr lang="en-US" sz="1100" b="0" i="0" dirty="0">
                <a:solidFill>
                  <a:schemeClr val="tx1"/>
                </a:solidFill>
                <a:effectLst/>
                <a:latin typeface="+mj-lt"/>
              </a:rPr>
              <a:t>We can Incorporate gamification techniques, such as challenges, leaderboards, and levels, to make engaging with the loyalty program more entertaining and motivating.</a:t>
            </a:r>
          </a:p>
          <a:p>
            <a:pPr marL="0" marR="0" lvl="0" indent="0" algn="l" rtl="0">
              <a:lnSpc>
                <a:spcPct val="100000"/>
              </a:lnSpc>
              <a:spcBef>
                <a:spcPts val="0"/>
              </a:spcBef>
              <a:spcAft>
                <a:spcPts val="0"/>
              </a:spcAft>
              <a:buClr>
                <a:srgbClr val="000000"/>
              </a:buClr>
              <a:buSzPts val="1200"/>
              <a:buFont typeface="Arial"/>
              <a:buNone/>
            </a:pPr>
            <a:endParaRPr lang="en-IN" sz="1050" b="1" i="0" u="none" strike="noStrike" cap="none" dirty="0">
              <a:solidFill>
                <a:schemeClr val="tx1"/>
              </a:solidFill>
              <a:latin typeface="+mj-lt"/>
              <a:ea typeface="Roboto Mono"/>
              <a:cs typeface="Roboto Mono"/>
              <a:sym typeface="Roboto Mono"/>
            </a:endParaRPr>
          </a:p>
          <a:p>
            <a:pPr algn="l"/>
            <a:r>
              <a:rPr lang="en-US" sz="1100" b="1" i="0" dirty="0">
                <a:solidFill>
                  <a:schemeClr val="tx1"/>
                </a:solidFill>
                <a:effectLst/>
                <a:latin typeface="+mj-lt"/>
              </a:rPr>
              <a:t>Advanced Data Analytics:</a:t>
            </a:r>
            <a:endParaRPr lang="en-US" sz="1100" b="0" i="0" dirty="0">
              <a:solidFill>
                <a:schemeClr val="tx1"/>
              </a:solidFill>
              <a:effectLst/>
              <a:latin typeface="+mj-lt"/>
            </a:endParaRPr>
          </a:p>
          <a:p>
            <a:pPr algn="l">
              <a:buFont typeface="Arial" panose="020B0604020202020204" pitchFamily="34" charset="0"/>
              <a:buChar char="•"/>
            </a:pPr>
            <a:r>
              <a:rPr lang="en-US" sz="1100" b="0" i="0" dirty="0">
                <a:solidFill>
                  <a:schemeClr val="tx1"/>
                </a:solidFill>
                <a:effectLst/>
                <a:latin typeface="+mj-lt"/>
              </a:rPr>
              <a:t>Implement advanced data analytics to gain deeper insights into user behavior, preferences, and engagement patterns, enabling better-targeted rewards and offerings.</a:t>
            </a:r>
          </a:p>
          <a:p>
            <a:pPr algn="l"/>
            <a:endParaRPr lang="en-US" sz="1100" dirty="0">
              <a:solidFill>
                <a:schemeClr val="tx1"/>
              </a:solidFill>
              <a:latin typeface="+mj-lt"/>
            </a:endParaRPr>
          </a:p>
          <a:p>
            <a:pPr algn="l"/>
            <a:r>
              <a:rPr lang="en-US" sz="1100" b="1" i="0" dirty="0">
                <a:solidFill>
                  <a:schemeClr val="tx1"/>
                </a:solidFill>
                <a:effectLst/>
                <a:latin typeface="+mj-lt"/>
              </a:rPr>
              <a:t>AI-Powered Personalization:</a:t>
            </a:r>
            <a:endParaRPr lang="en-US" sz="1100" b="0" i="0" dirty="0">
              <a:solidFill>
                <a:schemeClr val="tx1"/>
              </a:solidFill>
              <a:effectLst/>
              <a:latin typeface="+mj-lt"/>
            </a:endParaRPr>
          </a:p>
          <a:p>
            <a:pPr algn="l">
              <a:buFont typeface="Arial" panose="020B0604020202020204" pitchFamily="34" charset="0"/>
              <a:buChar char="•"/>
            </a:pPr>
            <a:r>
              <a:rPr lang="en-US" sz="1100" b="0" i="0" dirty="0">
                <a:solidFill>
                  <a:schemeClr val="tx1"/>
                </a:solidFill>
                <a:effectLst/>
                <a:latin typeface="+mj-lt"/>
              </a:rPr>
              <a:t>Use artificial intelligence to personalize reward offerings based on individual user preferences and purchase history, enhancing user experience and engagement.</a:t>
            </a:r>
          </a:p>
          <a:p>
            <a:pPr algn="l"/>
            <a:endParaRPr lang="en-US" sz="1100" dirty="0">
              <a:solidFill>
                <a:schemeClr val="tx1"/>
              </a:solidFill>
              <a:latin typeface="+mj-lt"/>
            </a:endParaRPr>
          </a:p>
          <a:p>
            <a:pPr algn="l"/>
            <a:r>
              <a:rPr lang="en-US" sz="1100" b="1" i="0" dirty="0">
                <a:solidFill>
                  <a:schemeClr val="tx1"/>
                </a:solidFill>
                <a:effectLst/>
                <a:latin typeface="+mj-lt"/>
              </a:rPr>
              <a:t>Cross-Platform Ecosystem:</a:t>
            </a:r>
            <a:endParaRPr lang="en-US" sz="1100" b="0" i="0" dirty="0">
              <a:solidFill>
                <a:schemeClr val="tx1"/>
              </a:solidFill>
              <a:effectLst/>
              <a:latin typeface="+mj-lt"/>
            </a:endParaRPr>
          </a:p>
          <a:p>
            <a:pPr algn="l">
              <a:buFont typeface="Arial" panose="020B0604020202020204" pitchFamily="34" charset="0"/>
              <a:buChar char="•"/>
            </a:pPr>
            <a:r>
              <a:rPr lang="en-US" sz="1100" b="0" i="0" dirty="0">
                <a:solidFill>
                  <a:schemeClr val="tx1"/>
                </a:solidFill>
                <a:effectLst/>
                <a:latin typeface="+mj-lt"/>
              </a:rPr>
              <a:t>Extend the loyalty program to partner with other platforms beyond E-commerce, allowing users to earn and use tokens in a wider range of services.</a:t>
            </a:r>
          </a:p>
          <a:p>
            <a:pPr algn="l">
              <a:buFont typeface="Arial" panose="020B0604020202020204" pitchFamily="34" charset="0"/>
              <a:buChar char="•"/>
            </a:pPr>
            <a:endParaRPr lang="en-US" sz="1100" b="0" i="0" dirty="0">
              <a:solidFill>
                <a:schemeClr val="tx1"/>
              </a:solidFill>
              <a:effectLst/>
              <a:latin typeface="+mj-lt"/>
            </a:endParaRPr>
          </a:p>
          <a:p>
            <a:pPr algn="l"/>
            <a:r>
              <a:rPr lang="en-US" sz="1050" b="1" i="0" dirty="0">
                <a:solidFill>
                  <a:schemeClr val="tx1"/>
                </a:solidFill>
                <a:effectLst/>
                <a:latin typeface="+mj-lt"/>
              </a:rPr>
              <a:t>Integration with NFTs:</a:t>
            </a:r>
            <a:endParaRPr lang="en-US" sz="1050" b="0" i="0" dirty="0">
              <a:solidFill>
                <a:schemeClr val="tx1"/>
              </a:solidFill>
              <a:effectLst/>
              <a:latin typeface="+mj-lt"/>
            </a:endParaRPr>
          </a:p>
          <a:p>
            <a:pPr algn="l">
              <a:buFont typeface="Arial" panose="020B0604020202020204" pitchFamily="34" charset="0"/>
              <a:buChar char="•"/>
            </a:pPr>
            <a:r>
              <a:rPr lang="en-US" sz="1050" b="0" i="0" dirty="0">
                <a:solidFill>
                  <a:schemeClr val="tx1"/>
                </a:solidFill>
                <a:effectLst/>
                <a:latin typeface="+mj-lt"/>
              </a:rPr>
              <a:t>Integrate Non-Fungible Tokens (NFTs) into the loyalty program to offer exclusive, collectible rewards that hold sentimental or unique value for users.</a:t>
            </a:r>
          </a:p>
          <a:p>
            <a:pPr algn="l"/>
            <a:endParaRPr lang="en-US" sz="1050" dirty="0">
              <a:solidFill>
                <a:schemeClr val="tx1"/>
              </a:solidFill>
              <a:latin typeface="+mj-lt"/>
            </a:endParaRPr>
          </a:p>
          <a:p>
            <a:pPr algn="l"/>
            <a:r>
              <a:rPr lang="en-US" sz="1100" b="1" i="0" dirty="0">
                <a:solidFill>
                  <a:schemeClr val="tx1"/>
                </a:solidFill>
                <a:effectLst/>
                <a:latin typeface="+mj-lt"/>
              </a:rPr>
              <a:t>Offline Integration:</a:t>
            </a:r>
            <a:endParaRPr lang="en-US" sz="1100" b="0" i="0" dirty="0">
              <a:solidFill>
                <a:schemeClr val="tx1"/>
              </a:solidFill>
              <a:effectLst/>
              <a:latin typeface="+mj-lt"/>
            </a:endParaRPr>
          </a:p>
          <a:p>
            <a:pPr algn="l">
              <a:buFont typeface="Arial" panose="020B0604020202020204" pitchFamily="34" charset="0"/>
              <a:buChar char="•"/>
            </a:pPr>
            <a:r>
              <a:rPr lang="en-US" sz="1050" b="0" i="0" dirty="0">
                <a:solidFill>
                  <a:schemeClr val="tx1"/>
                </a:solidFill>
                <a:effectLst/>
                <a:latin typeface="+mj-lt"/>
              </a:rPr>
              <a:t>Explore ways to integrate the loyalty program with brick-and-mortar stores, allowing users to earn and redeem tokens both online and offline.</a:t>
            </a:r>
          </a:p>
          <a:p>
            <a:pPr algn="l"/>
            <a:endParaRPr lang="en-US" sz="1050" b="0" i="0" dirty="0">
              <a:solidFill>
                <a:schemeClr val="tx1"/>
              </a:solidFill>
              <a:effectLst/>
              <a:latin typeface="+mj-lt"/>
            </a:endParaRPr>
          </a:p>
          <a:p>
            <a:pPr algn="l"/>
            <a:endParaRPr lang="en-US" sz="1100" b="0" i="0" dirty="0">
              <a:solidFill>
                <a:schemeClr val="tx1"/>
              </a:solidFill>
              <a:effectLst/>
              <a:latin typeface="+mj-lt"/>
            </a:endParaRPr>
          </a:p>
          <a:p>
            <a:pPr algn="l"/>
            <a:endParaRPr lang="en-US" sz="1100" b="0" i="0" dirty="0">
              <a:solidFill>
                <a:schemeClr val="tx1"/>
              </a:solidFill>
              <a:effectLst/>
              <a:latin typeface="+mj-lt"/>
            </a:endParaRPr>
          </a:p>
          <a:p>
            <a:pPr algn="l"/>
            <a:endParaRPr lang="en-US" sz="1100" b="0" i="0" dirty="0">
              <a:solidFill>
                <a:schemeClr val="tx1"/>
              </a:solidFill>
              <a:effectLst/>
              <a:latin typeface="+mj-lt"/>
            </a:endParaRPr>
          </a:p>
          <a:p>
            <a:pPr marL="0" marR="0" lvl="0" indent="0" algn="l" rtl="0">
              <a:lnSpc>
                <a:spcPct val="100000"/>
              </a:lnSpc>
              <a:spcBef>
                <a:spcPts val="0"/>
              </a:spcBef>
              <a:spcAft>
                <a:spcPts val="0"/>
              </a:spcAft>
              <a:buClr>
                <a:srgbClr val="000000"/>
              </a:buClr>
              <a:buSzPts val="1200"/>
              <a:buFont typeface="Arial"/>
              <a:buNone/>
            </a:pPr>
            <a:endParaRPr sz="1050" b="1" i="0" u="none" strike="noStrike" cap="none" dirty="0">
              <a:solidFill>
                <a:schemeClr val="tx1"/>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mj-lt"/>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0"/>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10"/>
          <p:cNvSpPr txBox="1"/>
          <p:nvPr/>
        </p:nvSpPr>
        <p:spPr>
          <a:xfrm>
            <a:off x="135875" y="145275"/>
            <a:ext cx="8700944" cy="84770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Let’s have a look of the overall working of          our project.</a:t>
            </a:r>
          </a:p>
          <a:p>
            <a:pPr marL="0" marR="0" lvl="0" indent="0" algn="l" rtl="0">
              <a:lnSpc>
                <a:spcPct val="100000"/>
              </a:lnSpc>
              <a:spcBef>
                <a:spcPts val="0"/>
              </a:spcBef>
              <a:spcAft>
                <a:spcPts val="0"/>
              </a:spcAft>
              <a:buClr>
                <a:srgbClr val="000000"/>
              </a:buClr>
              <a:buSzPts val="2400"/>
              <a:buFont typeface="Arial"/>
              <a:buNone/>
            </a:pPr>
            <a:endParaRPr lang="en" sz="105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r>
              <a:rPr lang="en" sz="1050" b="1" dirty="0">
                <a:latin typeface="Roboto Mono"/>
                <a:ea typeface="Roboto Mono"/>
                <a:cs typeface="Roboto Mono"/>
                <a:sym typeface="Roboto Mono"/>
              </a:rPr>
              <a:t>I hope you would be very excited!!</a:t>
            </a:r>
            <a:endParaRPr sz="1050" b="1" i="0" u="none" strike="noStrike" cap="none" dirty="0">
              <a:solidFill>
                <a:srgbClr val="000000"/>
              </a:solidFill>
              <a:latin typeface="Roboto Mono"/>
              <a:ea typeface="Roboto Mono"/>
              <a:cs typeface="Roboto Mono"/>
              <a:sym typeface="Roboto Mono"/>
            </a:endParaRPr>
          </a:p>
        </p:txBody>
      </p:sp>
      <p:sp>
        <p:nvSpPr>
          <p:cNvPr id="116" name="Google Shape;116;p10"/>
          <p:cNvSpPr txBox="1"/>
          <p:nvPr/>
        </p:nvSpPr>
        <p:spPr>
          <a:xfrm>
            <a:off x="128588" y="1428937"/>
            <a:ext cx="8708231" cy="3569287"/>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2000"/>
              <a:buFont typeface="Arial"/>
              <a:buNone/>
            </a:pPr>
            <a:r>
              <a:rPr lang="en-IN" sz="1200" b="1" i="0" u="none" strike="noStrike" cap="none" dirty="0">
                <a:solidFill>
                  <a:schemeClr val="dk1"/>
                </a:solidFill>
                <a:latin typeface="Roboto Mono"/>
                <a:ea typeface="Roboto Mono"/>
                <a:cs typeface="Roboto Mono"/>
                <a:sym typeface="Roboto Mono"/>
              </a:rPr>
              <a:t>Our project starts with the Home page. </a:t>
            </a:r>
            <a:r>
              <a:rPr lang="en-IN" sz="1200" b="1" dirty="0">
                <a:solidFill>
                  <a:schemeClr val="dk1"/>
                </a:solidFill>
                <a:latin typeface="Roboto Mono"/>
                <a:ea typeface="Roboto Mono"/>
                <a:cs typeface="Roboto Mono"/>
                <a:sym typeface="Roboto Mono"/>
              </a:rPr>
              <a:t>we can access our project in 3 profiles.</a:t>
            </a:r>
          </a:p>
          <a:p>
            <a:pPr marL="457200" marR="0" lvl="0" indent="0" algn="l" rtl="0">
              <a:lnSpc>
                <a:spcPct val="150000"/>
              </a:lnSpc>
              <a:spcBef>
                <a:spcPts val="0"/>
              </a:spcBef>
              <a:spcAft>
                <a:spcPts val="0"/>
              </a:spcAft>
              <a:buClr>
                <a:srgbClr val="000000"/>
              </a:buClr>
              <a:buSzPts val="2000"/>
              <a:buFont typeface="Arial"/>
              <a:buNone/>
            </a:pPr>
            <a:r>
              <a:rPr lang="en-IN" sz="1200" b="1" dirty="0">
                <a:solidFill>
                  <a:schemeClr val="dk1"/>
                </a:solidFill>
                <a:latin typeface="Roboto Mono"/>
                <a:ea typeface="Roboto Mono"/>
                <a:cs typeface="Roboto Mono"/>
                <a:sym typeface="Roboto Mono"/>
              </a:rPr>
              <a:t>Profiles are Owner, Partner and User.</a:t>
            </a:r>
          </a:p>
          <a:p>
            <a:pPr marL="457200" marR="0" lvl="0" indent="0" algn="l" rtl="0">
              <a:lnSpc>
                <a:spcPct val="150000"/>
              </a:lnSpc>
              <a:spcBef>
                <a:spcPts val="0"/>
              </a:spcBef>
              <a:spcAft>
                <a:spcPts val="0"/>
              </a:spcAft>
              <a:buClr>
                <a:srgbClr val="000000"/>
              </a:buClr>
              <a:buSzPts val="2000"/>
              <a:buFont typeface="Arial"/>
              <a:buNone/>
            </a:pPr>
            <a:endParaRPr lang="en-IN" sz="1200" b="1"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r>
              <a:rPr lang="en-IN" sz="1200" b="1" dirty="0">
                <a:solidFill>
                  <a:schemeClr val="dk1"/>
                </a:solidFill>
                <a:latin typeface="Roboto Mono"/>
                <a:ea typeface="Roboto Mono"/>
                <a:cs typeface="Roboto Mono"/>
                <a:sym typeface="Roboto Mono"/>
              </a:rPr>
              <a:t>Lets discuss the functionalities of each profiles one by one.</a:t>
            </a:r>
          </a:p>
          <a:p>
            <a:pPr marL="457200" marR="0" lvl="0" indent="0" algn="l" rtl="0">
              <a:lnSpc>
                <a:spcPct val="150000"/>
              </a:lnSpc>
              <a:spcBef>
                <a:spcPts val="0"/>
              </a:spcBef>
              <a:spcAft>
                <a:spcPts val="0"/>
              </a:spcAft>
              <a:buClr>
                <a:srgbClr val="000000"/>
              </a:buClr>
              <a:buSzPts val="2000"/>
              <a:buFont typeface="Arial"/>
              <a:buNone/>
            </a:pPr>
            <a:endParaRPr lang="en-IN" sz="1200" b="1"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r>
              <a:rPr lang="en-IN" sz="1200" b="1" dirty="0">
                <a:solidFill>
                  <a:schemeClr val="dk1"/>
                </a:solidFill>
                <a:latin typeface="Roboto Mono"/>
                <a:ea typeface="Roboto Mono"/>
                <a:cs typeface="Roboto Mono"/>
                <a:sym typeface="Roboto Mono"/>
              </a:rPr>
              <a:t>Owner :</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200" b="1" dirty="0">
                <a:solidFill>
                  <a:schemeClr val="dk1"/>
                </a:solidFill>
                <a:latin typeface="Roboto Mono"/>
                <a:ea typeface="Roboto Mono"/>
                <a:cs typeface="Roboto Mono"/>
                <a:sym typeface="Roboto Mono"/>
              </a:rPr>
              <a:t>Can mint(create) token to any account .</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200" b="1" dirty="0">
                <a:solidFill>
                  <a:schemeClr val="dk1"/>
                </a:solidFill>
                <a:latin typeface="Roboto Mono"/>
                <a:ea typeface="Roboto Mono"/>
                <a:cs typeface="Roboto Mono"/>
                <a:sym typeface="Roboto Mono"/>
              </a:rPr>
              <a:t>Can add a partner to their E-commerce platform.</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200" b="1" dirty="0">
                <a:solidFill>
                  <a:schemeClr val="dk1"/>
                </a:solidFill>
                <a:latin typeface="Roboto Mono"/>
                <a:ea typeface="Roboto Mono"/>
                <a:cs typeface="Roboto Mono"/>
                <a:sym typeface="Roboto Mono"/>
              </a:rPr>
              <a:t>Can remove a partner (in case the partner is no longer in partnership).</a:t>
            </a: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r>
              <a:rPr lang="en-IN" sz="1200" b="1" dirty="0">
                <a:solidFill>
                  <a:schemeClr val="dk1"/>
                </a:solidFill>
                <a:latin typeface="Roboto Mono"/>
                <a:ea typeface="Roboto Mono"/>
                <a:cs typeface="Roboto Mono"/>
                <a:sym typeface="Roboto Mono"/>
              </a:rPr>
              <a:t>Can transfer the token over the network to any account.</a:t>
            </a:r>
          </a:p>
          <a:p>
            <a:pPr marL="457200" marR="0" lvl="0" algn="l" rtl="0">
              <a:lnSpc>
                <a:spcPct val="150000"/>
              </a:lnSpc>
              <a:spcBef>
                <a:spcPts val="0"/>
              </a:spcBef>
              <a:spcAft>
                <a:spcPts val="0"/>
              </a:spcAft>
              <a:buClr>
                <a:srgbClr val="000000"/>
              </a:buClr>
              <a:buSzPts val="2000"/>
            </a:pPr>
            <a:endParaRPr lang="en-IN" sz="1200" b="1" dirty="0">
              <a:solidFill>
                <a:schemeClr val="dk1"/>
              </a:solidFill>
              <a:latin typeface="Roboto Mono"/>
              <a:ea typeface="Roboto Mono"/>
              <a:cs typeface="Roboto Mono"/>
              <a:sym typeface="Roboto Mono"/>
            </a:endParaRPr>
          </a:p>
          <a:p>
            <a:pPr marL="457200" marR="0" lvl="0" algn="l" rtl="0">
              <a:lnSpc>
                <a:spcPct val="150000"/>
              </a:lnSpc>
              <a:spcBef>
                <a:spcPts val="0"/>
              </a:spcBef>
              <a:spcAft>
                <a:spcPts val="0"/>
              </a:spcAft>
              <a:buClr>
                <a:srgbClr val="000000"/>
              </a:buClr>
              <a:buSzPts val="2000"/>
            </a:pPr>
            <a:endParaRPr lang="en-IN" sz="1200" b="1" dirty="0">
              <a:solidFill>
                <a:schemeClr val="dk1"/>
              </a:solidFill>
              <a:latin typeface="Roboto Mono"/>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endParaRPr lang="en-IN" sz="1200" b="1" dirty="0">
              <a:solidFill>
                <a:schemeClr val="dk1"/>
              </a:solidFill>
              <a:latin typeface="Roboto Mono"/>
              <a:ea typeface="Roboto Mono"/>
              <a:cs typeface="Roboto Mono"/>
              <a:sym typeface="Roboto Mono"/>
            </a:endParaRPr>
          </a:p>
          <a:p>
            <a:pPr marL="628650" marR="0" lvl="0" indent="-171450" algn="l" rtl="0">
              <a:lnSpc>
                <a:spcPct val="150000"/>
              </a:lnSpc>
              <a:spcBef>
                <a:spcPts val="0"/>
              </a:spcBef>
              <a:spcAft>
                <a:spcPts val="0"/>
              </a:spcAft>
              <a:buClr>
                <a:srgbClr val="000000"/>
              </a:buClr>
              <a:buSzPts val="2000"/>
              <a:buFont typeface="Arial" panose="020B0604020202020204" pitchFamily="34" charset="0"/>
              <a:buChar char="•"/>
            </a:pPr>
            <a:endParaRPr lang="en-IN" sz="1200" b="1"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endParaRPr lang="en-IN" sz="1200" b="1" i="0" u="none" strike="noStrike" cap="none" dirty="0">
              <a:solidFill>
                <a:schemeClr val="dk1"/>
              </a:solidFill>
              <a:latin typeface="Roboto Mono"/>
              <a:ea typeface="Roboto Mono"/>
              <a:cs typeface="Roboto Mono"/>
              <a:sym typeface="Roboto Mono"/>
            </a:endParaRPr>
          </a:p>
          <a:p>
            <a:pPr marL="457200" marR="0" lvl="0" indent="0" algn="l" rtl="0">
              <a:lnSpc>
                <a:spcPct val="150000"/>
              </a:lnSpc>
              <a:spcBef>
                <a:spcPts val="0"/>
              </a:spcBef>
              <a:spcAft>
                <a:spcPts val="0"/>
              </a:spcAft>
              <a:buClr>
                <a:srgbClr val="000000"/>
              </a:buClr>
              <a:buSzPts val="2000"/>
              <a:buFont typeface="Arial"/>
              <a:buNone/>
            </a:pPr>
            <a:endParaRPr sz="1200" b="1" i="0" u="none" strike="noStrike" cap="none" dirty="0">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1860</Words>
  <Application>Microsoft Office PowerPoint</Application>
  <PresentationFormat>On-screen Show (16:9)</PresentationFormat>
  <Paragraphs>228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Arial</vt:lpstr>
      <vt:lpstr>Roboto Mono</vt:lpstr>
      <vt:lpstr>Sitka Banner</vt:lpstr>
      <vt:lpstr>Algerian</vt:lpstr>
      <vt:lpstr>Merriweather</vt:lpstr>
      <vt:lpstr>Arial Black</vt:lpstr>
      <vt:lpstr>Simple Light</vt:lpstr>
      <vt:lpstr>Problem Statement: Revolutionizing Loyalty with Blockchain                    Team Name:  686157-UY93N6R4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Revolutionizing Loyalty with Blockchain                    Team Name:  686157-UY93N6R4</dc:title>
  <dc:creator>Avinash kumar</dc:creator>
  <cp:lastModifiedBy>Avinesh Singh</cp:lastModifiedBy>
  <cp:revision>7</cp:revision>
  <dcterms:modified xsi:type="dcterms:W3CDTF">2023-08-20T18:09:44Z</dcterms:modified>
</cp:coreProperties>
</file>