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594D-737C-C043-BA1E-80D24EAF3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49740-2F8D-604A-A617-31EC70D4D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B800-4E87-C744-89C7-435F8362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2E0-EDA3-644A-937B-5AF4678E582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9FE6A-EC34-1C49-BDDA-431680E8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12D4-6311-744C-BD98-69683CA4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9663-1043-0045-835E-DF429E4E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B852-7482-B74E-832B-D7CEDA63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77501-80C3-894D-9EFB-E54372D1E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3F162-5001-7F44-ADFF-D03F3045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2E0-EDA3-644A-937B-5AF4678E582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44C1-A1C6-9246-A5CE-CFE35CD4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3A47-626D-064B-9190-2AA17E50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9663-1043-0045-835E-DF429E4E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ECB60-7C45-B148-9FA2-21C7B5CCC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1C2C6-6CD3-9E41-8FE3-57E4CF87C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7415-6A42-C34C-8481-C27B7EAF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2E0-EDA3-644A-937B-5AF4678E582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9D0F0-417D-4B48-9C92-693BAE7E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DF947-0747-874C-8239-F0C928D5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9663-1043-0045-835E-DF429E4E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636A-481D-6946-A449-847F1D95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70E1-5FAB-D94D-9C3D-C7171BF2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4B76-5DB2-7040-9961-1D8BEA9B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2E0-EDA3-644A-937B-5AF4678E582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F5457-75A0-114B-9DE0-FCE53C4D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E3CFF-5C9D-0344-BBB3-E5320EE8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9663-1043-0045-835E-DF429E4E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B7FD-3BEE-3143-B77E-4F3469EA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C3340-815A-6540-A792-FA877EC70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1893-AAB0-BC46-BD38-86667229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2E0-EDA3-644A-937B-5AF4678E582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4831-EA36-8143-849E-69DD391B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3DA5D-0442-2D4E-AD04-FF88A25D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9663-1043-0045-835E-DF429E4E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A10A-4BDA-BD4C-B028-DB7143AC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A58B-4B7B-124B-8AEA-8D6DE78B7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06EF-F456-544A-AF69-6AA817E89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0B5AC-FAB4-6B48-917B-C6DCAC7F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2E0-EDA3-644A-937B-5AF4678E582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A0D-7BF2-8D40-8245-F806A9A6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B6848-0035-E74D-9459-D6C97A94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9663-1043-0045-835E-DF429E4E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8C56-8845-E743-8065-779823D1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626DC-19F0-914E-9440-3EDE43515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080F5-C826-F148-A4BD-9B9CFF61C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9F0E7-C5DB-FA4F-B0EC-9B86A9A2A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E1AD8-9CC6-3D4B-947C-034BCC051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73C2D-ABAD-C34B-A952-D06FF70D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2E0-EDA3-644A-937B-5AF4678E582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E404E-57A5-D940-B42B-C763DA42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BE925-9E90-9242-A932-6E6E73F7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9663-1043-0045-835E-DF429E4E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20AD-D22F-FD40-BA99-9FDF004C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B4BDF-9252-674D-9C90-326DBB44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2E0-EDA3-644A-937B-5AF4678E582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998E7-C875-5749-90B7-56CEF6B5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80032-D885-A540-89D4-058F6F94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9663-1043-0045-835E-DF429E4E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0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B0440-B9CB-1141-BD11-D921B784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2E0-EDA3-644A-937B-5AF4678E582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C3F9A-5242-0941-98DF-7030D23C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09660-6E36-EC47-93B6-6FE9467C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9663-1043-0045-835E-DF429E4E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0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7916-DD10-C044-B33B-BA5F6083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8D8D-5B79-3247-838E-55881B03F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F4547-081A-8B4E-9945-D72A37B90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321D8-0C46-344E-BF32-E579178E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2E0-EDA3-644A-937B-5AF4678E582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CFAD8-0A33-1D45-A595-E6BE127B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12D3C-BAB7-A842-83E2-72680FAE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9663-1043-0045-835E-DF429E4E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7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4A09-63A3-0244-BD46-88BE3CE9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D565F-683C-2642-A2D3-28B9D51CD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6E5E6-A689-794D-8881-C53CFFD12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19692-F0A0-F048-8D72-E06DB367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2E0-EDA3-644A-937B-5AF4678E582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74426-356C-DA46-BD1A-EB7B1C22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395F-33D1-AD48-BD4B-1A9652FE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9663-1043-0045-835E-DF429E4E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02768-E443-6C41-B283-2E297127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E0C91-0F20-8B42-88A6-C4239728F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0B12-50C6-CA46-B094-087B7414C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A2E0-EDA3-644A-937B-5AF4678E582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AAE6-280E-6247-888B-B74167C94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23612-0BE7-F143-B521-A17DA6A27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9663-1043-0045-835E-DF429E4E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DB2A2F-BC2A-2B4D-B2BE-F4CFD3E9C531}"/>
              </a:ext>
            </a:extLst>
          </p:cNvPr>
          <p:cNvSpPr txBox="1"/>
          <p:nvPr/>
        </p:nvSpPr>
        <p:spPr>
          <a:xfrm>
            <a:off x="3071813" y="4643434"/>
            <a:ext cx="91201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Bay Area Housing Prices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B27FB-BDBA-8644-8B39-3E7E5AF52689}"/>
              </a:ext>
            </a:extLst>
          </p:cNvPr>
          <p:cNvSpPr txBox="1"/>
          <p:nvPr/>
        </p:nvSpPr>
        <p:spPr>
          <a:xfrm>
            <a:off x="10729913" y="0"/>
            <a:ext cx="1585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TEAM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B0ACB-5ECF-9A41-9573-E3CFB7E95196}"/>
              </a:ext>
            </a:extLst>
          </p:cNvPr>
          <p:cNvSpPr txBox="1"/>
          <p:nvPr/>
        </p:nvSpPr>
        <p:spPr>
          <a:xfrm>
            <a:off x="4314819" y="5853121"/>
            <a:ext cx="7872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Data Visualization Project</a:t>
            </a:r>
          </a:p>
        </p:txBody>
      </p:sp>
    </p:spTree>
    <p:extLst>
      <p:ext uri="{BB962C8B-B14F-4D97-AF65-F5344CB8AC3E}">
        <p14:creationId xmlns:p14="http://schemas.microsoft.com/office/powerpoint/2010/main" val="357214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81D4A-3A2F-544B-B0AB-94F90F256F65}"/>
              </a:ext>
            </a:extLst>
          </p:cNvPr>
          <p:cNvSpPr txBox="1"/>
          <p:nvPr/>
        </p:nvSpPr>
        <p:spPr>
          <a:xfrm>
            <a:off x="7815263" y="-114304"/>
            <a:ext cx="437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u="sng" dirty="0"/>
              <a:t>TEAM 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6DCAD-680D-734A-9201-B4B9780F9786}"/>
              </a:ext>
            </a:extLst>
          </p:cNvPr>
          <p:cNvSpPr txBox="1"/>
          <p:nvPr/>
        </p:nvSpPr>
        <p:spPr>
          <a:xfrm>
            <a:off x="5986471" y="2300294"/>
            <a:ext cx="61864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Alena Dudko</a:t>
            </a:r>
          </a:p>
          <a:p>
            <a:pPr algn="r"/>
            <a:endParaRPr lang="en-US" sz="1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US" sz="4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Alper Rasim GUZEL </a:t>
            </a:r>
          </a:p>
          <a:p>
            <a:pPr algn="r"/>
            <a:endParaRPr lang="en-US" sz="1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US" sz="4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Patrick McKinney</a:t>
            </a:r>
          </a:p>
          <a:p>
            <a:pPr algn="r"/>
            <a:endParaRPr lang="en-US" sz="1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US" sz="4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Rashim Jain</a:t>
            </a:r>
          </a:p>
        </p:txBody>
      </p:sp>
    </p:spTree>
    <p:extLst>
      <p:ext uri="{BB962C8B-B14F-4D97-AF65-F5344CB8AC3E}">
        <p14:creationId xmlns:p14="http://schemas.microsoft.com/office/powerpoint/2010/main" val="419825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CC25E-8E1C-F541-A80D-DF008FEEB5A2}"/>
              </a:ext>
            </a:extLst>
          </p:cNvPr>
          <p:cNvSpPr txBox="1"/>
          <p:nvPr/>
        </p:nvSpPr>
        <p:spPr>
          <a:xfrm>
            <a:off x="2700342" y="0"/>
            <a:ext cx="751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Process and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C09C9-444F-0E4E-AC89-3AD858A12160}"/>
              </a:ext>
            </a:extLst>
          </p:cNvPr>
          <p:cNvSpPr txBox="1"/>
          <p:nvPr/>
        </p:nvSpPr>
        <p:spPr>
          <a:xfrm>
            <a:off x="2381244" y="883101"/>
            <a:ext cx="96202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b="1" u="sng" dirty="0">
                <a:solidFill>
                  <a:schemeClr val="bg1"/>
                </a:solidFill>
              </a:rPr>
              <a:t>Data collection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b="1" dirty="0">
                <a:solidFill>
                  <a:schemeClr val="bg1"/>
                </a:solidFill>
              </a:rPr>
              <a:t>Median house pricing per SQFT (source: Zillow)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b="1" dirty="0">
                <a:solidFill>
                  <a:schemeClr val="bg1"/>
                </a:solidFill>
              </a:rPr>
              <a:t>Current forecast for increase in pricing per SQFT (source: Zillow)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b="1" dirty="0">
                <a:solidFill>
                  <a:schemeClr val="bg1"/>
                </a:solidFill>
              </a:rPr>
              <a:t>Median rental pricing for all homes (source: Zillow)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b="1" dirty="0">
                <a:solidFill>
                  <a:schemeClr val="bg1"/>
                </a:solidFill>
              </a:rPr>
              <a:t>Total housing units (source: Department of Finance, State of California)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b="1" dirty="0">
                <a:solidFill>
                  <a:schemeClr val="bg1"/>
                </a:solidFill>
              </a:rPr>
              <a:t>Selected demographics data including: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Population (source: Department of Finance, State of California)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Crime rate (source: Wikipedia)</a:t>
            </a:r>
          </a:p>
          <a:p>
            <a:pPr marL="457200" indent="-457200">
              <a:buFont typeface="+mj-lt"/>
              <a:buAutoNum type="arabicPeriod"/>
            </a:pPr>
            <a:endParaRPr lang="en-US" sz="2400" b="1" u="sng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u="sng" dirty="0">
                <a:solidFill>
                  <a:schemeClr val="bg1"/>
                </a:solidFill>
              </a:rPr>
              <a:t>Data filter and cleaning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b="1" dirty="0">
                <a:solidFill>
                  <a:schemeClr val="bg1"/>
                </a:solidFill>
              </a:rPr>
              <a:t>Selecting major cities for the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b="1" dirty="0">
                <a:solidFill>
                  <a:schemeClr val="bg1"/>
                </a:solidFill>
              </a:rPr>
              <a:t>Cleaning the data as some data for the selected cities was not available for certain time periods	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b="1" dirty="0">
                <a:solidFill>
                  <a:schemeClr val="bg1"/>
                </a:solidFill>
              </a:rPr>
              <a:t>Arranging the data in a format for creating a database</a:t>
            </a:r>
            <a:endParaRPr lang="en-US" sz="2400" b="1" u="sng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03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CC25E-8E1C-F541-A80D-DF008FEEB5A2}"/>
              </a:ext>
            </a:extLst>
          </p:cNvPr>
          <p:cNvSpPr txBox="1"/>
          <p:nvPr/>
        </p:nvSpPr>
        <p:spPr>
          <a:xfrm>
            <a:off x="2700342" y="0"/>
            <a:ext cx="751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Process and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C09C9-444F-0E4E-AC89-3AD858A12160}"/>
              </a:ext>
            </a:extLst>
          </p:cNvPr>
          <p:cNvSpPr txBox="1"/>
          <p:nvPr/>
        </p:nvSpPr>
        <p:spPr>
          <a:xfrm>
            <a:off x="2624135" y="1783222"/>
            <a:ext cx="96202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en-US" sz="2400" b="1" u="sng" dirty="0">
                <a:solidFill>
                  <a:schemeClr val="bg1"/>
                </a:solidFill>
              </a:rPr>
              <a:t>Database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b="1" dirty="0">
                <a:solidFill>
                  <a:schemeClr val="bg1"/>
                </a:solidFill>
              </a:rPr>
              <a:t>Combined all data in a single CSV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b="1" dirty="0">
                <a:solidFill>
                  <a:schemeClr val="bg1"/>
                </a:solidFill>
              </a:rPr>
              <a:t>Created the SQLITE database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b="1" dirty="0">
                <a:solidFill>
                  <a:schemeClr val="bg1"/>
                </a:solidFill>
              </a:rPr>
              <a:t>Charts using dygraphs and </a:t>
            </a:r>
            <a:r>
              <a:rPr lang="en-US" sz="2400" b="1" dirty="0" err="1">
                <a:solidFill>
                  <a:schemeClr val="bg1"/>
                </a:solidFill>
              </a:rPr>
              <a:t>ZingChart</a:t>
            </a:r>
            <a:r>
              <a:rPr lang="en-US" sz="2400" b="1" dirty="0">
                <a:solidFill>
                  <a:schemeClr val="bg1"/>
                </a:solidFill>
              </a:rPr>
              <a:t> JS libraries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400" b="1" dirty="0">
                <a:solidFill>
                  <a:schemeClr val="bg1"/>
                </a:solidFill>
              </a:rPr>
              <a:t>Created the Map of Cities with selected demographics as pop-ups using the Leaflet JavaScript library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400" b="1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 startAt="4"/>
            </a:pPr>
            <a:r>
              <a:rPr lang="en-US" sz="2400" b="1" dirty="0">
                <a:solidFill>
                  <a:schemeClr val="bg1"/>
                </a:solidFill>
              </a:rPr>
              <a:t>Created a Interactive Dashboard using HTML, CSS, JavaScript, Flask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359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CC25E-8E1C-F541-A80D-DF008FEEB5A2}"/>
              </a:ext>
            </a:extLst>
          </p:cNvPr>
          <p:cNvSpPr txBox="1"/>
          <p:nvPr/>
        </p:nvSpPr>
        <p:spPr>
          <a:xfrm>
            <a:off x="2486024" y="0"/>
            <a:ext cx="478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Dygraphs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A6145-F1C0-C84D-9DBE-F153B0FE372D}"/>
              </a:ext>
            </a:extLst>
          </p:cNvPr>
          <p:cNvSpPr txBox="1"/>
          <p:nvPr/>
        </p:nvSpPr>
        <p:spPr>
          <a:xfrm>
            <a:off x="2667000" y="1197429"/>
            <a:ext cx="9263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n-US" sz="2400" b="1" dirty="0">
                <a:solidFill>
                  <a:schemeClr val="bg1"/>
                </a:solidFill>
              </a:rPr>
              <a:t>dygraphs is a fast, flexible open source JavaScript charting library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Symbol" pitchFamily="2" charset="2"/>
              <a:buChar char="Þ"/>
            </a:pP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54424-3636-BC48-8A32-93D7EDE5A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9" y="2271713"/>
            <a:ext cx="7648575" cy="3518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5817D-FC17-9C46-A064-0941F98ED7F9}"/>
              </a:ext>
            </a:extLst>
          </p:cNvPr>
          <p:cNvSpPr txBox="1"/>
          <p:nvPr/>
        </p:nvSpPr>
        <p:spPr>
          <a:xfrm>
            <a:off x="4129088" y="6300788"/>
            <a:ext cx="364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dygraphs.com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download.html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2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CC25E-8E1C-F541-A80D-DF008FEEB5A2}"/>
              </a:ext>
            </a:extLst>
          </p:cNvPr>
          <p:cNvSpPr txBox="1"/>
          <p:nvPr/>
        </p:nvSpPr>
        <p:spPr>
          <a:xfrm>
            <a:off x="2486024" y="0"/>
            <a:ext cx="478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ZingChart</a:t>
            </a:r>
            <a:endParaRPr lang="en-US" sz="4800" b="1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C1A28-F446-CB47-B4C6-E70362DB47EA}"/>
              </a:ext>
            </a:extLst>
          </p:cNvPr>
          <p:cNvSpPr txBox="1"/>
          <p:nvPr/>
        </p:nvSpPr>
        <p:spPr>
          <a:xfrm>
            <a:off x="2667000" y="1197429"/>
            <a:ext cx="9263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n-US" sz="2400" b="1" dirty="0">
                <a:solidFill>
                  <a:schemeClr val="bg1"/>
                </a:solidFill>
              </a:rPr>
              <a:t>https://</a:t>
            </a:r>
            <a:r>
              <a:rPr lang="en-US" sz="2400" b="1" dirty="0" err="1">
                <a:solidFill>
                  <a:schemeClr val="bg1"/>
                </a:solidFill>
              </a:rPr>
              <a:t>www.zingchart.com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Symbol" pitchFamily="2" charset="2"/>
              <a:buChar char="Þ"/>
            </a:pPr>
            <a:r>
              <a:rPr lang="en-US" sz="2400" b="1" dirty="0">
                <a:solidFill>
                  <a:schemeClr val="bg1"/>
                </a:solidFill>
              </a:rPr>
              <a:t>https://</a:t>
            </a:r>
            <a:r>
              <a:rPr lang="en-US" sz="2400" b="1" dirty="0" err="1">
                <a:solidFill>
                  <a:schemeClr val="bg1"/>
                </a:solidFill>
              </a:rPr>
              <a:t>github.com</a:t>
            </a:r>
            <a:r>
              <a:rPr lang="en-US" sz="2400" b="1" dirty="0">
                <a:solidFill>
                  <a:schemeClr val="bg1"/>
                </a:solidFill>
              </a:rPr>
              <a:t>/</a:t>
            </a:r>
            <a:r>
              <a:rPr lang="en-US" sz="2400" b="1" dirty="0" err="1">
                <a:solidFill>
                  <a:schemeClr val="bg1"/>
                </a:solidFill>
              </a:rPr>
              <a:t>zingchart</a:t>
            </a:r>
            <a:r>
              <a:rPr lang="en-US" sz="2400" b="1" dirty="0">
                <a:solidFill>
                  <a:schemeClr val="bg1"/>
                </a:solidFill>
              </a:rPr>
              <a:t>/</a:t>
            </a:r>
            <a:r>
              <a:rPr lang="en-US" sz="2400" b="1" dirty="0" err="1">
                <a:solidFill>
                  <a:schemeClr val="bg1"/>
                </a:solidFill>
              </a:rPr>
              <a:t>ZingChart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Symbol" pitchFamily="2" charset="2"/>
              <a:buChar char="Þ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Symbol" pitchFamily="2" charset="2"/>
              <a:buChar char="Þ"/>
            </a:pP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0F9AF-B621-8145-8178-15F7172E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22" y="186872"/>
            <a:ext cx="1714500" cy="73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3AD076-8292-F54A-AD56-856E2E3B7B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68" r="1236"/>
          <a:stretch/>
        </p:blipFill>
        <p:spPr>
          <a:xfrm>
            <a:off x="2329541" y="2098223"/>
            <a:ext cx="9414291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2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CC25E-8E1C-F541-A80D-DF008FEEB5A2}"/>
              </a:ext>
            </a:extLst>
          </p:cNvPr>
          <p:cNvSpPr txBox="1"/>
          <p:nvPr/>
        </p:nvSpPr>
        <p:spPr>
          <a:xfrm>
            <a:off x="2486024" y="0"/>
            <a:ext cx="478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ZingChart</a:t>
            </a:r>
            <a:endParaRPr lang="en-US" sz="4800" b="1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C1A28-F446-CB47-B4C6-E70362DB47EA}"/>
              </a:ext>
            </a:extLst>
          </p:cNvPr>
          <p:cNvSpPr txBox="1"/>
          <p:nvPr/>
        </p:nvSpPr>
        <p:spPr>
          <a:xfrm>
            <a:off x="2667000" y="1197429"/>
            <a:ext cx="9263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n-US" sz="2400" b="1" dirty="0">
                <a:solidFill>
                  <a:schemeClr val="bg1"/>
                </a:solidFill>
              </a:rPr>
              <a:t>https://</a:t>
            </a:r>
            <a:r>
              <a:rPr lang="en-US" sz="2400" b="1" dirty="0" err="1">
                <a:solidFill>
                  <a:schemeClr val="bg1"/>
                </a:solidFill>
              </a:rPr>
              <a:t>www.zingchart.com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Symbol" pitchFamily="2" charset="2"/>
              <a:buChar char="Þ"/>
            </a:pPr>
            <a:r>
              <a:rPr lang="en-US" sz="2400" b="1" dirty="0">
                <a:solidFill>
                  <a:schemeClr val="bg1"/>
                </a:solidFill>
              </a:rPr>
              <a:t>https://</a:t>
            </a:r>
            <a:r>
              <a:rPr lang="en-US" sz="2400" b="1" dirty="0" err="1">
                <a:solidFill>
                  <a:schemeClr val="bg1"/>
                </a:solidFill>
              </a:rPr>
              <a:t>github.com</a:t>
            </a:r>
            <a:r>
              <a:rPr lang="en-US" sz="2400" b="1" dirty="0">
                <a:solidFill>
                  <a:schemeClr val="bg1"/>
                </a:solidFill>
              </a:rPr>
              <a:t>/</a:t>
            </a:r>
            <a:r>
              <a:rPr lang="en-US" sz="2400" b="1" dirty="0" err="1">
                <a:solidFill>
                  <a:schemeClr val="bg1"/>
                </a:solidFill>
              </a:rPr>
              <a:t>zingchart</a:t>
            </a:r>
            <a:r>
              <a:rPr lang="en-US" sz="2400" b="1" dirty="0">
                <a:solidFill>
                  <a:schemeClr val="bg1"/>
                </a:solidFill>
              </a:rPr>
              <a:t>/</a:t>
            </a:r>
            <a:r>
              <a:rPr lang="en-US" sz="2400" b="1" dirty="0" err="1">
                <a:solidFill>
                  <a:schemeClr val="bg1"/>
                </a:solidFill>
              </a:rPr>
              <a:t>ZingChart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Symbol" pitchFamily="2" charset="2"/>
              <a:buChar char="Þ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Symbol" pitchFamily="2" charset="2"/>
              <a:buChar char="Þ"/>
            </a:pP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0F9AF-B621-8145-8178-15F7172E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22" y="186872"/>
            <a:ext cx="1714500" cy="73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053CE4-F1C4-9F4C-B026-DF768D82A3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63"/>
          <a:stretch/>
        </p:blipFill>
        <p:spPr>
          <a:xfrm>
            <a:off x="2285986" y="2395529"/>
            <a:ext cx="9714771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5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195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2018-09-19T03:42:54Z</dcterms:created>
  <dcterms:modified xsi:type="dcterms:W3CDTF">2018-09-21T02:19:47Z</dcterms:modified>
</cp:coreProperties>
</file>