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B Garamon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0">
          <p15:clr>
            <a:srgbClr val="A4A3A4"/>
          </p15:clr>
        </p15:guide>
        <p15:guide id="2" pos="196">
          <p15:clr>
            <a:srgbClr val="A4A3A4"/>
          </p15:clr>
        </p15:guide>
        <p15:guide id="3" orient="horz" pos="726">
          <p15:clr>
            <a:srgbClr val="9AA0A6"/>
          </p15:clr>
        </p15:guide>
        <p15:guide id="4" pos="5564">
          <p15:clr>
            <a:srgbClr val="9AA0A6"/>
          </p15:clr>
        </p15:guide>
        <p15:guide id="5" orient="horz" pos="196">
          <p15:clr>
            <a:srgbClr val="9AA0A6"/>
          </p15:clr>
        </p15:guide>
        <p15:guide id="6" orient="horz" pos="303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0" orient="horz"/>
        <p:guide pos="196"/>
        <p:guide pos="726" orient="horz"/>
        <p:guide pos="5564"/>
        <p:guide pos="196" orient="horz"/>
        <p:guide pos="303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bold.fntdata"/><Relationship Id="rId11" Type="http://schemas.openxmlformats.org/officeDocument/2006/relationships/slide" Target="slides/slide6.xml"/><Relationship Id="rId22" Type="http://schemas.openxmlformats.org/officeDocument/2006/relationships/font" Target="fonts/EBGaramond-boldItalic.fntdata"/><Relationship Id="rId10" Type="http://schemas.openxmlformats.org/officeDocument/2006/relationships/slide" Target="slides/slide5.xml"/><Relationship Id="rId21" Type="http://schemas.openxmlformats.org/officeDocument/2006/relationships/font" Target="fonts/EBGaramon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BGaramond-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4fa164a4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4fa164a4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4fa164a41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4fa164a41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4fa164a41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4fa164a41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scatter plots we made using code. The coordinates are made up of the data in our longitudes and latitudes lists and show where earthquakes took place. The graph on the left is displayed over a map of </a:t>
            </a:r>
            <a:r>
              <a:rPr lang="en"/>
              <a:t>earth</a:t>
            </a:r>
            <a:r>
              <a:rPr lang="en"/>
              <a:t> (specifically the central and south pacific). The graph on the right shows where </a:t>
            </a:r>
            <a:r>
              <a:rPr lang="en"/>
              <a:t>earthquakes</a:t>
            </a:r>
            <a:r>
              <a:rPr lang="en"/>
              <a:t> </a:t>
            </a:r>
            <a:r>
              <a:rPr lang="en"/>
              <a:t>occurred</a:t>
            </a:r>
            <a:r>
              <a:rPr lang="en"/>
              <a:t> along the tectonic plate boundaries.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4fa164a4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4fa164a4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2f8cb693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2f8cb693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4fa164a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4fa164a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an Asian newspaper, about 100-150 earthquakes are felt yearly in the </a:t>
            </a:r>
            <a:r>
              <a:rPr lang="en"/>
              <a:t>philippines</a:t>
            </a:r>
            <a:r>
              <a:rPr lang="en"/>
              <a:t>, and 160 earthquakes yearly with a magnitude of 5 or higher in Japan. This is maily due to the fact that these countries lie in the ring of fire, a strongly effected area as the plates in these areas are </a:t>
            </a:r>
            <a:r>
              <a:rPr lang="en"/>
              <a:t>constantly</a:t>
            </a:r>
            <a:r>
              <a:rPr lang="en"/>
              <a:t> shifting. The impact of these plates is in turn felt by these countries and often have lasting impacts as infrastructure is damaged and many are injured.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4fa164a4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4fa164a4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three of the major notable earthquakes, in the south pacific plates </a:t>
            </a:r>
            <a:endParaRPr/>
          </a:p>
          <a:p>
            <a:pPr indent="0" lvl="0" marL="0" rtl="0" algn="l">
              <a:spcBef>
                <a:spcPts val="0"/>
              </a:spcBef>
              <a:spcAft>
                <a:spcPts val="0"/>
              </a:spcAft>
              <a:buNone/>
            </a:pPr>
            <a:r>
              <a:rPr lang="en"/>
              <a:t>#1 we have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4fa164a4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4fa164a4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500">
                <a:solidFill>
                  <a:srgbClr val="595959"/>
                </a:solidFill>
                <a:latin typeface="EB Garamond"/>
                <a:ea typeface="EB Garamond"/>
                <a:cs typeface="EB Garamond"/>
                <a:sym typeface="EB Garamond"/>
              </a:rPr>
              <a:t>Indonesia, is one of the countries that is prone to earthquakes, due to the fact that it lies on the so called “Ring of Fire”. The frequency of earthquakes in regions such as japan and indonesia have been rapidly increasing in the past periods. They all have similar magnitude types, ranging from “mb”, to “mww”.</a:t>
            </a:r>
            <a:endParaRPr sz="1500">
              <a:solidFill>
                <a:srgbClr val="595959"/>
              </a:solidFill>
              <a:latin typeface="EB Garamond"/>
              <a:ea typeface="EB Garamond"/>
              <a:cs typeface="EB Garamond"/>
              <a:sym typeface="EB Garamond"/>
            </a:endParaRPr>
          </a:p>
          <a:p>
            <a:pPr indent="-323850" lvl="0" marL="457200" rtl="0" algn="l">
              <a:lnSpc>
                <a:spcPct val="95000"/>
              </a:lnSpc>
              <a:spcBef>
                <a:spcPts val="1200"/>
              </a:spcBef>
              <a:spcAft>
                <a:spcPts val="0"/>
              </a:spcAft>
              <a:buClr>
                <a:srgbClr val="595959"/>
              </a:buClr>
              <a:buSzPts val="1500"/>
              <a:buFont typeface="EB Garamond"/>
              <a:buChar char="-"/>
            </a:pPr>
            <a:r>
              <a:rPr lang="en" sz="1400">
                <a:solidFill>
                  <a:srgbClr val="595959"/>
                </a:solidFill>
                <a:latin typeface="EB Garamond"/>
                <a:ea typeface="EB Garamond"/>
                <a:cs typeface="EB Garamond"/>
                <a:sym typeface="EB Garamond"/>
              </a:rPr>
              <a:t>A recent earthquake in Java, Indonesia, with a magnitude of  6.0 m</a:t>
            </a:r>
            <a:r>
              <a:rPr lang="en" sz="900">
                <a:solidFill>
                  <a:srgbClr val="595959"/>
                </a:solidFill>
                <a:latin typeface="EB Garamond"/>
                <a:ea typeface="EB Garamond"/>
                <a:cs typeface="EB Garamond"/>
                <a:sym typeface="EB Garamond"/>
              </a:rPr>
              <a:t>w </a:t>
            </a:r>
            <a:r>
              <a:rPr lang="en" sz="1400">
                <a:solidFill>
                  <a:srgbClr val="595959"/>
                </a:solidFill>
                <a:latin typeface="EB Garamond"/>
                <a:ea typeface="EB Garamond"/>
                <a:cs typeface="EB Garamond"/>
                <a:sym typeface="EB Garamond"/>
              </a:rPr>
              <a:t> and intensity of V, left 9 fatal and 104 injured</a:t>
            </a:r>
            <a:endParaRPr sz="1400">
              <a:solidFill>
                <a:srgbClr val="595959"/>
              </a:solidFill>
              <a:latin typeface="EB Garamond"/>
              <a:ea typeface="EB Garamond"/>
              <a:cs typeface="EB Garamond"/>
              <a:sym typeface="EB Garamond"/>
            </a:endParaRPr>
          </a:p>
          <a:p>
            <a:pPr indent="-317500" lvl="0" marL="457200" rtl="0" algn="l">
              <a:lnSpc>
                <a:spcPct val="95000"/>
              </a:lnSpc>
              <a:spcBef>
                <a:spcPts val="0"/>
              </a:spcBef>
              <a:spcAft>
                <a:spcPts val="0"/>
              </a:spcAft>
              <a:buClr>
                <a:srgbClr val="595959"/>
              </a:buClr>
              <a:buSzPts val="1400"/>
              <a:buFont typeface="EB Garamond"/>
              <a:buChar char="-"/>
            </a:pPr>
            <a:r>
              <a:rPr lang="en" sz="1400">
                <a:solidFill>
                  <a:srgbClr val="595959"/>
                </a:solidFill>
                <a:latin typeface="EB Garamond"/>
                <a:ea typeface="EB Garamond"/>
                <a:cs typeface="EB Garamond"/>
                <a:sym typeface="EB Garamond"/>
              </a:rPr>
              <a:t>An earthquake in Maluku  indonesia, with a magnitude of 6.5 mw and intensity of VII, left 41 fatal and 1578 injured.</a:t>
            </a:r>
            <a:endParaRPr sz="1400">
              <a:solidFill>
                <a:srgbClr val="595959"/>
              </a:solidFill>
              <a:latin typeface="EB Garamond"/>
              <a:ea typeface="EB Garamond"/>
              <a:cs typeface="EB Garamond"/>
              <a:sym typeface="EB Garamond"/>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2f8cb693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2f8cb693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1100"/>
              <a:buFont typeface="Arial"/>
              <a:buNone/>
            </a:pPr>
            <a:r>
              <a:rPr lang="en" sz="1800">
                <a:solidFill>
                  <a:srgbClr val="595959"/>
                </a:solidFill>
                <a:latin typeface="EB Garamond"/>
                <a:ea typeface="EB Garamond"/>
                <a:cs typeface="EB Garamond"/>
                <a:sym typeface="EB Garamond"/>
              </a:rPr>
              <a:t>Many of the affected communities in this region such as Indonesia and the Philippines lack basic resources and have a large percentage of people that are below the poverty line, therefore it takes longer to rebuild in these communities, but as these communities are frequently impacted, they have procedures in place.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4fa164a4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4fa164a4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85000"/>
              </a:lnSpc>
              <a:spcBef>
                <a:spcPts val="0"/>
              </a:spcBef>
              <a:spcAft>
                <a:spcPts val="0"/>
              </a:spcAft>
              <a:buClr>
                <a:srgbClr val="595959"/>
              </a:buClr>
              <a:buSzPts val="1800"/>
              <a:buFont typeface="EB Garamond"/>
              <a:buChar char="●"/>
            </a:pPr>
            <a:r>
              <a:rPr lang="en" sz="1800">
                <a:solidFill>
                  <a:srgbClr val="595959"/>
                </a:solidFill>
                <a:latin typeface="EB Garamond"/>
                <a:ea typeface="EB Garamond"/>
                <a:cs typeface="EB Garamond"/>
                <a:sym typeface="EB Garamond"/>
              </a:rPr>
              <a:t>Not all the communities are affected equally as some are closer to the fault line than others which makes them more vulnerable to disasters.</a:t>
            </a:r>
            <a:endParaRPr sz="1800">
              <a:solidFill>
                <a:srgbClr val="595959"/>
              </a:solidFill>
              <a:latin typeface="EB Garamond"/>
              <a:ea typeface="EB Garamond"/>
              <a:cs typeface="EB Garamond"/>
              <a:sym typeface="EB Garamond"/>
            </a:endParaRPr>
          </a:p>
          <a:p>
            <a:pPr indent="-342900" lvl="0" marL="457200" rtl="0" algn="l">
              <a:lnSpc>
                <a:spcPct val="85000"/>
              </a:lnSpc>
              <a:spcBef>
                <a:spcPts val="0"/>
              </a:spcBef>
              <a:spcAft>
                <a:spcPts val="0"/>
              </a:spcAft>
              <a:buClr>
                <a:srgbClr val="595959"/>
              </a:buClr>
              <a:buSzPts val="1800"/>
              <a:buFont typeface="EB Garamond"/>
              <a:buChar char="●"/>
            </a:pPr>
            <a:r>
              <a:rPr lang="en" sz="1800">
                <a:solidFill>
                  <a:srgbClr val="595959"/>
                </a:solidFill>
                <a:latin typeface="EB Garamond"/>
                <a:ea typeface="EB Garamond"/>
                <a:cs typeface="EB Garamond"/>
                <a:sym typeface="EB Garamond"/>
              </a:rPr>
              <a:t>As mentioned before, these countries are along the Ring of Fire which is where major tectonic plates meet very regularly and causes frequent earthquakes</a:t>
            </a:r>
            <a:endParaRPr sz="1800">
              <a:solidFill>
                <a:srgbClr val="595959"/>
              </a:solidFill>
              <a:latin typeface="EB Garamond"/>
              <a:ea typeface="EB Garamond"/>
              <a:cs typeface="EB Garamond"/>
              <a:sym typeface="EB Garamond"/>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4fa164a41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4fa164a41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 “for loop” and the conditional statement “if”  in order to narrow down the data within the list . Using the index, we defined our region with the first “if” statement. Region_code was 8 in the index, and we used the equal to comparison operator to define it as 170. 170 is the region code for the Central and South Paciific. We used the index again for our second “if” statement in order to narrow down the time range. Year was 0 in the index and we used greater and less than </a:t>
            </a:r>
            <a:r>
              <a:rPr lang="en"/>
              <a:t>comparison</a:t>
            </a:r>
            <a:r>
              <a:rPr lang="en"/>
              <a:t> operators to limit the range to 1900 to 2017.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4fa164a4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4fa164a4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coordinates for the data are in the longitudes and latitudes list. Since we utilized the matplotlib library, we use an additional plt in the beginning of certain lines. For example, in the beginning of the scatter plot line, we used plt.scatter to create a scatter plot in our jupyter notebook.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CFE2F3"/>
            </a:gs>
            <a:gs pos="100000">
              <a:srgbClr val="D9D2E9"/>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9825" y="49825"/>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0" y="1352800"/>
            <a:ext cx="8520600" cy="863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EB Garamond"/>
                <a:ea typeface="EB Garamond"/>
                <a:cs typeface="EB Garamond"/>
                <a:sym typeface="EB Garamond"/>
              </a:rPr>
              <a:t>Central &amp; South Pacific Plates</a:t>
            </a:r>
            <a:endParaRPr>
              <a:latin typeface="EB Garamond"/>
              <a:ea typeface="EB Garamond"/>
              <a:cs typeface="EB Garamond"/>
              <a:sym typeface="EB Garamond"/>
            </a:endParaRPr>
          </a:p>
        </p:txBody>
      </p:sp>
      <p:sp>
        <p:nvSpPr>
          <p:cNvPr id="56" name="Google Shape;56;p13"/>
          <p:cNvSpPr txBox="1"/>
          <p:nvPr>
            <p:ph idx="1" type="subTitle"/>
          </p:nvPr>
        </p:nvSpPr>
        <p:spPr>
          <a:xfrm>
            <a:off x="297925" y="221620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latin typeface="EB Garamond"/>
                <a:ea typeface="EB Garamond"/>
                <a:cs typeface="EB Garamond"/>
                <a:sym typeface="EB Garamond"/>
              </a:rPr>
              <a:t>By: Lia, Rosa, Oliva, Rashini, Tarunima</a:t>
            </a:r>
            <a:endParaRPr>
              <a:latin typeface="EB Garamond"/>
              <a:ea typeface="EB Garamond"/>
              <a:cs typeface="EB Garamond"/>
              <a:sym typeface="EB Garamond"/>
            </a:endParaRPr>
          </a:p>
          <a:p>
            <a:pPr indent="0" lvl="0" marL="0" rtl="0" algn="ctr">
              <a:spcBef>
                <a:spcPts val="0"/>
              </a:spcBef>
              <a:spcAft>
                <a:spcPts val="0"/>
              </a:spcAft>
              <a:buNone/>
            </a:pPr>
            <a:r>
              <a:rPr lang="en">
                <a:latin typeface="EB Garamond"/>
                <a:ea typeface="EB Garamond"/>
                <a:cs typeface="EB Garamond"/>
                <a:sym typeface="EB Garamond"/>
              </a:rPr>
              <a:t>Group 5</a:t>
            </a:r>
            <a:endParaRPr>
              <a:latin typeface="EB Garamond"/>
              <a:ea typeface="EB Garamond"/>
              <a:cs typeface="EB Garamond"/>
              <a:sym typeface="EB Garamond"/>
            </a:endParaRPr>
          </a:p>
        </p:txBody>
      </p:sp>
      <p:pic>
        <p:nvPicPr>
          <p:cNvPr id="57" name="Google Shape;57;p13"/>
          <p:cNvPicPr preferRelativeResize="0"/>
          <p:nvPr/>
        </p:nvPicPr>
        <p:blipFill>
          <a:blip r:embed="rId3">
            <a:alphaModFix/>
          </a:blip>
          <a:stretch>
            <a:fillRect/>
          </a:stretch>
        </p:blipFill>
        <p:spPr>
          <a:xfrm>
            <a:off x="3039375" y="3091650"/>
            <a:ext cx="3065251" cy="1724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p:nvPr/>
        </p:nvSpPr>
        <p:spPr>
          <a:xfrm>
            <a:off x="49825" y="49825"/>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EB Garamond"/>
                <a:ea typeface="EB Garamond"/>
                <a:cs typeface="EB Garamond"/>
                <a:sym typeface="EB Garamond"/>
              </a:rPr>
              <a:t>Project Goals</a:t>
            </a:r>
            <a:endParaRPr b="1" u="sng">
              <a:latin typeface="EB Garamond"/>
              <a:ea typeface="EB Garamond"/>
              <a:cs typeface="EB Garamond"/>
              <a:sym typeface="EB Garamond"/>
            </a:endParaRPr>
          </a:p>
        </p:txBody>
      </p:sp>
      <p:sp>
        <p:nvSpPr>
          <p:cNvPr id="133" name="Google Shape;133;p22"/>
          <p:cNvSpPr txBox="1"/>
          <p:nvPr/>
        </p:nvSpPr>
        <p:spPr>
          <a:xfrm>
            <a:off x="329525" y="1153300"/>
            <a:ext cx="83202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a:t>Use the intro to python to successfully run code and make the entire project easier by making our code do all the work for us.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Successfully attempt as a group to work through </a:t>
            </a:r>
            <a:r>
              <a:rPr lang="en" sz="2000"/>
              <a:t>coding</a:t>
            </a:r>
            <a:r>
              <a:rPr lang="en" sz="2000"/>
              <a:t> errors and learn from our mistakes.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Learn about how earthquakes affect the </a:t>
            </a:r>
            <a:r>
              <a:rPr lang="en" sz="2000"/>
              <a:t>central</a:t>
            </a:r>
            <a:r>
              <a:rPr lang="en" sz="2000"/>
              <a:t> and south pacific plates.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p:nvPr/>
        </p:nvSpPr>
        <p:spPr>
          <a:xfrm>
            <a:off x="49825" y="49825"/>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EB Garamond"/>
                <a:ea typeface="EB Garamond"/>
                <a:cs typeface="EB Garamond"/>
                <a:sym typeface="EB Garamond"/>
              </a:rPr>
              <a:t>Challenges/Solutions</a:t>
            </a:r>
            <a:endParaRPr b="1" u="sng">
              <a:latin typeface="EB Garamond"/>
              <a:ea typeface="EB Garamond"/>
              <a:cs typeface="EB Garamond"/>
              <a:sym typeface="EB Garamond"/>
            </a:endParaRPr>
          </a:p>
        </p:txBody>
      </p:sp>
      <p:sp>
        <p:nvSpPr>
          <p:cNvPr id="140" name="Google Shape;140;p23"/>
          <p:cNvSpPr txBox="1"/>
          <p:nvPr/>
        </p:nvSpPr>
        <p:spPr>
          <a:xfrm>
            <a:off x="329525" y="1153300"/>
            <a:ext cx="83202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a:t>Challenge: getting the code to run</a:t>
            </a:r>
            <a:endParaRPr sz="2000"/>
          </a:p>
          <a:p>
            <a:pPr indent="0" lvl="0" marL="457200" rtl="0" algn="l">
              <a:spcBef>
                <a:spcPts val="0"/>
              </a:spcBef>
              <a:spcAft>
                <a:spcPts val="0"/>
              </a:spcAft>
              <a:buNone/>
            </a:pPr>
            <a:r>
              <a:rPr lang="en" sz="2000"/>
              <a:t>Solution: asking Carol and the jr. TA’s to assist us. Additionally, working as a team to help work through difficulties and errors.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Challenge: finishing on time</a:t>
            </a:r>
            <a:endParaRPr sz="2000"/>
          </a:p>
          <a:p>
            <a:pPr indent="0" lvl="0" marL="457200" rtl="0" algn="l">
              <a:spcBef>
                <a:spcPts val="0"/>
              </a:spcBef>
              <a:spcAft>
                <a:spcPts val="0"/>
              </a:spcAft>
              <a:buNone/>
            </a:pPr>
            <a:r>
              <a:rPr lang="en" sz="2000"/>
              <a:t>Solution: we split the work and got through it much faster. </a:t>
            </a:r>
            <a:r>
              <a:rPr lang="en" sz="2000"/>
              <a:t>Although</a:t>
            </a:r>
            <a:r>
              <a:rPr lang="en" sz="2000"/>
              <a:t> we are new to working with each other, we didnt exactly get all the slides we wanted to include. Next time, we will use our </a:t>
            </a:r>
            <a:r>
              <a:rPr lang="en" sz="2000"/>
              <a:t>time</a:t>
            </a:r>
            <a:r>
              <a:rPr lang="en" sz="2000"/>
              <a:t> more efficiently and add more in depth slides to convey our points in our presentation.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p:nvPr/>
        </p:nvSpPr>
        <p:spPr>
          <a:xfrm>
            <a:off x="49825" y="49825"/>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EB Garamond"/>
                <a:ea typeface="EB Garamond"/>
                <a:cs typeface="EB Garamond"/>
                <a:sym typeface="EB Garamond"/>
              </a:rPr>
              <a:t>Graphs</a:t>
            </a:r>
            <a:endParaRPr b="1" u="sng">
              <a:latin typeface="EB Garamond"/>
              <a:ea typeface="EB Garamond"/>
              <a:cs typeface="EB Garamond"/>
              <a:sym typeface="EB Garamond"/>
            </a:endParaRPr>
          </a:p>
        </p:txBody>
      </p:sp>
      <p:pic>
        <p:nvPicPr>
          <p:cNvPr id="147" name="Google Shape;147;p24"/>
          <p:cNvPicPr preferRelativeResize="0"/>
          <p:nvPr/>
        </p:nvPicPr>
        <p:blipFill>
          <a:blip r:embed="rId3">
            <a:alphaModFix/>
          </a:blip>
          <a:stretch>
            <a:fillRect/>
          </a:stretch>
        </p:blipFill>
        <p:spPr>
          <a:xfrm>
            <a:off x="311700" y="1164425"/>
            <a:ext cx="4206076" cy="3639151"/>
          </a:xfrm>
          <a:prstGeom prst="rect">
            <a:avLst/>
          </a:prstGeom>
          <a:noFill/>
          <a:ln>
            <a:noFill/>
          </a:ln>
        </p:spPr>
      </p:pic>
      <p:pic>
        <p:nvPicPr>
          <p:cNvPr id="148" name="Google Shape;148;p24"/>
          <p:cNvPicPr preferRelativeResize="0"/>
          <p:nvPr/>
        </p:nvPicPr>
        <p:blipFill>
          <a:blip r:embed="rId4">
            <a:alphaModFix/>
          </a:blip>
          <a:stretch>
            <a:fillRect/>
          </a:stretch>
        </p:blipFill>
        <p:spPr>
          <a:xfrm>
            <a:off x="4626218" y="1152475"/>
            <a:ext cx="4206083" cy="366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p:nvPr/>
        </p:nvSpPr>
        <p:spPr>
          <a:xfrm>
            <a:off x="63600" y="56100"/>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5"/>
          <p:cNvPicPr preferRelativeResize="0"/>
          <p:nvPr/>
        </p:nvPicPr>
        <p:blipFill>
          <a:blip r:embed="rId3">
            <a:alphaModFix/>
          </a:blip>
          <a:stretch>
            <a:fillRect/>
          </a:stretch>
        </p:blipFill>
        <p:spPr>
          <a:xfrm>
            <a:off x="269175" y="327650"/>
            <a:ext cx="3339394" cy="4488175"/>
          </a:xfrm>
          <a:prstGeom prst="rect">
            <a:avLst/>
          </a:prstGeom>
          <a:noFill/>
          <a:ln>
            <a:noFill/>
          </a:ln>
        </p:spPr>
      </p:pic>
      <p:pic>
        <p:nvPicPr>
          <p:cNvPr id="155" name="Google Shape;155;p25"/>
          <p:cNvPicPr preferRelativeResize="0"/>
          <p:nvPr/>
        </p:nvPicPr>
        <p:blipFill>
          <a:blip r:embed="rId4">
            <a:alphaModFix/>
          </a:blip>
          <a:stretch>
            <a:fillRect/>
          </a:stretch>
        </p:blipFill>
        <p:spPr>
          <a:xfrm>
            <a:off x="3651101" y="327675"/>
            <a:ext cx="5243399" cy="4488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49825" y="49825"/>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EB Garamond"/>
                <a:ea typeface="EB Garamond"/>
                <a:cs typeface="EB Garamond"/>
                <a:sym typeface="EB Garamond"/>
              </a:rPr>
              <a:t>Region and </a:t>
            </a:r>
            <a:r>
              <a:rPr b="1" lang="en" u="sng">
                <a:latin typeface="EB Garamond"/>
                <a:ea typeface="EB Garamond"/>
                <a:cs typeface="EB Garamond"/>
                <a:sym typeface="EB Garamond"/>
              </a:rPr>
              <a:t>Surrounding</a:t>
            </a:r>
            <a:r>
              <a:rPr b="1" lang="en" u="sng">
                <a:latin typeface="EB Garamond"/>
                <a:ea typeface="EB Garamond"/>
                <a:cs typeface="EB Garamond"/>
                <a:sym typeface="EB Garamond"/>
              </a:rPr>
              <a:t> Plates:</a:t>
            </a:r>
            <a:endParaRPr b="1" u="sng">
              <a:latin typeface="EB Garamond"/>
              <a:ea typeface="EB Garamond"/>
              <a:cs typeface="EB Garamond"/>
              <a:sym typeface="EB Garamond"/>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EB Garamond"/>
                <a:ea typeface="EB Garamond"/>
                <a:cs typeface="EB Garamond"/>
                <a:sym typeface="EB Garamond"/>
              </a:rPr>
              <a:t>Region:</a:t>
            </a:r>
            <a:r>
              <a:rPr lang="en" sz="2000">
                <a:latin typeface="EB Garamond"/>
                <a:ea typeface="EB Garamond"/>
                <a:cs typeface="EB Garamond"/>
                <a:sym typeface="EB Garamond"/>
              </a:rPr>
              <a:t> </a:t>
            </a:r>
            <a:r>
              <a:rPr lang="en">
                <a:latin typeface="EB Garamond"/>
                <a:ea typeface="EB Garamond"/>
                <a:cs typeface="EB Garamond"/>
                <a:sym typeface="EB Garamond"/>
              </a:rPr>
              <a:t>Pacific Plate</a:t>
            </a:r>
            <a:endParaRPr>
              <a:latin typeface="EB Garamond"/>
              <a:ea typeface="EB Garamond"/>
              <a:cs typeface="EB Garamond"/>
              <a:sym typeface="EB Garamond"/>
            </a:endParaRPr>
          </a:p>
          <a:p>
            <a:pPr indent="0" lvl="0" marL="0" rtl="0" algn="l">
              <a:spcBef>
                <a:spcPts val="1200"/>
              </a:spcBef>
              <a:spcAft>
                <a:spcPts val="1200"/>
              </a:spcAft>
              <a:buNone/>
            </a:pPr>
            <a:r>
              <a:rPr b="1" lang="en">
                <a:latin typeface="EB Garamond"/>
                <a:ea typeface="EB Garamond"/>
                <a:cs typeface="EB Garamond"/>
                <a:sym typeface="EB Garamond"/>
              </a:rPr>
              <a:t>Neighboring Plates: </a:t>
            </a:r>
            <a:r>
              <a:rPr lang="en">
                <a:latin typeface="EB Garamond"/>
                <a:ea typeface="EB Garamond"/>
                <a:cs typeface="EB Garamond"/>
                <a:sym typeface="EB Garamond"/>
              </a:rPr>
              <a:t>Juan de Fuca, N. American Plate, Cocos, Nazca, Easter, Juan Fernandez, Antarctic, Filipino, and Australian Plate.</a:t>
            </a:r>
            <a:endParaRPr>
              <a:latin typeface="EB Garamond"/>
              <a:ea typeface="EB Garamond"/>
              <a:cs typeface="EB Garamond"/>
              <a:sym typeface="EB Garamond"/>
            </a:endParaRPr>
          </a:p>
        </p:txBody>
      </p:sp>
      <p:pic>
        <p:nvPicPr>
          <p:cNvPr id="65" name="Google Shape;65;p14"/>
          <p:cNvPicPr preferRelativeResize="0"/>
          <p:nvPr/>
        </p:nvPicPr>
        <p:blipFill>
          <a:blip r:embed="rId3">
            <a:alphaModFix/>
          </a:blip>
          <a:stretch>
            <a:fillRect/>
          </a:stretch>
        </p:blipFill>
        <p:spPr>
          <a:xfrm>
            <a:off x="2076625" y="2391100"/>
            <a:ext cx="4990750" cy="253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49825" y="49825"/>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500" u="sng">
                <a:latin typeface="EB Garamond"/>
                <a:ea typeface="EB Garamond"/>
                <a:cs typeface="EB Garamond"/>
                <a:sym typeface="EB Garamond"/>
              </a:rPr>
              <a:t>How common are earthquakes:</a:t>
            </a:r>
            <a:endParaRPr b="1" sz="2500" u="sng">
              <a:latin typeface="EB Garamond"/>
              <a:ea typeface="EB Garamond"/>
              <a:cs typeface="EB Garamond"/>
              <a:sym typeface="EB Garamond"/>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B Garamond"/>
                <a:ea typeface="EB Garamond"/>
                <a:cs typeface="EB Garamond"/>
                <a:sym typeface="EB Garamond"/>
              </a:rPr>
              <a:t>Earthquakes are extremely common between the Central and South Pacific plates. In fact, almost every year since the start of 1900, there has been at least one to three earthquakes yearly in this area. The impact of these earthquakes have been very harsh as the damage has ranged mainly from 6-8 on the Richter Scale. </a:t>
            </a:r>
            <a:endParaRPr/>
          </a:p>
        </p:txBody>
      </p:sp>
      <p:pic>
        <p:nvPicPr>
          <p:cNvPr id="73" name="Google Shape;73;p15"/>
          <p:cNvPicPr preferRelativeResize="0"/>
          <p:nvPr/>
        </p:nvPicPr>
        <p:blipFill>
          <a:blip r:embed="rId3">
            <a:alphaModFix/>
          </a:blip>
          <a:stretch>
            <a:fillRect/>
          </a:stretch>
        </p:blipFill>
        <p:spPr>
          <a:xfrm>
            <a:off x="3976600" y="2287050"/>
            <a:ext cx="2528799" cy="2528799"/>
          </a:xfrm>
          <a:prstGeom prst="rect">
            <a:avLst/>
          </a:prstGeom>
          <a:noFill/>
          <a:ln>
            <a:noFill/>
          </a:ln>
        </p:spPr>
      </p:pic>
      <p:pic>
        <p:nvPicPr>
          <p:cNvPr id="74" name="Google Shape;74;p15"/>
          <p:cNvPicPr preferRelativeResize="0"/>
          <p:nvPr/>
        </p:nvPicPr>
        <p:blipFill>
          <a:blip r:embed="rId4">
            <a:alphaModFix/>
          </a:blip>
          <a:stretch>
            <a:fillRect/>
          </a:stretch>
        </p:blipFill>
        <p:spPr>
          <a:xfrm>
            <a:off x="405102" y="2697100"/>
            <a:ext cx="3213001" cy="18080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49825" y="49825"/>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500" u="sng">
                <a:latin typeface="EB Garamond"/>
                <a:ea typeface="EB Garamond"/>
                <a:cs typeface="EB Garamond"/>
                <a:sym typeface="EB Garamond"/>
              </a:rPr>
              <a:t>Are there are notable major earthquakes:</a:t>
            </a:r>
            <a:endParaRPr sz="2500" u="sng"/>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B Garamond"/>
                <a:ea typeface="EB Garamond"/>
                <a:cs typeface="EB Garamond"/>
                <a:sym typeface="EB Garamond"/>
              </a:rPr>
              <a:t>In Indonesia, Sulawesi at Sep 28, 2018 the magnitude of 7.5 on the Richter Scale. 4340 people died and 667 missing.</a:t>
            </a:r>
            <a:endParaRPr>
              <a:latin typeface="EB Garamond"/>
              <a:ea typeface="EB Garamond"/>
              <a:cs typeface="EB Garamond"/>
              <a:sym typeface="EB Garamond"/>
            </a:endParaRPr>
          </a:p>
          <a:p>
            <a:pPr indent="0" lvl="0" marL="0" rtl="0" algn="l">
              <a:spcBef>
                <a:spcPts val="1200"/>
              </a:spcBef>
              <a:spcAft>
                <a:spcPts val="0"/>
              </a:spcAft>
              <a:buNone/>
            </a:pPr>
            <a:r>
              <a:rPr lang="en">
                <a:latin typeface="EB Garamond"/>
                <a:ea typeface="EB Garamond"/>
                <a:cs typeface="EB Garamond"/>
                <a:sym typeface="EB Garamond"/>
              </a:rPr>
              <a:t>On  June 25, 1976, An earthquake with a magnitude of 7.1 resulted in 6000 deaths. This earthquake was located in New Guinea, Indonesia.</a:t>
            </a:r>
            <a:br>
              <a:rPr lang="en">
                <a:latin typeface="EB Garamond"/>
                <a:ea typeface="EB Garamond"/>
                <a:cs typeface="EB Garamond"/>
                <a:sym typeface="EB Garamond"/>
              </a:rPr>
            </a:br>
            <a:endParaRPr>
              <a:latin typeface="EB Garamond"/>
              <a:ea typeface="EB Garamond"/>
              <a:cs typeface="EB Garamond"/>
              <a:sym typeface="EB Garamond"/>
            </a:endParaRPr>
          </a:p>
          <a:p>
            <a:pPr indent="0" lvl="0" marL="0" rtl="0" algn="l">
              <a:spcBef>
                <a:spcPts val="1200"/>
              </a:spcBef>
              <a:spcAft>
                <a:spcPts val="1200"/>
              </a:spcAft>
              <a:buNone/>
            </a:pPr>
            <a:r>
              <a:rPr lang="en">
                <a:latin typeface="EB Garamond"/>
                <a:ea typeface="EB Garamond"/>
                <a:cs typeface="EB Garamond"/>
                <a:sym typeface="EB Garamond"/>
              </a:rPr>
              <a:t>1976 Moro Gulf earthquake was 8 on the Richter Scale but only killed 1200.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p:nvPr/>
        </p:nvSpPr>
        <p:spPr>
          <a:xfrm>
            <a:off x="49825" y="49825"/>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1200"/>
              </a:spcAft>
              <a:buClr>
                <a:schemeClr val="dk1"/>
              </a:buClr>
              <a:buSzPct val="40408"/>
              <a:buFont typeface="Arial"/>
              <a:buNone/>
            </a:pPr>
            <a:r>
              <a:rPr b="1" lang="en" sz="2722" u="sng">
                <a:latin typeface="EB Garamond"/>
                <a:ea typeface="EB Garamond"/>
                <a:cs typeface="EB Garamond"/>
                <a:sym typeface="EB Garamond"/>
              </a:rPr>
              <a:t>Interesting seismic activities: </a:t>
            </a:r>
            <a:endParaRPr b="1" sz="4022" u="sng"/>
          </a:p>
        </p:txBody>
      </p:sp>
      <p:sp>
        <p:nvSpPr>
          <p:cNvPr id="88" name="Google Shape;88;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Font typeface="EB Garamond"/>
              <a:buChar char="●"/>
            </a:pPr>
            <a:r>
              <a:rPr lang="en">
                <a:latin typeface="EB Garamond"/>
                <a:ea typeface="EB Garamond"/>
                <a:cs typeface="EB Garamond"/>
                <a:sym typeface="EB Garamond"/>
              </a:rPr>
              <a:t>Indonesia is prone to earthquakes as it lies in the“Ring of Fire”. </a:t>
            </a:r>
            <a:endParaRPr>
              <a:latin typeface="EB Garamond"/>
              <a:ea typeface="EB Garamond"/>
              <a:cs typeface="EB Garamond"/>
              <a:sym typeface="EB Garamond"/>
            </a:endParaRPr>
          </a:p>
          <a:p>
            <a:pPr indent="-342900" lvl="0" marL="457200" rtl="0" algn="l">
              <a:lnSpc>
                <a:spcPct val="95000"/>
              </a:lnSpc>
              <a:spcBef>
                <a:spcPts val="0"/>
              </a:spcBef>
              <a:spcAft>
                <a:spcPts val="0"/>
              </a:spcAft>
              <a:buSzPts val="1800"/>
              <a:buFont typeface="EB Garamond"/>
              <a:buChar char="●"/>
            </a:pPr>
            <a:r>
              <a:rPr lang="en">
                <a:latin typeface="EB Garamond"/>
                <a:ea typeface="EB Garamond"/>
                <a:cs typeface="EB Garamond"/>
                <a:sym typeface="EB Garamond"/>
              </a:rPr>
              <a:t>Frequency of earthquakes in regions has been rapidly increasing with similar magnitude types</a:t>
            </a:r>
            <a:endParaRPr>
              <a:latin typeface="EB Garamond"/>
              <a:ea typeface="EB Garamond"/>
              <a:cs typeface="EB Garamond"/>
              <a:sym typeface="EB Garamond"/>
            </a:endParaRPr>
          </a:p>
          <a:p>
            <a:pPr indent="-342900" lvl="0" marL="457200" rtl="0" algn="l">
              <a:lnSpc>
                <a:spcPct val="95000"/>
              </a:lnSpc>
              <a:spcBef>
                <a:spcPts val="0"/>
              </a:spcBef>
              <a:spcAft>
                <a:spcPts val="0"/>
              </a:spcAft>
              <a:buSzPts val="1800"/>
              <a:buFont typeface="EB Garamond"/>
              <a:buChar char="●"/>
            </a:pPr>
            <a:r>
              <a:rPr lang="en" sz="1700">
                <a:latin typeface="EB Garamond"/>
                <a:ea typeface="EB Garamond"/>
                <a:cs typeface="EB Garamond"/>
                <a:sym typeface="EB Garamond"/>
              </a:rPr>
              <a:t>A recent earthquake in Java, Indonesia, with a magnitude of  6.0 m</a:t>
            </a:r>
            <a:r>
              <a:rPr lang="en" sz="1200">
                <a:latin typeface="EB Garamond"/>
                <a:ea typeface="EB Garamond"/>
                <a:cs typeface="EB Garamond"/>
                <a:sym typeface="EB Garamond"/>
              </a:rPr>
              <a:t>w </a:t>
            </a:r>
            <a:r>
              <a:rPr lang="en" sz="1700">
                <a:latin typeface="EB Garamond"/>
                <a:ea typeface="EB Garamond"/>
                <a:cs typeface="EB Garamond"/>
                <a:sym typeface="EB Garamond"/>
              </a:rPr>
              <a:t> and intensity of V, left 9 fatal and 104 injured</a:t>
            </a:r>
            <a:endParaRPr sz="1700">
              <a:latin typeface="EB Garamond"/>
              <a:ea typeface="EB Garamond"/>
              <a:cs typeface="EB Garamond"/>
              <a:sym typeface="EB Garamond"/>
            </a:endParaRPr>
          </a:p>
          <a:p>
            <a:pPr indent="-336550" lvl="0" marL="457200" rtl="0" algn="l">
              <a:lnSpc>
                <a:spcPct val="95000"/>
              </a:lnSpc>
              <a:spcBef>
                <a:spcPts val="0"/>
              </a:spcBef>
              <a:spcAft>
                <a:spcPts val="0"/>
              </a:spcAft>
              <a:buSzPts val="1700"/>
              <a:buFont typeface="EB Garamond"/>
              <a:buChar char="●"/>
            </a:pPr>
            <a:r>
              <a:rPr lang="en" sz="1700">
                <a:latin typeface="EB Garamond"/>
                <a:ea typeface="EB Garamond"/>
                <a:cs typeface="EB Garamond"/>
                <a:sym typeface="EB Garamond"/>
              </a:rPr>
              <a:t>Earthquake in Maluku  indonesia with magnitude of 6.5 mw and intensity of VII, left 41 fatal and 1578 injured.</a:t>
            </a:r>
            <a:endParaRPr sz="1700">
              <a:latin typeface="EB Garamond"/>
              <a:ea typeface="EB Garamond"/>
              <a:cs typeface="EB Garamond"/>
              <a:sym typeface="EB Garamond"/>
            </a:endParaRPr>
          </a:p>
          <a:p>
            <a:pPr indent="0" lvl="0" marL="0" rtl="0" algn="l">
              <a:spcBef>
                <a:spcPts val="1200"/>
              </a:spcBef>
              <a:spcAft>
                <a:spcPts val="1200"/>
              </a:spcAft>
              <a:buNone/>
            </a:pPr>
            <a:r>
              <a:t/>
            </a:r>
            <a:endParaRPr sz="2100"/>
          </a:p>
        </p:txBody>
      </p:sp>
      <p:pic>
        <p:nvPicPr>
          <p:cNvPr descr="Ring of Fire - Wikipedia" id="89" name="Google Shape;89;p17"/>
          <p:cNvPicPr preferRelativeResize="0"/>
          <p:nvPr/>
        </p:nvPicPr>
        <p:blipFill>
          <a:blip r:embed="rId3">
            <a:alphaModFix/>
          </a:blip>
          <a:stretch>
            <a:fillRect/>
          </a:stretch>
        </p:blipFill>
        <p:spPr>
          <a:xfrm>
            <a:off x="4886700" y="1152475"/>
            <a:ext cx="3945600" cy="238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p:nvPr/>
        </p:nvSpPr>
        <p:spPr>
          <a:xfrm>
            <a:off x="63600" y="56100"/>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chemeClr val="dk1"/>
              </a:buClr>
              <a:buSzPts val="1100"/>
              <a:buFont typeface="Arial"/>
              <a:buNone/>
            </a:pPr>
            <a:r>
              <a:rPr b="1" lang="en" sz="2500" u="sng">
                <a:latin typeface="EB Garamond"/>
                <a:ea typeface="EB Garamond"/>
                <a:cs typeface="EB Garamond"/>
                <a:sym typeface="EB Garamond"/>
              </a:rPr>
              <a:t>How prepared/able to rebuild are communities in our region:</a:t>
            </a:r>
            <a:endParaRPr b="1" sz="2500" u="sng">
              <a:latin typeface="EB Garamond"/>
              <a:ea typeface="EB Garamond"/>
              <a:cs typeface="EB Garamond"/>
              <a:sym typeface="EB Garamond"/>
            </a:endParaRPr>
          </a:p>
        </p:txBody>
      </p:sp>
      <p:sp>
        <p:nvSpPr>
          <p:cNvPr id="96" name="Google Shape;96;p18"/>
          <p:cNvSpPr txBox="1"/>
          <p:nvPr>
            <p:ph idx="1" type="body"/>
          </p:nvPr>
        </p:nvSpPr>
        <p:spPr>
          <a:xfrm>
            <a:off x="311700" y="1152475"/>
            <a:ext cx="3766500" cy="34164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SzPts val="1500"/>
              <a:buFont typeface="EB Garamond"/>
              <a:buChar char="●"/>
            </a:pPr>
            <a:r>
              <a:rPr lang="en">
                <a:latin typeface="EB Garamond"/>
                <a:ea typeface="EB Garamond"/>
                <a:cs typeface="EB Garamond"/>
                <a:sym typeface="EB Garamond"/>
              </a:rPr>
              <a:t>Many of the affected </a:t>
            </a:r>
            <a:r>
              <a:rPr lang="en">
                <a:latin typeface="EB Garamond"/>
                <a:ea typeface="EB Garamond"/>
                <a:cs typeface="EB Garamond"/>
                <a:sym typeface="EB Garamond"/>
              </a:rPr>
              <a:t>communities</a:t>
            </a:r>
            <a:r>
              <a:rPr lang="en">
                <a:latin typeface="EB Garamond"/>
                <a:ea typeface="EB Garamond"/>
                <a:cs typeface="EB Garamond"/>
                <a:sym typeface="EB Garamond"/>
              </a:rPr>
              <a:t> lack resources</a:t>
            </a:r>
            <a:endParaRPr>
              <a:latin typeface="EB Garamond"/>
              <a:ea typeface="EB Garamond"/>
              <a:cs typeface="EB Garamond"/>
              <a:sym typeface="EB Garamond"/>
            </a:endParaRPr>
          </a:p>
          <a:p>
            <a:pPr indent="-342900" lvl="0" marL="457200" rtl="0" algn="l">
              <a:lnSpc>
                <a:spcPct val="95000"/>
              </a:lnSpc>
              <a:spcBef>
                <a:spcPts val="0"/>
              </a:spcBef>
              <a:spcAft>
                <a:spcPts val="0"/>
              </a:spcAft>
              <a:buSzPts val="1800"/>
              <a:buFont typeface="EB Garamond"/>
              <a:buChar char="●"/>
            </a:pPr>
            <a:r>
              <a:rPr lang="en">
                <a:latin typeface="EB Garamond"/>
                <a:ea typeface="EB Garamond"/>
                <a:cs typeface="EB Garamond"/>
                <a:sym typeface="EB Garamond"/>
              </a:rPr>
              <a:t>Communities</a:t>
            </a:r>
            <a:r>
              <a:rPr lang="en">
                <a:latin typeface="EB Garamond"/>
                <a:ea typeface="EB Garamond"/>
                <a:cs typeface="EB Garamond"/>
                <a:sym typeface="EB Garamond"/>
              </a:rPr>
              <a:t>  have  a large </a:t>
            </a:r>
            <a:r>
              <a:rPr lang="en">
                <a:latin typeface="EB Garamond"/>
                <a:ea typeface="EB Garamond"/>
                <a:cs typeface="EB Garamond"/>
                <a:sym typeface="EB Garamond"/>
              </a:rPr>
              <a:t>percentage of people below poverty line</a:t>
            </a:r>
            <a:endParaRPr>
              <a:latin typeface="EB Garamond"/>
              <a:ea typeface="EB Garamond"/>
              <a:cs typeface="EB Garamond"/>
              <a:sym typeface="EB Garamond"/>
            </a:endParaRPr>
          </a:p>
          <a:p>
            <a:pPr indent="-342900" lvl="0" marL="457200" rtl="0" algn="l">
              <a:lnSpc>
                <a:spcPct val="95000"/>
              </a:lnSpc>
              <a:spcBef>
                <a:spcPts val="0"/>
              </a:spcBef>
              <a:spcAft>
                <a:spcPts val="0"/>
              </a:spcAft>
              <a:buSzPts val="1800"/>
              <a:buFont typeface="EB Garamond"/>
              <a:buChar char="●"/>
            </a:pPr>
            <a:r>
              <a:rPr lang="en">
                <a:latin typeface="EB Garamond"/>
                <a:ea typeface="EB Garamond"/>
                <a:cs typeface="EB Garamond"/>
                <a:sym typeface="EB Garamond"/>
              </a:rPr>
              <a:t>Slower rebuilding</a:t>
            </a:r>
            <a:endParaRPr>
              <a:latin typeface="EB Garamond"/>
              <a:ea typeface="EB Garamond"/>
              <a:cs typeface="EB Garamond"/>
              <a:sym typeface="EB Garamond"/>
            </a:endParaRPr>
          </a:p>
        </p:txBody>
      </p:sp>
      <p:pic>
        <p:nvPicPr>
          <p:cNvPr id="97" name="Google Shape;97;p18"/>
          <p:cNvPicPr preferRelativeResize="0"/>
          <p:nvPr/>
        </p:nvPicPr>
        <p:blipFill>
          <a:blip r:embed="rId3">
            <a:alphaModFix/>
          </a:blip>
          <a:stretch>
            <a:fillRect/>
          </a:stretch>
        </p:blipFill>
        <p:spPr>
          <a:xfrm>
            <a:off x="4751575" y="1152475"/>
            <a:ext cx="4080725" cy="2884275"/>
          </a:xfrm>
          <a:prstGeom prst="rect">
            <a:avLst/>
          </a:prstGeom>
          <a:noFill/>
          <a:ln>
            <a:noFill/>
          </a:ln>
        </p:spPr>
      </p:pic>
      <p:pic>
        <p:nvPicPr>
          <p:cNvPr id="98" name="Google Shape;98;p18"/>
          <p:cNvPicPr preferRelativeResize="0"/>
          <p:nvPr/>
        </p:nvPicPr>
        <p:blipFill>
          <a:blip r:embed="rId4">
            <a:alphaModFix/>
          </a:blip>
          <a:stretch>
            <a:fillRect/>
          </a:stretch>
        </p:blipFill>
        <p:spPr>
          <a:xfrm>
            <a:off x="581000" y="3005625"/>
            <a:ext cx="3497200" cy="196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49825" y="49825"/>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b="1" lang="en" sz="2500" u="sng">
                <a:latin typeface="EB Garamond"/>
                <a:ea typeface="EB Garamond"/>
                <a:cs typeface="EB Garamond"/>
                <a:sym typeface="EB Garamond"/>
              </a:rPr>
              <a:t>Are all the communities in your region affected equally?:</a:t>
            </a:r>
            <a:endParaRPr sz="2500" u="sng"/>
          </a:p>
        </p:txBody>
      </p:sp>
      <p:sp>
        <p:nvSpPr>
          <p:cNvPr id="105" name="Google Shape;105;p19"/>
          <p:cNvSpPr txBox="1"/>
          <p:nvPr>
            <p:ph idx="1" type="body"/>
          </p:nvPr>
        </p:nvSpPr>
        <p:spPr>
          <a:xfrm>
            <a:off x="311700" y="1152475"/>
            <a:ext cx="4041900" cy="3090000"/>
          </a:xfrm>
          <a:prstGeom prst="rect">
            <a:avLst/>
          </a:prstGeom>
        </p:spPr>
        <p:txBody>
          <a:bodyPr anchorCtr="0" anchor="t" bIns="91425" lIns="91425" spcFirstLastPara="1" rIns="91425" wrap="square" tIns="91425">
            <a:noAutofit/>
          </a:bodyPr>
          <a:lstStyle/>
          <a:p>
            <a:pPr indent="-342900" lvl="0" marL="457200" rtl="0" algn="l">
              <a:lnSpc>
                <a:spcPct val="85000"/>
              </a:lnSpc>
              <a:spcBef>
                <a:spcPts val="0"/>
              </a:spcBef>
              <a:spcAft>
                <a:spcPts val="0"/>
              </a:spcAft>
              <a:buSzPts val="1800"/>
              <a:buFont typeface="EB Garamond"/>
              <a:buChar char="●"/>
            </a:pPr>
            <a:r>
              <a:rPr lang="en">
                <a:latin typeface="EB Garamond"/>
                <a:ea typeface="EB Garamond"/>
                <a:cs typeface="EB Garamond"/>
                <a:sym typeface="EB Garamond"/>
              </a:rPr>
              <a:t>Not all the communities are affected equally as some are closer to the fault line than others which makes them more vulnerable to disasters.</a:t>
            </a:r>
            <a:endParaRPr>
              <a:latin typeface="EB Garamond"/>
              <a:ea typeface="EB Garamond"/>
              <a:cs typeface="EB Garamond"/>
              <a:sym typeface="EB Garamond"/>
            </a:endParaRPr>
          </a:p>
          <a:p>
            <a:pPr indent="0" lvl="0" marL="457200" rtl="0" algn="l">
              <a:lnSpc>
                <a:spcPct val="85000"/>
              </a:lnSpc>
              <a:spcBef>
                <a:spcPts val="1200"/>
              </a:spcBef>
              <a:spcAft>
                <a:spcPts val="0"/>
              </a:spcAft>
              <a:buSzPts val="1018"/>
              <a:buNone/>
            </a:pPr>
            <a:r>
              <a:t/>
            </a:r>
            <a:endParaRPr>
              <a:latin typeface="EB Garamond"/>
              <a:ea typeface="EB Garamond"/>
              <a:cs typeface="EB Garamond"/>
              <a:sym typeface="EB Garamond"/>
            </a:endParaRPr>
          </a:p>
          <a:p>
            <a:pPr indent="-342900" lvl="0" marL="457200" rtl="0" algn="l">
              <a:lnSpc>
                <a:spcPct val="85000"/>
              </a:lnSpc>
              <a:spcBef>
                <a:spcPts val="1200"/>
              </a:spcBef>
              <a:spcAft>
                <a:spcPts val="0"/>
              </a:spcAft>
              <a:buSzPts val="1800"/>
              <a:buFont typeface="EB Garamond"/>
              <a:buChar char="●"/>
            </a:pPr>
            <a:r>
              <a:rPr lang="en">
                <a:latin typeface="EB Garamond"/>
                <a:ea typeface="EB Garamond"/>
                <a:cs typeface="EB Garamond"/>
                <a:sym typeface="EB Garamond"/>
              </a:rPr>
              <a:t>As </a:t>
            </a:r>
            <a:r>
              <a:rPr lang="en">
                <a:latin typeface="EB Garamond"/>
                <a:ea typeface="EB Garamond"/>
                <a:cs typeface="EB Garamond"/>
                <a:sym typeface="EB Garamond"/>
              </a:rPr>
              <a:t>mentioned</a:t>
            </a:r>
            <a:r>
              <a:rPr lang="en">
                <a:latin typeface="EB Garamond"/>
                <a:ea typeface="EB Garamond"/>
                <a:cs typeface="EB Garamond"/>
                <a:sym typeface="EB Garamond"/>
              </a:rPr>
              <a:t> before, these countries are along the Ring of Fire which is where major tectonic plates meet very regularly </a:t>
            </a:r>
            <a:endParaRPr>
              <a:latin typeface="EB Garamond"/>
              <a:ea typeface="EB Garamond"/>
              <a:cs typeface="EB Garamond"/>
              <a:sym typeface="EB Garamond"/>
            </a:endParaRPr>
          </a:p>
          <a:p>
            <a:pPr indent="0" lvl="0" marL="457200" rtl="0" algn="l">
              <a:lnSpc>
                <a:spcPct val="85000"/>
              </a:lnSpc>
              <a:spcBef>
                <a:spcPts val="1200"/>
              </a:spcBef>
              <a:spcAft>
                <a:spcPts val="0"/>
              </a:spcAft>
              <a:buSzPts val="1018"/>
              <a:buNone/>
            </a:pPr>
            <a:r>
              <a:t/>
            </a:r>
            <a:endParaRPr>
              <a:latin typeface="EB Garamond"/>
              <a:ea typeface="EB Garamond"/>
              <a:cs typeface="EB Garamond"/>
              <a:sym typeface="EB Garamond"/>
            </a:endParaRPr>
          </a:p>
          <a:p>
            <a:pPr indent="0" lvl="0" marL="0" rtl="0" algn="l">
              <a:lnSpc>
                <a:spcPct val="105000"/>
              </a:lnSpc>
              <a:spcBef>
                <a:spcPts val="1200"/>
              </a:spcBef>
              <a:spcAft>
                <a:spcPts val="1200"/>
              </a:spcAft>
              <a:buSzPts val="1018"/>
              <a:buNone/>
            </a:pPr>
            <a:r>
              <a:t/>
            </a:r>
            <a:endParaRPr sz="1665"/>
          </a:p>
        </p:txBody>
      </p:sp>
      <p:pic>
        <p:nvPicPr>
          <p:cNvPr descr="Philippine fault line map | Philippine map, Earthquake fault, Fault line" id="106" name="Google Shape;106;p19"/>
          <p:cNvPicPr preferRelativeResize="0"/>
          <p:nvPr/>
        </p:nvPicPr>
        <p:blipFill>
          <a:blip r:embed="rId3">
            <a:alphaModFix/>
          </a:blip>
          <a:stretch>
            <a:fillRect/>
          </a:stretch>
        </p:blipFill>
        <p:spPr>
          <a:xfrm>
            <a:off x="5515380" y="1152475"/>
            <a:ext cx="3012120" cy="366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p:nvPr/>
        </p:nvSpPr>
        <p:spPr>
          <a:xfrm>
            <a:off x="63600" y="56100"/>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EB Garamond"/>
                <a:ea typeface="EB Garamond"/>
                <a:cs typeface="EB Garamond"/>
                <a:sym typeface="EB Garamond"/>
              </a:rPr>
              <a:t>Specifying the data using code</a:t>
            </a:r>
            <a:endParaRPr b="1" u="sng">
              <a:latin typeface="EB Garamond"/>
              <a:ea typeface="EB Garamond"/>
              <a:cs typeface="EB Garamond"/>
              <a:sym typeface="EB Garamond"/>
            </a:endParaRPr>
          </a:p>
        </p:txBody>
      </p:sp>
      <p:pic>
        <p:nvPicPr>
          <p:cNvPr id="113" name="Google Shape;113;p20"/>
          <p:cNvPicPr preferRelativeResize="0"/>
          <p:nvPr/>
        </p:nvPicPr>
        <p:blipFill>
          <a:blip r:embed="rId3">
            <a:alphaModFix/>
          </a:blip>
          <a:stretch>
            <a:fillRect/>
          </a:stretch>
        </p:blipFill>
        <p:spPr>
          <a:xfrm>
            <a:off x="463100" y="1017725"/>
            <a:ext cx="7658736" cy="1374650"/>
          </a:xfrm>
          <a:prstGeom prst="rect">
            <a:avLst/>
          </a:prstGeom>
          <a:noFill/>
          <a:ln>
            <a:noFill/>
          </a:ln>
        </p:spPr>
      </p:pic>
      <p:sp>
        <p:nvSpPr>
          <p:cNvPr id="114" name="Google Shape;114;p20"/>
          <p:cNvSpPr txBox="1"/>
          <p:nvPr>
            <p:ph idx="1" type="body"/>
          </p:nvPr>
        </p:nvSpPr>
        <p:spPr>
          <a:xfrm>
            <a:off x="230125" y="2623525"/>
            <a:ext cx="8602200" cy="2301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Conditional statements using </a:t>
            </a:r>
            <a:r>
              <a:rPr b="1" lang="en" sz="1600">
                <a:solidFill>
                  <a:srgbClr val="FF00FF"/>
                </a:solidFill>
              </a:rPr>
              <a:t>if </a:t>
            </a:r>
            <a:r>
              <a:rPr lang="en" sz="1600">
                <a:solidFill>
                  <a:srgbClr val="595959"/>
                </a:solidFill>
              </a:rPr>
              <a:t>→ narrowed down data </a:t>
            </a:r>
            <a:endParaRPr sz="1600">
              <a:solidFill>
                <a:srgbClr val="595959"/>
              </a:solidFill>
            </a:endParaRPr>
          </a:p>
          <a:p>
            <a:pPr indent="-330200" lvl="0" marL="457200" rtl="0" algn="l">
              <a:spcBef>
                <a:spcPts val="0"/>
              </a:spcBef>
              <a:spcAft>
                <a:spcPts val="0"/>
              </a:spcAft>
              <a:buClr>
                <a:srgbClr val="595959"/>
              </a:buClr>
              <a:buSzPts val="1600"/>
              <a:buChar char="-"/>
            </a:pPr>
            <a:r>
              <a:rPr lang="en" sz="1600">
                <a:solidFill>
                  <a:srgbClr val="595959"/>
                </a:solidFill>
              </a:rPr>
              <a:t>First </a:t>
            </a:r>
            <a:r>
              <a:rPr b="1" lang="en" sz="1600">
                <a:solidFill>
                  <a:srgbClr val="FF00FF"/>
                </a:solidFill>
              </a:rPr>
              <a:t>if </a:t>
            </a:r>
            <a:r>
              <a:rPr lang="en" sz="1600">
                <a:solidFill>
                  <a:srgbClr val="595959"/>
                </a:solidFill>
              </a:rPr>
              <a:t>statement → defined region </a:t>
            </a:r>
            <a:endParaRPr sz="1600">
              <a:solidFill>
                <a:srgbClr val="595959"/>
              </a:solidFill>
            </a:endParaRPr>
          </a:p>
          <a:p>
            <a:pPr indent="-330200" lvl="1" marL="914400" rtl="0" algn="l">
              <a:spcBef>
                <a:spcPts val="0"/>
              </a:spcBef>
              <a:spcAft>
                <a:spcPts val="0"/>
              </a:spcAft>
              <a:buClr>
                <a:srgbClr val="595959"/>
              </a:buClr>
              <a:buSzPts val="1600"/>
              <a:buChar char="-"/>
            </a:pPr>
            <a:r>
              <a:rPr lang="en" sz="1600">
                <a:solidFill>
                  <a:srgbClr val="595959"/>
                </a:solidFill>
              </a:rPr>
              <a:t>Region_code was 8 in the index </a:t>
            </a:r>
            <a:endParaRPr sz="1600">
              <a:solidFill>
                <a:srgbClr val="595959"/>
              </a:solidFill>
            </a:endParaRPr>
          </a:p>
          <a:p>
            <a:pPr indent="-330200" lvl="1" marL="914400" rtl="0" algn="l">
              <a:spcBef>
                <a:spcPts val="0"/>
              </a:spcBef>
              <a:spcAft>
                <a:spcPts val="0"/>
              </a:spcAft>
              <a:buClr>
                <a:srgbClr val="595959"/>
              </a:buClr>
              <a:buSzPts val="1600"/>
              <a:buChar char="-"/>
            </a:pPr>
            <a:r>
              <a:rPr lang="en" sz="1600">
                <a:solidFill>
                  <a:srgbClr val="595959"/>
                </a:solidFill>
              </a:rPr>
              <a:t>Comparison operator defined the region to Central and South Pacific using its region code </a:t>
            </a:r>
            <a:endParaRPr sz="1600">
              <a:solidFill>
                <a:srgbClr val="595959"/>
              </a:solidFill>
            </a:endParaRPr>
          </a:p>
          <a:p>
            <a:pPr indent="-330200" lvl="0" marL="457200" rtl="0" algn="l">
              <a:spcBef>
                <a:spcPts val="0"/>
              </a:spcBef>
              <a:spcAft>
                <a:spcPts val="0"/>
              </a:spcAft>
              <a:buClr>
                <a:srgbClr val="595959"/>
              </a:buClr>
              <a:buSzPts val="1600"/>
              <a:buChar char="-"/>
            </a:pPr>
            <a:r>
              <a:rPr lang="en" sz="1600">
                <a:solidFill>
                  <a:srgbClr val="595959"/>
                </a:solidFill>
              </a:rPr>
              <a:t>Second </a:t>
            </a:r>
            <a:r>
              <a:rPr b="1" lang="en" sz="1600">
                <a:solidFill>
                  <a:srgbClr val="FF00FF"/>
                </a:solidFill>
              </a:rPr>
              <a:t>if </a:t>
            </a:r>
            <a:r>
              <a:rPr lang="en" sz="1600">
                <a:solidFill>
                  <a:srgbClr val="595959"/>
                </a:solidFill>
              </a:rPr>
              <a:t>statement → defined time range</a:t>
            </a:r>
            <a:endParaRPr sz="1600">
              <a:solidFill>
                <a:srgbClr val="595959"/>
              </a:solidFill>
            </a:endParaRPr>
          </a:p>
          <a:p>
            <a:pPr indent="-330200" lvl="1" marL="914400" rtl="0" algn="l">
              <a:spcBef>
                <a:spcPts val="0"/>
              </a:spcBef>
              <a:spcAft>
                <a:spcPts val="0"/>
              </a:spcAft>
              <a:buClr>
                <a:srgbClr val="595959"/>
              </a:buClr>
              <a:buSzPts val="1600"/>
              <a:buChar char="-"/>
            </a:pPr>
            <a:r>
              <a:rPr lang="en" sz="1600">
                <a:solidFill>
                  <a:srgbClr val="595959"/>
                </a:solidFill>
              </a:rPr>
              <a:t>Year was 0 in the index</a:t>
            </a:r>
            <a:endParaRPr sz="1600">
              <a:solidFill>
                <a:srgbClr val="595959"/>
              </a:solidFill>
            </a:endParaRPr>
          </a:p>
          <a:p>
            <a:pPr indent="-330200" lvl="1" marL="914400" rtl="0" algn="l">
              <a:spcBef>
                <a:spcPts val="0"/>
              </a:spcBef>
              <a:spcAft>
                <a:spcPts val="0"/>
              </a:spcAft>
              <a:buClr>
                <a:srgbClr val="595959"/>
              </a:buClr>
              <a:buSzPts val="1600"/>
              <a:buChar char="-"/>
            </a:pPr>
            <a:r>
              <a:rPr lang="en" sz="1600">
                <a:solidFill>
                  <a:srgbClr val="595959"/>
                </a:solidFill>
              </a:rPr>
              <a:t>Comparison operators limited the years to 1900-2017</a:t>
            </a:r>
            <a:endParaRPr sz="1600">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p:nvPr/>
        </p:nvSpPr>
        <p:spPr>
          <a:xfrm>
            <a:off x="49825" y="49825"/>
            <a:ext cx="9016800" cy="5031300"/>
          </a:xfrm>
          <a:prstGeom prst="rect">
            <a:avLst/>
          </a:prstGeom>
          <a:noFill/>
          <a:ln cap="flat" cmpd="sng" w="38100">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EB Garamond"/>
                <a:ea typeface="EB Garamond"/>
                <a:cs typeface="EB Garamond"/>
                <a:sym typeface="EB Garamond"/>
              </a:rPr>
              <a:t>Making Graphs with Code </a:t>
            </a:r>
            <a:endParaRPr b="1" u="sng">
              <a:latin typeface="EB Garamond"/>
              <a:ea typeface="EB Garamond"/>
              <a:cs typeface="EB Garamond"/>
              <a:sym typeface="EB Garamond"/>
            </a:endParaRPr>
          </a:p>
        </p:txBody>
      </p:sp>
      <p:pic>
        <p:nvPicPr>
          <p:cNvPr id="121" name="Google Shape;121;p21"/>
          <p:cNvPicPr preferRelativeResize="0"/>
          <p:nvPr/>
        </p:nvPicPr>
        <p:blipFill rotWithShape="1">
          <a:blip r:embed="rId3">
            <a:alphaModFix/>
          </a:blip>
          <a:srcRect b="0" l="0" r="0" t="7278"/>
          <a:stretch/>
        </p:blipFill>
        <p:spPr>
          <a:xfrm>
            <a:off x="311700" y="1152475"/>
            <a:ext cx="4250225" cy="686600"/>
          </a:xfrm>
          <a:prstGeom prst="rect">
            <a:avLst/>
          </a:prstGeom>
          <a:noFill/>
          <a:ln>
            <a:noFill/>
          </a:ln>
        </p:spPr>
      </p:pic>
      <p:sp>
        <p:nvSpPr>
          <p:cNvPr id="122" name="Google Shape;122;p21"/>
          <p:cNvSpPr txBox="1"/>
          <p:nvPr>
            <p:ph idx="1" type="body"/>
          </p:nvPr>
        </p:nvSpPr>
        <p:spPr>
          <a:xfrm>
            <a:off x="4929600" y="1094975"/>
            <a:ext cx="3902700" cy="80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latin typeface="EB Garamond"/>
                <a:ea typeface="EB Garamond"/>
                <a:cs typeface="EB Garamond"/>
                <a:sym typeface="EB Garamond"/>
              </a:rPr>
              <a:t>The “earth.jpg” in the first line gives us the image behind the scatter plot in our graph. </a:t>
            </a:r>
            <a:endParaRPr>
              <a:solidFill>
                <a:schemeClr val="dk1"/>
              </a:solidFill>
              <a:latin typeface="EB Garamond"/>
              <a:ea typeface="EB Garamond"/>
              <a:cs typeface="EB Garamond"/>
              <a:sym typeface="EB Garamond"/>
            </a:endParaRPr>
          </a:p>
        </p:txBody>
      </p:sp>
      <p:sp>
        <p:nvSpPr>
          <p:cNvPr id="123" name="Google Shape;123;p21"/>
          <p:cNvSpPr txBox="1"/>
          <p:nvPr/>
        </p:nvSpPr>
        <p:spPr>
          <a:xfrm>
            <a:off x="2649000" y="2404450"/>
            <a:ext cx="6183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EB Garamond"/>
                <a:ea typeface="EB Garamond"/>
                <a:cs typeface="EB Garamond"/>
                <a:sym typeface="EB Garamond"/>
              </a:rPr>
              <a:t>These lines crops our entire jpg image to show only the area we are working on, the central and south pacific plates area. They match our region using the exact coordinates of where the area lies. </a:t>
            </a:r>
            <a:endParaRPr sz="1800">
              <a:latin typeface="EB Garamond"/>
              <a:ea typeface="EB Garamond"/>
              <a:cs typeface="EB Garamond"/>
              <a:sym typeface="EB Garamond"/>
            </a:endParaRPr>
          </a:p>
        </p:txBody>
      </p:sp>
      <p:pic>
        <p:nvPicPr>
          <p:cNvPr id="124" name="Google Shape;124;p21"/>
          <p:cNvPicPr preferRelativeResize="0"/>
          <p:nvPr/>
        </p:nvPicPr>
        <p:blipFill rotWithShape="1">
          <a:blip r:embed="rId4">
            <a:alphaModFix/>
          </a:blip>
          <a:srcRect b="0" l="0" r="0" t="0"/>
          <a:stretch/>
        </p:blipFill>
        <p:spPr>
          <a:xfrm>
            <a:off x="311700" y="2673463"/>
            <a:ext cx="2017475" cy="572675"/>
          </a:xfrm>
          <a:prstGeom prst="rect">
            <a:avLst/>
          </a:prstGeom>
          <a:noFill/>
          <a:ln>
            <a:noFill/>
          </a:ln>
        </p:spPr>
      </p:pic>
      <p:sp>
        <p:nvSpPr>
          <p:cNvPr id="125" name="Google Shape;125;p21"/>
          <p:cNvSpPr txBox="1"/>
          <p:nvPr/>
        </p:nvSpPr>
        <p:spPr>
          <a:xfrm>
            <a:off x="4929600" y="3800050"/>
            <a:ext cx="3902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EB Garamond"/>
                <a:ea typeface="EB Garamond"/>
                <a:cs typeface="EB Garamond"/>
                <a:sym typeface="EB Garamond"/>
              </a:rPr>
              <a:t>These lines added the points for the scatter plot, and the plt.show displayed these points. </a:t>
            </a:r>
            <a:endParaRPr sz="1800">
              <a:latin typeface="EB Garamond"/>
              <a:ea typeface="EB Garamond"/>
              <a:cs typeface="EB Garamond"/>
              <a:sym typeface="EB Garamond"/>
            </a:endParaRPr>
          </a:p>
        </p:txBody>
      </p:sp>
      <p:pic>
        <p:nvPicPr>
          <p:cNvPr id="126" name="Google Shape;126;p21"/>
          <p:cNvPicPr preferRelativeResize="0"/>
          <p:nvPr/>
        </p:nvPicPr>
        <p:blipFill rotWithShape="1">
          <a:blip r:embed="rId5">
            <a:alphaModFix/>
          </a:blip>
          <a:srcRect b="0" l="0" r="0" t="7097"/>
          <a:stretch/>
        </p:blipFill>
        <p:spPr>
          <a:xfrm>
            <a:off x="311700" y="4008550"/>
            <a:ext cx="4391026" cy="48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