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58" r:id="rId4"/>
    <p:sldId id="257" r:id="rId5"/>
    <p:sldId id="260" r:id="rId6"/>
    <p:sldId id="262" r:id="rId7"/>
    <p:sldId id="270" r:id="rId8"/>
    <p:sldId id="271" r:id="rId9"/>
    <p:sldId id="263" r:id="rId10"/>
    <p:sldId id="274" r:id="rId11"/>
    <p:sldId id="273" r:id="rId12"/>
    <p:sldId id="264" r:id="rId13"/>
    <p:sldId id="279" r:id="rId14"/>
    <p:sldId id="280" r:id="rId15"/>
    <p:sldId id="281" r:id="rId16"/>
    <p:sldId id="261" r:id="rId17"/>
    <p:sldId id="290" r:id="rId18"/>
    <p:sldId id="291" r:id="rId19"/>
    <p:sldId id="275" r:id="rId20"/>
    <p:sldId id="276" r:id="rId21"/>
    <p:sldId id="278" r:id="rId22"/>
    <p:sldId id="277" r:id="rId23"/>
    <p:sldId id="282" r:id="rId24"/>
    <p:sldId id="268" r:id="rId25"/>
    <p:sldId id="267" r:id="rId26"/>
    <p:sldId id="283" r:id="rId27"/>
    <p:sldId id="287" r:id="rId28"/>
    <p:sldId id="292" r:id="rId29"/>
    <p:sldId id="285" r:id="rId30"/>
    <p:sldId id="272" r:id="rId31"/>
    <p:sldId id="284" r:id="rId32"/>
    <p:sldId id="288" r:id="rId33"/>
    <p:sldId id="293" r:id="rId34"/>
    <p:sldId id="289" r:id="rId35"/>
    <p:sldId id="294" r:id="rId36"/>
    <p:sldId id="28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p:cViewPr varScale="1">
        <p:scale>
          <a:sx n="62" d="100"/>
          <a:sy n="62" d="100"/>
        </p:scale>
        <p:origin x="7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60C45-AFF7-4559-BB32-E75FF36EB63B}"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IN"/>
        </a:p>
      </dgm:t>
    </dgm:pt>
    <dgm:pt modelId="{199D1895-9CA4-424F-9FF2-3566435AA4D2}">
      <dgm:prSet phldrT="[Text]"/>
      <dgm:spPr/>
      <dgm:t>
        <a:bodyPr/>
        <a:lstStyle/>
        <a:p>
          <a:r>
            <a:rPr lang="en-IN" dirty="0"/>
            <a:t>Input layer</a:t>
          </a:r>
        </a:p>
      </dgm:t>
    </dgm:pt>
    <dgm:pt modelId="{D9415292-98E1-4AB1-AC8C-FFAC15E3B56C}" type="parTrans" cxnId="{624E8217-CA60-4DFC-8A60-C70916A88CD8}">
      <dgm:prSet/>
      <dgm:spPr/>
      <dgm:t>
        <a:bodyPr/>
        <a:lstStyle/>
        <a:p>
          <a:endParaRPr lang="en-IN"/>
        </a:p>
      </dgm:t>
    </dgm:pt>
    <dgm:pt modelId="{11104639-0206-4181-981C-BCBFF01B6BBF}" type="sibTrans" cxnId="{624E8217-CA60-4DFC-8A60-C70916A88CD8}">
      <dgm:prSet/>
      <dgm:spPr/>
      <dgm:t>
        <a:bodyPr/>
        <a:lstStyle/>
        <a:p>
          <a:endParaRPr lang="en-IN"/>
        </a:p>
      </dgm:t>
    </dgm:pt>
    <dgm:pt modelId="{1972AA3C-C781-49C5-A096-6439449C0C2E}">
      <dgm:prSet phldrT="[Text]"/>
      <dgm:spPr/>
      <dgm:t>
        <a:bodyPr/>
        <a:lstStyle/>
        <a:p>
          <a:r>
            <a:rPr lang="en-IN" dirty="0"/>
            <a:t>Hidden layer</a:t>
          </a:r>
        </a:p>
      </dgm:t>
    </dgm:pt>
    <dgm:pt modelId="{516C0C2F-7DE2-4E72-B7EC-63B7AF3EDD33}" type="parTrans" cxnId="{C893A198-B6F9-4497-AEEF-DE7D316A061D}">
      <dgm:prSet/>
      <dgm:spPr/>
      <dgm:t>
        <a:bodyPr/>
        <a:lstStyle/>
        <a:p>
          <a:endParaRPr lang="en-IN"/>
        </a:p>
      </dgm:t>
    </dgm:pt>
    <dgm:pt modelId="{8FD5E63E-FCB4-4E3C-AD61-E8F7702D8E56}" type="sibTrans" cxnId="{C893A198-B6F9-4497-AEEF-DE7D316A061D}">
      <dgm:prSet/>
      <dgm:spPr/>
      <dgm:t>
        <a:bodyPr/>
        <a:lstStyle/>
        <a:p>
          <a:endParaRPr lang="en-IN"/>
        </a:p>
      </dgm:t>
    </dgm:pt>
    <dgm:pt modelId="{FCCA7EFC-0FDC-4CD2-A9FD-EE29EDB56E1E}">
      <dgm:prSet phldrT="[Text]"/>
      <dgm:spPr/>
      <dgm:t>
        <a:bodyPr/>
        <a:lstStyle/>
        <a:p>
          <a:r>
            <a:rPr lang="en-IN" dirty="0"/>
            <a:t>Output layer</a:t>
          </a:r>
        </a:p>
      </dgm:t>
    </dgm:pt>
    <dgm:pt modelId="{C0B566CD-FD48-4D90-8551-9BEDB9B393A3}" type="parTrans" cxnId="{89CE2A59-8349-4705-BB30-ECE37CB64A87}">
      <dgm:prSet/>
      <dgm:spPr/>
      <dgm:t>
        <a:bodyPr/>
        <a:lstStyle/>
        <a:p>
          <a:endParaRPr lang="en-IN"/>
        </a:p>
      </dgm:t>
    </dgm:pt>
    <dgm:pt modelId="{28F13A13-A92A-45B0-A253-99D45F5A4EDB}" type="sibTrans" cxnId="{89CE2A59-8349-4705-BB30-ECE37CB64A87}">
      <dgm:prSet/>
      <dgm:spPr/>
      <dgm:t>
        <a:bodyPr/>
        <a:lstStyle/>
        <a:p>
          <a:endParaRPr lang="en-IN"/>
        </a:p>
      </dgm:t>
    </dgm:pt>
    <dgm:pt modelId="{4CCCD533-E083-4E40-90E4-3D846A4E35A8}" type="pres">
      <dgm:prSet presAssocID="{15560C45-AFF7-4559-BB32-E75FF36EB63B}" presName="linearFlow" presStyleCnt="0">
        <dgm:presLayoutVars>
          <dgm:resizeHandles val="exact"/>
        </dgm:presLayoutVars>
      </dgm:prSet>
      <dgm:spPr/>
    </dgm:pt>
    <dgm:pt modelId="{EA1D9425-65A2-4652-8E9A-1DE539B4FD90}" type="pres">
      <dgm:prSet presAssocID="{199D1895-9CA4-424F-9FF2-3566435AA4D2}" presName="node" presStyleLbl="node1" presStyleIdx="0" presStyleCnt="3" custScaleX="112402" custScaleY="55234" custLinFactNeighborX="500">
        <dgm:presLayoutVars>
          <dgm:bulletEnabled val="1"/>
        </dgm:presLayoutVars>
      </dgm:prSet>
      <dgm:spPr/>
    </dgm:pt>
    <dgm:pt modelId="{1E524FB1-5FB8-4369-A29D-7091C7CE1D66}" type="pres">
      <dgm:prSet presAssocID="{11104639-0206-4181-981C-BCBFF01B6BBF}" presName="sibTrans" presStyleLbl="sibTrans2D1" presStyleIdx="0" presStyleCnt="2"/>
      <dgm:spPr/>
    </dgm:pt>
    <dgm:pt modelId="{601EB5E7-C948-4C7F-B439-C0371ABDFA4D}" type="pres">
      <dgm:prSet presAssocID="{11104639-0206-4181-981C-BCBFF01B6BBF}" presName="connectorText" presStyleLbl="sibTrans2D1" presStyleIdx="0" presStyleCnt="2"/>
      <dgm:spPr/>
    </dgm:pt>
    <dgm:pt modelId="{CD1CCD34-1D40-4D61-A50B-9B431116BCF1}" type="pres">
      <dgm:prSet presAssocID="{1972AA3C-C781-49C5-A096-6439449C0C2E}" presName="node" presStyleLbl="node1" presStyleIdx="1" presStyleCnt="3" custScaleX="112402" custScaleY="63884">
        <dgm:presLayoutVars>
          <dgm:bulletEnabled val="1"/>
        </dgm:presLayoutVars>
      </dgm:prSet>
      <dgm:spPr/>
    </dgm:pt>
    <dgm:pt modelId="{91C73A8B-5C8F-4793-A90A-BEC0728AA2A0}" type="pres">
      <dgm:prSet presAssocID="{8FD5E63E-FCB4-4E3C-AD61-E8F7702D8E56}" presName="sibTrans" presStyleLbl="sibTrans2D1" presStyleIdx="1" presStyleCnt="2"/>
      <dgm:spPr/>
    </dgm:pt>
    <dgm:pt modelId="{1FD453F9-5D05-4A61-9AC8-79020B181A97}" type="pres">
      <dgm:prSet presAssocID="{8FD5E63E-FCB4-4E3C-AD61-E8F7702D8E56}" presName="connectorText" presStyleLbl="sibTrans2D1" presStyleIdx="1" presStyleCnt="2"/>
      <dgm:spPr/>
    </dgm:pt>
    <dgm:pt modelId="{FC44C3F4-0E1F-4830-B3C3-FCB2F6332602}" type="pres">
      <dgm:prSet presAssocID="{FCCA7EFC-0FDC-4CD2-A9FD-EE29EDB56E1E}" presName="node" presStyleLbl="node1" presStyleIdx="2" presStyleCnt="3" custScaleX="112402" custScaleY="54103">
        <dgm:presLayoutVars>
          <dgm:bulletEnabled val="1"/>
        </dgm:presLayoutVars>
      </dgm:prSet>
      <dgm:spPr/>
    </dgm:pt>
  </dgm:ptLst>
  <dgm:cxnLst>
    <dgm:cxn modelId="{7C5A0E08-2FA1-448D-8492-BEDE25312AC4}" type="presOf" srcId="{8FD5E63E-FCB4-4E3C-AD61-E8F7702D8E56}" destId="{91C73A8B-5C8F-4793-A90A-BEC0728AA2A0}" srcOrd="0" destOrd="0" presId="urn:microsoft.com/office/officeart/2005/8/layout/process2"/>
    <dgm:cxn modelId="{624E8217-CA60-4DFC-8A60-C70916A88CD8}" srcId="{15560C45-AFF7-4559-BB32-E75FF36EB63B}" destId="{199D1895-9CA4-424F-9FF2-3566435AA4D2}" srcOrd="0" destOrd="0" parTransId="{D9415292-98E1-4AB1-AC8C-FFAC15E3B56C}" sibTransId="{11104639-0206-4181-981C-BCBFF01B6BBF}"/>
    <dgm:cxn modelId="{E678C66F-370A-4146-A29D-C8D14D8E1EF1}" type="presOf" srcId="{FCCA7EFC-0FDC-4CD2-A9FD-EE29EDB56E1E}" destId="{FC44C3F4-0E1F-4830-B3C3-FCB2F6332602}" srcOrd="0" destOrd="0" presId="urn:microsoft.com/office/officeart/2005/8/layout/process2"/>
    <dgm:cxn modelId="{89CE2A59-8349-4705-BB30-ECE37CB64A87}" srcId="{15560C45-AFF7-4559-BB32-E75FF36EB63B}" destId="{FCCA7EFC-0FDC-4CD2-A9FD-EE29EDB56E1E}" srcOrd="2" destOrd="0" parTransId="{C0B566CD-FD48-4D90-8551-9BEDB9B393A3}" sibTransId="{28F13A13-A92A-45B0-A253-99D45F5A4EDB}"/>
    <dgm:cxn modelId="{C893A198-B6F9-4497-AEEF-DE7D316A061D}" srcId="{15560C45-AFF7-4559-BB32-E75FF36EB63B}" destId="{1972AA3C-C781-49C5-A096-6439449C0C2E}" srcOrd="1" destOrd="0" parTransId="{516C0C2F-7DE2-4E72-B7EC-63B7AF3EDD33}" sibTransId="{8FD5E63E-FCB4-4E3C-AD61-E8F7702D8E56}"/>
    <dgm:cxn modelId="{4B6353A4-BA93-463A-AA59-B3967F89F7F4}" type="presOf" srcId="{1972AA3C-C781-49C5-A096-6439449C0C2E}" destId="{CD1CCD34-1D40-4D61-A50B-9B431116BCF1}" srcOrd="0" destOrd="0" presId="urn:microsoft.com/office/officeart/2005/8/layout/process2"/>
    <dgm:cxn modelId="{14BC7BB1-5069-44BA-BD01-0A242AC718D2}" type="presOf" srcId="{15560C45-AFF7-4559-BB32-E75FF36EB63B}" destId="{4CCCD533-E083-4E40-90E4-3D846A4E35A8}" srcOrd="0" destOrd="0" presId="urn:microsoft.com/office/officeart/2005/8/layout/process2"/>
    <dgm:cxn modelId="{2ADA71E1-652F-4EFC-80A4-5D299A3508E1}" type="presOf" srcId="{11104639-0206-4181-981C-BCBFF01B6BBF}" destId="{1E524FB1-5FB8-4369-A29D-7091C7CE1D66}" srcOrd="0" destOrd="0" presId="urn:microsoft.com/office/officeart/2005/8/layout/process2"/>
    <dgm:cxn modelId="{1E5340EA-92C7-4BF5-B53F-3A19885A8EBA}" type="presOf" srcId="{8FD5E63E-FCB4-4E3C-AD61-E8F7702D8E56}" destId="{1FD453F9-5D05-4A61-9AC8-79020B181A97}" srcOrd="1" destOrd="0" presId="urn:microsoft.com/office/officeart/2005/8/layout/process2"/>
    <dgm:cxn modelId="{97BD16F3-F25A-4C86-888F-084182CD3358}" type="presOf" srcId="{199D1895-9CA4-424F-9FF2-3566435AA4D2}" destId="{EA1D9425-65A2-4652-8E9A-1DE539B4FD90}" srcOrd="0" destOrd="0" presId="urn:microsoft.com/office/officeart/2005/8/layout/process2"/>
    <dgm:cxn modelId="{D18B59FA-547C-4DA8-8D37-D2C828E1E99C}" type="presOf" srcId="{11104639-0206-4181-981C-BCBFF01B6BBF}" destId="{601EB5E7-C948-4C7F-B439-C0371ABDFA4D}" srcOrd="1" destOrd="0" presId="urn:microsoft.com/office/officeart/2005/8/layout/process2"/>
    <dgm:cxn modelId="{D912F348-072A-4457-B5CB-D1A8167FA1A0}" type="presParOf" srcId="{4CCCD533-E083-4E40-90E4-3D846A4E35A8}" destId="{EA1D9425-65A2-4652-8E9A-1DE539B4FD90}" srcOrd="0" destOrd="0" presId="urn:microsoft.com/office/officeart/2005/8/layout/process2"/>
    <dgm:cxn modelId="{95C42196-DD4A-4DCE-9750-8A9C901137FE}" type="presParOf" srcId="{4CCCD533-E083-4E40-90E4-3D846A4E35A8}" destId="{1E524FB1-5FB8-4369-A29D-7091C7CE1D66}" srcOrd="1" destOrd="0" presId="urn:microsoft.com/office/officeart/2005/8/layout/process2"/>
    <dgm:cxn modelId="{0B711AD8-E4A6-40A5-9E98-FBD092BCB8F1}" type="presParOf" srcId="{1E524FB1-5FB8-4369-A29D-7091C7CE1D66}" destId="{601EB5E7-C948-4C7F-B439-C0371ABDFA4D}" srcOrd="0" destOrd="0" presId="urn:microsoft.com/office/officeart/2005/8/layout/process2"/>
    <dgm:cxn modelId="{FFC6661F-B0ED-4BDE-A626-862E077CDEF2}" type="presParOf" srcId="{4CCCD533-E083-4E40-90E4-3D846A4E35A8}" destId="{CD1CCD34-1D40-4D61-A50B-9B431116BCF1}" srcOrd="2" destOrd="0" presId="urn:microsoft.com/office/officeart/2005/8/layout/process2"/>
    <dgm:cxn modelId="{C77D6377-FCB9-46BE-BD01-59BADD3CB715}" type="presParOf" srcId="{4CCCD533-E083-4E40-90E4-3D846A4E35A8}" destId="{91C73A8B-5C8F-4793-A90A-BEC0728AA2A0}" srcOrd="3" destOrd="0" presId="urn:microsoft.com/office/officeart/2005/8/layout/process2"/>
    <dgm:cxn modelId="{3C5B9B78-5183-4DF8-8265-1A42295A6020}" type="presParOf" srcId="{91C73A8B-5C8F-4793-A90A-BEC0728AA2A0}" destId="{1FD453F9-5D05-4A61-9AC8-79020B181A97}" srcOrd="0" destOrd="0" presId="urn:microsoft.com/office/officeart/2005/8/layout/process2"/>
    <dgm:cxn modelId="{21F6D3AD-109D-4C6B-99FE-1D3B16309628}" type="presParOf" srcId="{4CCCD533-E083-4E40-90E4-3D846A4E35A8}" destId="{FC44C3F4-0E1F-4830-B3C3-FCB2F6332602}"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C6044C-E860-47C0-BA57-49C3509DF0EB}"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en-IN"/>
        </a:p>
      </dgm:t>
    </dgm:pt>
    <dgm:pt modelId="{3182D7A0-961E-4651-9016-BB198FDAD3B0}">
      <dgm:prSet phldrT="[Text]" custT="1"/>
      <dgm:spPr/>
      <dgm:t>
        <a:bodyPr/>
        <a:lstStyle/>
        <a:p>
          <a:r>
            <a:rPr lang="en-IN" sz="1200" dirty="0">
              <a:latin typeface="Open Sans" panose="020B0606030504020204" pitchFamily="34" charset="0"/>
              <a:ea typeface="Open Sans" panose="020B0606030504020204" pitchFamily="34" charset="0"/>
              <a:cs typeface="Open Sans" panose="020B0606030504020204" pitchFamily="34" charset="0"/>
            </a:rPr>
            <a:t>Main.py</a:t>
          </a:r>
        </a:p>
      </dgm:t>
    </dgm:pt>
    <dgm:pt modelId="{1770A549-CF30-414E-9DEF-508F45C8F299}" type="parTrans" cxnId="{C4DD1D96-9BC8-4636-A545-E606AB037F29}">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00334072-2CCD-4AE5-9369-0F2B60140770}" type="sibTrans" cxnId="{C4DD1D96-9BC8-4636-A545-E606AB037F29}">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41247BD2-FA39-402F-8A81-DA33B587658F}">
      <dgm:prSet phldrT="[Text]" custT="1"/>
      <dgm:spPr/>
      <dgm:t>
        <a:bodyPr/>
        <a:lstStyle/>
        <a:p>
          <a:r>
            <a:rPr lang="en-IN" sz="1200" dirty="0">
              <a:latin typeface="Open Sans" panose="020B0606030504020204" pitchFamily="34" charset="0"/>
              <a:ea typeface="Open Sans" panose="020B0606030504020204" pitchFamily="34" charset="0"/>
              <a:cs typeface="Open Sans" panose="020B0606030504020204" pitchFamily="34" charset="0"/>
            </a:rPr>
            <a:t>DataImport.py</a:t>
          </a:r>
        </a:p>
      </dgm:t>
    </dgm:pt>
    <dgm:pt modelId="{6C6E0841-AE95-4C31-A309-7B451AD24859}" type="parTrans" cxnId="{87F94332-0F5B-4E33-BD56-C0E1B8286AF2}">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0225C142-CE2C-4945-A994-EBABBBEA519D}" type="sibTrans" cxnId="{87F94332-0F5B-4E33-BD56-C0E1B8286AF2}">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CC38C275-EF6A-46AF-8779-9658565FCDEB}">
      <dgm:prSet phldrT="[Text]" custT="1"/>
      <dgm:spPr/>
      <dgm:t>
        <a:bodyPr/>
        <a:lstStyle/>
        <a:p>
          <a:r>
            <a:rPr lang="en-IN" sz="1200" dirty="0">
              <a:latin typeface="Open Sans" panose="020B0606030504020204" pitchFamily="34" charset="0"/>
              <a:ea typeface="Open Sans" panose="020B0606030504020204" pitchFamily="34" charset="0"/>
              <a:cs typeface="Open Sans" panose="020B0606030504020204" pitchFamily="34" charset="0"/>
            </a:rPr>
            <a:t>DataPreprocessing.py</a:t>
          </a:r>
        </a:p>
      </dgm:t>
    </dgm:pt>
    <dgm:pt modelId="{CA295BC1-E32F-490B-85AD-3CCCFB1153D6}" type="parTrans" cxnId="{67E62019-D5CE-447D-A28A-7940D1435F14}">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A3A774D4-8426-4DF4-A55E-F4F76D2E2C4D}" type="sibTrans" cxnId="{67E62019-D5CE-447D-A28A-7940D1435F14}">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6FEC3CD6-331A-4B73-8EF5-E799CC32E776}">
      <dgm:prSet phldrT="[Text]" custT="1"/>
      <dgm:spPr/>
      <dgm:t>
        <a:bodyPr/>
        <a:lstStyle/>
        <a:p>
          <a:r>
            <a:rPr lang="en-IN" sz="1200" dirty="0">
              <a:latin typeface="Open Sans" panose="020B0606030504020204" pitchFamily="34" charset="0"/>
              <a:ea typeface="Open Sans" panose="020B0606030504020204" pitchFamily="34" charset="0"/>
              <a:cs typeface="Open Sans" panose="020B0606030504020204" pitchFamily="34" charset="0"/>
            </a:rPr>
            <a:t>ARIMA.py</a:t>
          </a:r>
        </a:p>
      </dgm:t>
    </dgm:pt>
    <dgm:pt modelId="{AEE3E417-128E-4C74-B37D-E81ED4097642}" type="parTrans" cxnId="{B34D597E-7897-4932-B787-39111852F84F}">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19A60AB5-83F5-4C64-97B4-E2EF998FA5BE}" type="sibTrans" cxnId="{B34D597E-7897-4932-B787-39111852F84F}">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ECEFCF3A-5064-4CEB-AAA6-C3A558A2DEBA}">
      <dgm:prSet phldrT="[Text]" custT="1"/>
      <dgm:spPr/>
      <dgm:t>
        <a:bodyPr/>
        <a:lstStyle/>
        <a:p>
          <a:r>
            <a:rPr lang="en-IN" sz="1200" dirty="0">
              <a:latin typeface="Open Sans" panose="020B0606030504020204" pitchFamily="34" charset="0"/>
              <a:ea typeface="Open Sans" panose="020B0606030504020204" pitchFamily="34" charset="0"/>
              <a:cs typeface="Open Sans" panose="020B0606030504020204" pitchFamily="34" charset="0"/>
            </a:rPr>
            <a:t>LSTM.py</a:t>
          </a:r>
        </a:p>
      </dgm:t>
    </dgm:pt>
    <dgm:pt modelId="{82D73839-FB9F-4567-A7C9-5FB76CA5B940}" type="parTrans" cxnId="{9A2F0C7B-4630-44F6-8D08-ED34BEAC441C}">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3ECC81F6-9076-48FD-AB26-0EC2D8585EE8}" type="sibTrans" cxnId="{9A2F0C7B-4630-44F6-8D08-ED34BEAC441C}">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39BE2114-2ED6-4064-8859-09F8068655B8}">
      <dgm:prSet phldrT="[Text]" custT="1"/>
      <dgm:spPr/>
      <dgm:t>
        <a:bodyPr/>
        <a:lstStyle/>
        <a:p>
          <a:r>
            <a:rPr lang="en-IN" sz="1200" dirty="0">
              <a:latin typeface="Open Sans" panose="020B0606030504020204" pitchFamily="34" charset="0"/>
              <a:ea typeface="Open Sans" panose="020B0606030504020204" pitchFamily="34" charset="0"/>
              <a:cs typeface="Open Sans" panose="020B0606030504020204" pitchFamily="34" charset="0"/>
            </a:rPr>
            <a:t>LSTMImproved.py</a:t>
          </a:r>
        </a:p>
      </dgm:t>
    </dgm:pt>
    <dgm:pt modelId="{D91E1C50-51D0-4DD4-A1EA-C112A3E38103}" type="parTrans" cxnId="{02035D7D-9C9C-4A04-876C-05A0B6B7E486}">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89B3EF80-59F3-453B-9809-A92B41886100}" type="sibTrans" cxnId="{02035D7D-9C9C-4A04-876C-05A0B6B7E486}">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730E00E5-B313-4A17-BEFC-0314D61BFC70}">
      <dgm:prSet phldrT="[Text]" custT="1"/>
      <dgm:spPr/>
      <dgm:t>
        <a:bodyPr/>
        <a:lstStyle/>
        <a:p>
          <a:r>
            <a:rPr lang="en-IN" sz="1200" dirty="0">
              <a:latin typeface="Open Sans" panose="020B0606030504020204" pitchFamily="34" charset="0"/>
              <a:ea typeface="Open Sans" panose="020B0606030504020204" pitchFamily="34" charset="0"/>
              <a:cs typeface="Open Sans" panose="020B0606030504020204" pitchFamily="34" charset="0"/>
            </a:rPr>
            <a:t>Evaluation.py</a:t>
          </a:r>
        </a:p>
      </dgm:t>
    </dgm:pt>
    <dgm:pt modelId="{9C8FC7E7-95A0-4646-8B59-2C628F4686E0}" type="parTrans" cxnId="{F432BB7C-9D2D-47C9-8261-474CC3FADFAF}">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E1DA49AE-BF52-4758-8C62-8DE796057252}" type="sibTrans" cxnId="{F432BB7C-9D2D-47C9-8261-474CC3FADFAF}">
      <dgm:prSet/>
      <dgm:spPr/>
      <dgm:t>
        <a:bodyPr/>
        <a:lstStyle/>
        <a:p>
          <a:endParaRPr lang="en-IN" sz="1200">
            <a:latin typeface="Open Sans" panose="020B0606030504020204" pitchFamily="34" charset="0"/>
            <a:ea typeface="Open Sans" panose="020B0606030504020204" pitchFamily="34" charset="0"/>
            <a:cs typeface="Open Sans" panose="020B0606030504020204" pitchFamily="34" charset="0"/>
          </a:endParaRPr>
        </a:p>
      </dgm:t>
    </dgm:pt>
    <dgm:pt modelId="{6CA4FB6E-E351-4685-AC8B-CCD234E25CB5}" type="pres">
      <dgm:prSet presAssocID="{E6C6044C-E860-47C0-BA57-49C3509DF0EB}" presName="cycle" presStyleCnt="0">
        <dgm:presLayoutVars>
          <dgm:chMax val="1"/>
          <dgm:dir/>
          <dgm:animLvl val="ctr"/>
          <dgm:resizeHandles val="exact"/>
        </dgm:presLayoutVars>
      </dgm:prSet>
      <dgm:spPr/>
    </dgm:pt>
    <dgm:pt modelId="{843A65E1-2BF4-472E-84CC-C3A29E49118A}" type="pres">
      <dgm:prSet presAssocID="{3182D7A0-961E-4651-9016-BB198FDAD3B0}" presName="centerShape" presStyleLbl="node0" presStyleIdx="0" presStyleCnt="1"/>
      <dgm:spPr/>
    </dgm:pt>
    <dgm:pt modelId="{1A2DC2D1-DF79-4E34-A3A0-4BEEEFB743E9}" type="pres">
      <dgm:prSet presAssocID="{6C6E0841-AE95-4C31-A309-7B451AD24859}" presName="parTrans" presStyleLbl="bgSibTrans2D1" presStyleIdx="0" presStyleCnt="6"/>
      <dgm:spPr/>
    </dgm:pt>
    <dgm:pt modelId="{34517861-6349-44EB-B2E7-20CBE6565F28}" type="pres">
      <dgm:prSet presAssocID="{41247BD2-FA39-402F-8A81-DA33B587658F}" presName="node" presStyleLbl="node1" presStyleIdx="0" presStyleCnt="6" custScaleX="118475">
        <dgm:presLayoutVars>
          <dgm:bulletEnabled val="1"/>
        </dgm:presLayoutVars>
      </dgm:prSet>
      <dgm:spPr/>
    </dgm:pt>
    <dgm:pt modelId="{C969BFCC-F46C-4763-9844-2C24ADA2E77E}" type="pres">
      <dgm:prSet presAssocID="{CA295BC1-E32F-490B-85AD-3CCCFB1153D6}" presName="parTrans" presStyleLbl="bgSibTrans2D1" presStyleIdx="1" presStyleCnt="6"/>
      <dgm:spPr/>
    </dgm:pt>
    <dgm:pt modelId="{66EA2A83-14A3-4D8D-90BD-B2D081F473F3}" type="pres">
      <dgm:prSet presAssocID="{CC38C275-EF6A-46AF-8779-9658565FCDEB}" presName="node" presStyleLbl="node1" presStyleIdx="1" presStyleCnt="6" custScaleX="154568" custRadScaleRad="104466" custRadScaleInc="-22336">
        <dgm:presLayoutVars>
          <dgm:bulletEnabled val="1"/>
        </dgm:presLayoutVars>
      </dgm:prSet>
      <dgm:spPr/>
    </dgm:pt>
    <dgm:pt modelId="{C27A1138-37A8-426C-899A-E8FD8FAC5574}" type="pres">
      <dgm:prSet presAssocID="{AEE3E417-128E-4C74-B37D-E81ED4097642}" presName="parTrans" presStyleLbl="bgSibTrans2D1" presStyleIdx="2" presStyleCnt="6"/>
      <dgm:spPr/>
    </dgm:pt>
    <dgm:pt modelId="{FC277B86-9716-487E-89BF-80895D827FFF}" type="pres">
      <dgm:prSet presAssocID="{6FEC3CD6-331A-4B73-8EF5-E799CC32E776}" presName="node" presStyleLbl="node1" presStyleIdx="2" presStyleCnt="6" custRadScaleRad="101754" custRadScaleInc="-9177">
        <dgm:presLayoutVars>
          <dgm:bulletEnabled val="1"/>
        </dgm:presLayoutVars>
      </dgm:prSet>
      <dgm:spPr/>
    </dgm:pt>
    <dgm:pt modelId="{18BE81AD-7D1B-45A2-8DDB-94F39C6E4F3A}" type="pres">
      <dgm:prSet presAssocID="{82D73839-FB9F-4567-A7C9-5FB76CA5B940}" presName="parTrans" presStyleLbl="bgSibTrans2D1" presStyleIdx="3" presStyleCnt="6"/>
      <dgm:spPr/>
    </dgm:pt>
    <dgm:pt modelId="{6CAFACB6-FD1D-44A6-A5FA-F3F57F9397BA}" type="pres">
      <dgm:prSet presAssocID="{ECEFCF3A-5064-4CEB-AAA6-C3A558A2DEBA}" presName="node" presStyleLbl="node1" presStyleIdx="3" presStyleCnt="6" custRadScaleRad="99979" custRadScaleInc="-118">
        <dgm:presLayoutVars>
          <dgm:bulletEnabled val="1"/>
        </dgm:presLayoutVars>
      </dgm:prSet>
      <dgm:spPr/>
    </dgm:pt>
    <dgm:pt modelId="{21A0EF01-FB60-4127-A23C-D2BCB342218A}" type="pres">
      <dgm:prSet presAssocID="{D91E1C50-51D0-4DD4-A1EA-C112A3E38103}" presName="parTrans" presStyleLbl="bgSibTrans2D1" presStyleIdx="4" presStyleCnt="6"/>
      <dgm:spPr/>
    </dgm:pt>
    <dgm:pt modelId="{3EB28E30-BDD4-40DE-AE9B-7E8ED68B18C9}" type="pres">
      <dgm:prSet presAssocID="{39BE2114-2ED6-4064-8859-09F8068655B8}" presName="node" presStyleLbl="node1" presStyleIdx="4" presStyleCnt="6" custScaleX="150985" custRadScaleRad="102386" custRadScaleInc="16468">
        <dgm:presLayoutVars>
          <dgm:bulletEnabled val="1"/>
        </dgm:presLayoutVars>
      </dgm:prSet>
      <dgm:spPr/>
    </dgm:pt>
    <dgm:pt modelId="{648D9CC9-71D0-42F1-B64F-482CF957BD4A}" type="pres">
      <dgm:prSet presAssocID="{9C8FC7E7-95A0-4646-8B59-2C628F4686E0}" presName="parTrans" presStyleLbl="bgSibTrans2D1" presStyleIdx="5" presStyleCnt="6"/>
      <dgm:spPr/>
    </dgm:pt>
    <dgm:pt modelId="{A5A45FA2-F557-4D89-9153-52F13480039C}" type="pres">
      <dgm:prSet presAssocID="{730E00E5-B313-4A17-BEFC-0314D61BFC70}" presName="node" presStyleLbl="node1" presStyleIdx="5" presStyleCnt="6" custScaleX="127017">
        <dgm:presLayoutVars>
          <dgm:bulletEnabled val="1"/>
        </dgm:presLayoutVars>
      </dgm:prSet>
      <dgm:spPr/>
    </dgm:pt>
  </dgm:ptLst>
  <dgm:cxnLst>
    <dgm:cxn modelId="{F7BD5606-2E5F-4043-81BA-9E7E6D6E6B0C}" type="presOf" srcId="{82D73839-FB9F-4567-A7C9-5FB76CA5B940}" destId="{18BE81AD-7D1B-45A2-8DDB-94F39C6E4F3A}" srcOrd="0" destOrd="0" presId="urn:microsoft.com/office/officeart/2005/8/layout/radial4"/>
    <dgm:cxn modelId="{B828640D-0AE2-4208-BE01-4075E04B1B5B}" type="presOf" srcId="{9C8FC7E7-95A0-4646-8B59-2C628F4686E0}" destId="{648D9CC9-71D0-42F1-B64F-482CF957BD4A}" srcOrd="0" destOrd="0" presId="urn:microsoft.com/office/officeart/2005/8/layout/radial4"/>
    <dgm:cxn modelId="{79E9E912-4ADE-4184-AAE3-A7C097FD8694}" type="presOf" srcId="{D91E1C50-51D0-4DD4-A1EA-C112A3E38103}" destId="{21A0EF01-FB60-4127-A23C-D2BCB342218A}" srcOrd="0" destOrd="0" presId="urn:microsoft.com/office/officeart/2005/8/layout/radial4"/>
    <dgm:cxn modelId="{67E62019-D5CE-447D-A28A-7940D1435F14}" srcId="{3182D7A0-961E-4651-9016-BB198FDAD3B0}" destId="{CC38C275-EF6A-46AF-8779-9658565FCDEB}" srcOrd="1" destOrd="0" parTransId="{CA295BC1-E32F-490B-85AD-3CCCFB1153D6}" sibTransId="{A3A774D4-8426-4DF4-A55E-F4F76D2E2C4D}"/>
    <dgm:cxn modelId="{87F94332-0F5B-4E33-BD56-C0E1B8286AF2}" srcId="{3182D7A0-961E-4651-9016-BB198FDAD3B0}" destId="{41247BD2-FA39-402F-8A81-DA33B587658F}" srcOrd="0" destOrd="0" parTransId="{6C6E0841-AE95-4C31-A309-7B451AD24859}" sibTransId="{0225C142-CE2C-4945-A994-EBABBBEA519D}"/>
    <dgm:cxn modelId="{BA43B335-17B8-413C-8881-FE33832D2526}" type="presOf" srcId="{ECEFCF3A-5064-4CEB-AAA6-C3A558A2DEBA}" destId="{6CAFACB6-FD1D-44A6-A5FA-F3F57F9397BA}" srcOrd="0" destOrd="0" presId="urn:microsoft.com/office/officeart/2005/8/layout/radial4"/>
    <dgm:cxn modelId="{3BADC939-696B-4F97-85E2-5FE8693027C8}" type="presOf" srcId="{E6C6044C-E860-47C0-BA57-49C3509DF0EB}" destId="{6CA4FB6E-E351-4685-AC8B-CCD234E25CB5}" srcOrd="0" destOrd="0" presId="urn:microsoft.com/office/officeart/2005/8/layout/radial4"/>
    <dgm:cxn modelId="{7708E374-7905-485A-BF09-1FA127F073F8}" type="presOf" srcId="{3182D7A0-961E-4651-9016-BB198FDAD3B0}" destId="{843A65E1-2BF4-472E-84CC-C3A29E49118A}" srcOrd="0" destOrd="0" presId="urn:microsoft.com/office/officeart/2005/8/layout/radial4"/>
    <dgm:cxn modelId="{9A2F0C7B-4630-44F6-8D08-ED34BEAC441C}" srcId="{3182D7A0-961E-4651-9016-BB198FDAD3B0}" destId="{ECEFCF3A-5064-4CEB-AAA6-C3A558A2DEBA}" srcOrd="3" destOrd="0" parTransId="{82D73839-FB9F-4567-A7C9-5FB76CA5B940}" sibTransId="{3ECC81F6-9076-48FD-AB26-0EC2D8585EE8}"/>
    <dgm:cxn modelId="{F432BB7C-9D2D-47C9-8261-474CC3FADFAF}" srcId="{3182D7A0-961E-4651-9016-BB198FDAD3B0}" destId="{730E00E5-B313-4A17-BEFC-0314D61BFC70}" srcOrd="5" destOrd="0" parTransId="{9C8FC7E7-95A0-4646-8B59-2C628F4686E0}" sibTransId="{E1DA49AE-BF52-4758-8C62-8DE796057252}"/>
    <dgm:cxn modelId="{02035D7D-9C9C-4A04-876C-05A0B6B7E486}" srcId="{3182D7A0-961E-4651-9016-BB198FDAD3B0}" destId="{39BE2114-2ED6-4064-8859-09F8068655B8}" srcOrd="4" destOrd="0" parTransId="{D91E1C50-51D0-4DD4-A1EA-C112A3E38103}" sibTransId="{89B3EF80-59F3-453B-9809-A92B41886100}"/>
    <dgm:cxn modelId="{B34D597E-7897-4932-B787-39111852F84F}" srcId="{3182D7A0-961E-4651-9016-BB198FDAD3B0}" destId="{6FEC3CD6-331A-4B73-8EF5-E799CC32E776}" srcOrd="2" destOrd="0" parTransId="{AEE3E417-128E-4C74-B37D-E81ED4097642}" sibTransId="{19A60AB5-83F5-4C64-97B4-E2EF998FA5BE}"/>
    <dgm:cxn modelId="{C4DD1D96-9BC8-4636-A545-E606AB037F29}" srcId="{E6C6044C-E860-47C0-BA57-49C3509DF0EB}" destId="{3182D7A0-961E-4651-9016-BB198FDAD3B0}" srcOrd="0" destOrd="0" parTransId="{1770A549-CF30-414E-9DEF-508F45C8F299}" sibTransId="{00334072-2CCD-4AE5-9369-0F2B60140770}"/>
    <dgm:cxn modelId="{DC43F099-19DD-4FE7-B8E4-753E3E465A48}" type="presOf" srcId="{39BE2114-2ED6-4064-8859-09F8068655B8}" destId="{3EB28E30-BDD4-40DE-AE9B-7E8ED68B18C9}" srcOrd="0" destOrd="0" presId="urn:microsoft.com/office/officeart/2005/8/layout/radial4"/>
    <dgm:cxn modelId="{1BC76F9D-BEE3-4261-9AB7-F03285E17BFF}" type="presOf" srcId="{6C6E0841-AE95-4C31-A309-7B451AD24859}" destId="{1A2DC2D1-DF79-4E34-A3A0-4BEEEFB743E9}" srcOrd="0" destOrd="0" presId="urn:microsoft.com/office/officeart/2005/8/layout/radial4"/>
    <dgm:cxn modelId="{8E82F9B0-988C-416F-9E40-8B1291547282}" type="presOf" srcId="{730E00E5-B313-4A17-BEFC-0314D61BFC70}" destId="{A5A45FA2-F557-4D89-9153-52F13480039C}" srcOrd="0" destOrd="0" presId="urn:microsoft.com/office/officeart/2005/8/layout/radial4"/>
    <dgm:cxn modelId="{0AB1EEB7-54F8-4B19-82BF-D21E5EA1F151}" type="presOf" srcId="{CA295BC1-E32F-490B-85AD-3CCCFB1153D6}" destId="{C969BFCC-F46C-4763-9844-2C24ADA2E77E}" srcOrd="0" destOrd="0" presId="urn:microsoft.com/office/officeart/2005/8/layout/radial4"/>
    <dgm:cxn modelId="{2CAFA0C0-59D3-4621-B320-4AEB0A3CEFB2}" type="presOf" srcId="{CC38C275-EF6A-46AF-8779-9658565FCDEB}" destId="{66EA2A83-14A3-4D8D-90BD-B2D081F473F3}" srcOrd="0" destOrd="0" presId="urn:microsoft.com/office/officeart/2005/8/layout/radial4"/>
    <dgm:cxn modelId="{56140FD3-4ACE-411E-A846-64547C07F7B0}" type="presOf" srcId="{AEE3E417-128E-4C74-B37D-E81ED4097642}" destId="{C27A1138-37A8-426C-899A-E8FD8FAC5574}" srcOrd="0" destOrd="0" presId="urn:microsoft.com/office/officeart/2005/8/layout/radial4"/>
    <dgm:cxn modelId="{6F5116E1-89BB-4DE6-845B-22FA99C137F8}" type="presOf" srcId="{6FEC3CD6-331A-4B73-8EF5-E799CC32E776}" destId="{FC277B86-9716-487E-89BF-80895D827FFF}" srcOrd="0" destOrd="0" presId="urn:microsoft.com/office/officeart/2005/8/layout/radial4"/>
    <dgm:cxn modelId="{400022ED-089F-428F-B50B-FA7A04EAB778}" type="presOf" srcId="{41247BD2-FA39-402F-8A81-DA33B587658F}" destId="{34517861-6349-44EB-B2E7-20CBE6565F28}" srcOrd="0" destOrd="0" presId="urn:microsoft.com/office/officeart/2005/8/layout/radial4"/>
    <dgm:cxn modelId="{6BF9DA28-A7FD-4ED7-813B-7E9FAA27C582}" type="presParOf" srcId="{6CA4FB6E-E351-4685-AC8B-CCD234E25CB5}" destId="{843A65E1-2BF4-472E-84CC-C3A29E49118A}" srcOrd="0" destOrd="0" presId="urn:microsoft.com/office/officeart/2005/8/layout/radial4"/>
    <dgm:cxn modelId="{625BB7B4-E68E-46CD-90AF-96F524C004E2}" type="presParOf" srcId="{6CA4FB6E-E351-4685-AC8B-CCD234E25CB5}" destId="{1A2DC2D1-DF79-4E34-A3A0-4BEEEFB743E9}" srcOrd="1" destOrd="0" presId="urn:microsoft.com/office/officeart/2005/8/layout/radial4"/>
    <dgm:cxn modelId="{0504FD66-194C-44E6-8E13-074CF1744566}" type="presParOf" srcId="{6CA4FB6E-E351-4685-AC8B-CCD234E25CB5}" destId="{34517861-6349-44EB-B2E7-20CBE6565F28}" srcOrd="2" destOrd="0" presId="urn:microsoft.com/office/officeart/2005/8/layout/radial4"/>
    <dgm:cxn modelId="{7D04CEB7-29EF-460D-BE9F-F57380E09F20}" type="presParOf" srcId="{6CA4FB6E-E351-4685-AC8B-CCD234E25CB5}" destId="{C969BFCC-F46C-4763-9844-2C24ADA2E77E}" srcOrd="3" destOrd="0" presId="urn:microsoft.com/office/officeart/2005/8/layout/radial4"/>
    <dgm:cxn modelId="{871F746C-E2CA-4E0A-A814-96ED66315440}" type="presParOf" srcId="{6CA4FB6E-E351-4685-AC8B-CCD234E25CB5}" destId="{66EA2A83-14A3-4D8D-90BD-B2D081F473F3}" srcOrd="4" destOrd="0" presId="urn:microsoft.com/office/officeart/2005/8/layout/radial4"/>
    <dgm:cxn modelId="{9B9152D5-00FF-4F60-BA5A-11465F4EA097}" type="presParOf" srcId="{6CA4FB6E-E351-4685-AC8B-CCD234E25CB5}" destId="{C27A1138-37A8-426C-899A-E8FD8FAC5574}" srcOrd="5" destOrd="0" presId="urn:microsoft.com/office/officeart/2005/8/layout/radial4"/>
    <dgm:cxn modelId="{29DCB9F3-C6C8-42AA-B1A5-0A46525D3DDC}" type="presParOf" srcId="{6CA4FB6E-E351-4685-AC8B-CCD234E25CB5}" destId="{FC277B86-9716-487E-89BF-80895D827FFF}" srcOrd="6" destOrd="0" presId="urn:microsoft.com/office/officeart/2005/8/layout/radial4"/>
    <dgm:cxn modelId="{87ED3291-CCEA-4BDA-B178-6E825463B967}" type="presParOf" srcId="{6CA4FB6E-E351-4685-AC8B-CCD234E25CB5}" destId="{18BE81AD-7D1B-45A2-8DDB-94F39C6E4F3A}" srcOrd="7" destOrd="0" presId="urn:microsoft.com/office/officeart/2005/8/layout/radial4"/>
    <dgm:cxn modelId="{286A0B7D-C9E9-46AE-A0F3-054DEFEC7526}" type="presParOf" srcId="{6CA4FB6E-E351-4685-AC8B-CCD234E25CB5}" destId="{6CAFACB6-FD1D-44A6-A5FA-F3F57F9397BA}" srcOrd="8" destOrd="0" presId="urn:microsoft.com/office/officeart/2005/8/layout/radial4"/>
    <dgm:cxn modelId="{A6E76311-A591-418A-9687-F8953BA97BD9}" type="presParOf" srcId="{6CA4FB6E-E351-4685-AC8B-CCD234E25CB5}" destId="{21A0EF01-FB60-4127-A23C-D2BCB342218A}" srcOrd="9" destOrd="0" presId="urn:microsoft.com/office/officeart/2005/8/layout/radial4"/>
    <dgm:cxn modelId="{2C43BE4E-C883-4315-AF28-83F2B6DD9424}" type="presParOf" srcId="{6CA4FB6E-E351-4685-AC8B-CCD234E25CB5}" destId="{3EB28E30-BDD4-40DE-AE9B-7E8ED68B18C9}" srcOrd="10" destOrd="0" presId="urn:microsoft.com/office/officeart/2005/8/layout/radial4"/>
    <dgm:cxn modelId="{9E559D9D-4705-4A36-AACD-4407F9D1CFB0}" type="presParOf" srcId="{6CA4FB6E-E351-4685-AC8B-CCD234E25CB5}" destId="{648D9CC9-71D0-42F1-B64F-482CF957BD4A}" srcOrd="11" destOrd="0" presId="urn:microsoft.com/office/officeart/2005/8/layout/radial4"/>
    <dgm:cxn modelId="{1EEF5A93-BB88-4324-90E9-53A1AB242BE7}" type="presParOf" srcId="{6CA4FB6E-E351-4685-AC8B-CCD234E25CB5}" destId="{A5A45FA2-F557-4D89-9153-52F13480039C}"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D9425-65A2-4652-8E9A-1DE539B4FD90}">
      <dsp:nvSpPr>
        <dsp:cNvPr id="0" name=""/>
        <dsp:cNvSpPr/>
      </dsp:nvSpPr>
      <dsp:spPr>
        <a:xfrm>
          <a:off x="218122" y="1200"/>
          <a:ext cx="2311057" cy="630914"/>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Input layer</a:t>
          </a:r>
        </a:p>
      </dsp:txBody>
      <dsp:txXfrm>
        <a:off x="236601" y="19679"/>
        <a:ext cx="2274099" cy="593956"/>
      </dsp:txXfrm>
    </dsp:sp>
    <dsp:sp modelId="{1E524FB1-5FB8-4369-A29D-7091C7CE1D66}">
      <dsp:nvSpPr>
        <dsp:cNvPr id="0" name=""/>
        <dsp:cNvSpPr/>
      </dsp:nvSpPr>
      <dsp:spPr>
        <a:xfrm rot="5428240">
          <a:off x="1154532" y="660671"/>
          <a:ext cx="428361" cy="51401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1215036" y="703500"/>
        <a:ext cx="308410" cy="299853"/>
      </dsp:txXfrm>
    </dsp:sp>
    <dsp:sp modelId="{CD1CCD34-1D40-4D61-A50B-9B431116BCF1}">
      <dsp:nvSpPr>
        <dsp:cNvPr id="0" name=""/>
        <dsp:cNvSpPr/>
      </dsp:nvSpPr>
      <dsp:spPr>
        <a:xfrm>
          <a:off x="207841" y="1203244"/>
          <a:ext cx="2311057" cy="729720"/>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Hidden layer</a:t>
          </a:r>
        </a:p>
      </dsp:txBody>
      <dsp:txXfrm>
        <a:off x="229214" y="1224617"/>
        <a:ext cx="2268311" cy="686974"/>
      </dsp:txXfrm>
    </dsp:sp>
    <dsp:sp modelId="{91C73A8B-5C8F-4793-A90A-BEC0728AA2A0}">
      <dsp:nvSpPr>
        <dsp:cNvPr id="0" name=""/>
        <dsp:cNvSpPr/>
      </dsp:nvSpPr>
      <dsp:spPr>
        <a:xfrm rot="5400000">
          <a:off x="1149197" y="1961520"/>
          <a:ext cx="428346" cy="51401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1209165" y="2004355"/>
        <a:ext cx="308410" cy="299842"/>
      </dsp:txXfrm>
    </dsp:sp>
    <dsp:sp modelId="{FC44C3F4-0E1F-4830-B3C3-FCB2F6332602}">
      <dsp:nvSpPr>
        <dsp:cNvPr id="0" name=""/>
        <dsp:cNvSpPr/>
      </dsp:nvSpPr>
      <dsp:spPr>
        <a:xfrm>
          <a:off x="207841" y="2504093"/>
          <a:ext cx="2311057" cy="617995"/>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Output layer</a:t>
          </a:r>
        </a:p>
      </dsp:txBody>
      <dsp:txXfrm>
        <a:off x="225941" y="2522193"/>
        <a:ext cx="2274857" cy="581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A65E1-2BF4-472E-84CC-C3A29E49118A}">
      <dsp:nvSpPr>
        <dsp:cNvPr id="0" name=""/>
        <dsp:cNvSpPr/>
      </dsp:nvSpPr>
      <dsp:spPr>
        <a:xfrm>
          <a:off x="2521861" y="1925979"/>
          <a:ext cx="1577056" cy="157705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Open Sans" panose="020B0606030504020204" pitchFamily="34" charset="0"/>
              <a:ea typeface="Open Sans" panose="020B0606030504020204" pitchFamily="34" charset="0"/>
              <a:cs typeface="Open Sans" panose="020B0606030504020204" pitchFamily="34" charset="0"/>
            </a:rPr>
            <a:t>Main.py</a:t>
          </a:r>
        </a:p>
      </dsp:txBody>
      <dsp:txXfrm>
        <a:off x="2752816" y="2156934"/>
        <a:ext cx="1115146" cy="1115146"/>
      </dsp:txXfrm>
    </dsp:sp>
    <dsp:sp modelId="{1A2DC2D1-DF79-4E34-A3A0-4BEEEFB743E9}">
      <dsp:nvSpPr>
        <dsp:cNvPr id="0" name=""/>
        <dsp:cNvSpPr/>
      </dsp:nvSpPr>
      <dsp:spPr>
        <a:xfrm rot="10800000">
          <a:off x="920963" y="2489776"/>
          <a:ext cx="1512849" cy="449461"/>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517861-6349-44EB-B2E7-20CBE6565F28}">
      <dsp:nvSpPr>
        <dsp:cNvPr id="0" name=""/>
        <dsp:cNvSpPr/>
      </dsp:nvSpPr>
      <dsp:spPr>
        <a:xfrm>
          <a:off x="267016" y="2272931"/>
          <a:ext cx="1307892" cy="883151"/>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Open Sans" panose="020B0606030504020204" pitchFamily="34" charset="0"/>
              <a:ea typeface="Open Sans" panose="020B0606030504020204" pitchFamily="34" charset="0"/>
              <a:cs typeface="Open Sans" panose="020B0606030504020204" pitchFamily="34" charset="0"/>
            </a:rPr>
            <a:t>DataImport.py</a:t>
          </a:r>
        </a:p>
      </dsp:txBody>
      <dsp:txXfrm>
        <a:off x="292883" y="2298798"/>
        <a:ext cx="1256158" cy="831417"/>
      </dsp:txXfrm>
    </dsp:sp>
    <dsp:sp modelId="{C969BFCC-F46C-4763-9844-2C24ADA2E77E}">
      <dsp:nvSpPr>
        <dsp:cNvPr id="0" name=""/>
        <dsp:cNvSpPr/>
      </dsp:nvSpPr>
      <dsp:spPr>
        <a:xfrm rot="12557952">
          <a:off x="1030352" y="1663087"/>
          <a:ext cx="1613691" cy="449461"/>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EA2A83-14A3-4D8D-90BD-B2D081F473F3}">
      <dsp:nvSpPr>
        <dsp:cNvPr id="0" name=""/>
        <dsp:cNvSpPr/>
      </dsp:nvSpPr>
      <dsp:spPr>
        <a:xfrm>
          <a:off x="280398" y="1051395"/>
          <a:ext cx="1706337" cy="883151"/>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Open Sans" panose="020B0606030504020204" pitchFamily="34" charset="0"/>
              <a:ea typeface="Open Sans" panose="020B0606030504020204" pitchFamily="34" charset="0"/>
              <a:cs typeface="Open Sans" panose="020B0606030504020204" pitchFamily="34" charset="0"/>
            </a:rPr>
            <a:t>DataPreprocessing.py</a:t>
          </a:r>
        </a:p>
      </dsp:txBody>
      <dsp:txXfrm>
        <a:off x="306265" y="1077262"/>
        <a:ext cx="1654603" cy="831417"/>
      </dsp:txXfrm>
    </dsp:sp>
    <dsp:sp modelId="{C27A1138-37A8-426C-899A-E8FD8FAC5574}">
      <dsp:nvSpPr>
        <dsp:cNvPr id="0" name=""/>
        <dsp:cNvSpPr/>
      </dsp:nvSpPr>
      <dsp:spPr>
        <a:xfrm rot="14954488">
          <a:off x="1947942" y="942412"/>
          <a:ext cx="1551879" cy="449461"/>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277B86-9716-487E-89BF-80895D827FFF}">
      <dsp:nvSpPr>
        <dsp:cNvPr id="0" name=""/>
        <dsp:cNvSpPr/>
      </dsp:nvSpPr>
      <dsp:spPr>
        <a:xfrm>
          <a:off x="1896896" y="0"/>
          <a:ext cx="1103939" cy="883151"/>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Open Sans" panose="020B0606030504020204" pitchFamily="34" charset="0"/>
              <a:ea typeface="Open Sans" panose="020B0606030504020204" pitchFamily="34" charset="0"/>
              <a:cs typeface="Open Sans" panose="020B0606030504020204" pitchFamily="34" charset="0"/>
            </a:rPr>
            <a:t>ARIMA.py</a:t>
          </a:r>
        </a:p>
      </dsp:txBody>
      <dsp:txXfrm>
        <a:off x="1922763" y="25867"/>
        <a:ext cx="1052205" cy="831417"/>
      </dsp:txXfrm>
    </dsp:sp>
    <dsp:sp modelId="{18BE81AD-7D1B-45A2-8DDB-94F39C6E4F3A}">
      <dsp:nvSpPr>
        <dsp:cNvPr id="0" name=""/>
        <dsp:cNvSpPr/>
      </dsp:nvSpPr>
      <dsp:spPr>
        <a:xfrm rot="17277876">
          <a:off x="3057786" y="936639"/>
          <a:ext cx="1512375" cy="449461"/>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AFACB6-FD1D-44A6-A5FA-F3F57F9397BA}">
      <dsp:nvSpPr>
        <dsp:cNvPr id="0" name=""/>
        <dsp:cNvSpPr/>
      </dsp:nvSpPr>
      <dsp:spPr>
        <a:xfrm>
          <a:off x="3495234" y="473"/>
          <a:ext cx="1103939" cy="883151"/>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Open Sans" panose="020B0606030504020204" pitchFamily="34" charset="0"/>
              <a:ea typeface="Open Sans" panose="020B0606030504020204" pitchFamily="34" charset="0"/>
              <a:cs typeface="Open Sans" panose="020B0606030504020204" pitchFamily="34" charset="0"/>
            </a:rPr>
            <a:t>LSTM.py</a:t>
          </a:r>
        </a:p>
      </dsp:txBody>
      <dsp:txXfrm>
        <a:off x="3521101" y="26340"/>
        <a:ext cx="1052205" cy="831417"/>
      </dsp:txXfrm>
    </dsp:sp>
    <dsp:sp modelId="{21A0EF01-FB60-4127-A23C-D2BCB342218A}">
      <dsp:nvSpPr>
        <dsp:cNvPr id="0" name=""/>
        <dsp:cNvSpPr/>
      </dsp:nvSpPr>
      <dsp:spPr>
        <a:xfrm rot="19736424">
          <a:off x="3951669" y="1631746"/>
          <a:ext cx="1566725" cy="449461"/>
        </a:xfrm>
        <a:prstGeom prst="lef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B28E30-BDD4-40DE-AE9B-7E8ED68B18C9}">
      <dsp:nvSpPr>
        <dsp:cNvPr id="0" name=""/>
        <dsp:cNvSpPr/>
      </dsp:nvSpPr>
      <dsp:spPr>
        <a:xfrm>
          <a:off x="4572693" y="1010741"/>
          <a:ext cx="1666782" cy="883151"/>
        </a:xfrm>
        <a:prstGeom prst="roundRect">
          <a:avLst>
            <a:gd name="adj" fmla="val 1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Open Sans" panose="020B0606030504020204" pitchFamily="34" charset="0"/>
              <a:ea typeface="Open Sans" panose="020B0606030504020204" pitchFamily="34" charset="0"/>
              <a:cs typeface="Open Sans" panose="020B0606030504020204" pitchFamily="34" charset="0"/>
            </a:rPr>
            <a:t>LSTMImproved.py</a:t>
          </a:r>
        </a:p>
      </dsp:txBody>
      <dsp:txXfrm>
        <a:off x="4598560" y="1036608"/>
        <a:ext cx="1615048" cy="831417"/>
      </dsp:txXfrm>
    </dsp:sp>
    <dsp:sp modelId="{648D9CC9-71D0-42F1-B64F-482CF957BD4A}">
      <dsp:nvSpPr>
        <dsp:cNvPr id="0" name=""/>
        <dsp:cNvSpPr/>
      </dsp:nvSpPr>
      <dsp:spPr>
        <a:xfrm>
          <a:off x="4186967" y="2489776"/>
          <a:ext cx="1512849" cy="449461"/>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A45FA2-F557-4D89-9153-52F13480039C}">
      <dsp:nvSpPr>
        <dsp:cNvPr id="0" name=""/>
        <dsp:cNvSpPr/>
      </dsp:nvSpPr>
      <dsp:spPr>
        <a:xfrm>
          <a:off x="4998721" y="2272931"/>
          <a:ext cx="1402190" cy="883151"/>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Open Sans" panose="020B0606030504020204" pitchFamily="34" charset="0"/>
              <a:ea typeface="Open Sans" panose="020B0606030504020204" pitchFamily="34" charset="0"/>
              <a:cs typeface="Open Sans" panose="020B0606030504020204" pitchFamily="34" charset="0"/>
            </a:rPr>
            <a:t>Evaluation.py</a:t>
          </a:r>
        </a:p>
      </dsp:txBody>
      <dsp:txXfrm>
        <a:off x="5024588" y="2298798"/>
        <a:ext cx="1350456" cy="8314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3/24/2023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3/24/2023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3/24/2023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3/24/2023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SSEGISandData/COVID-19/blob/master/csse_covid_19_data/csse_covid_19_time_series/time_series_covid19_deaths_global.csv" TargetMode="External"/><Relationship Id="rId2" Type="http://schemas.openxmlformats.org/officeDocument/2006/relationships/hyperlink" Target="https://github.com/CSSEGISandData/COVID-19/blob/master/csse_covid_19_data/csse_covid_19_time_series/time_series_covid19_recovered_global.csv" TargetMode="External"/><Relationship Id="rId1" Type="http://schemas.openxmlformats.org/officeDocument/2006/relationships/slideLayout" Target="../slideLayouts/slideLayout2.xml"/><Relationship Id="rId4" Type="http://schemas.openxmlformats.org/officeDocument/2006/relationships/hyperlink" Target="https://github.com/CSSEGISandData/COVID-19/blob/master/csse_covid_19_data/csse_covid_19_time_series/time_series_covid19_confirmed_global.csv"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sciencedirect.com/science/article/pii/S2352914821000563" TargetMode="External"/><Relationship Id="rId3" Type="http://schemas.openxmlformats.org/officeDocument/2006/relationships/hyperlink" Target="https://towardsdatascience.com/time-series-forecast-error-metrics-you-should-know-cc88b8c67f27" TargetMode="External"/><Relationship Id="rId7" Type="http://schemas.openxmlformats.org/officeDocument/2006/relationships/hyperlink" Target="https://machinelearningmastery.com/use-dropout-lstm-networks-time-series-forecasting/" TargetMode="External"/><Relationship Id="rId2" Type="http://schemas.openxmlformats.org/officeDocument/2006/relationships/hyperlink" Target="https://colah.github.io/posts/2015-08-Understanding-LSTMs/" TargetMode="External"/><Relationship Id="rId1" Type="http://schemas.openxmlformats.org/officeDocument/2006/relationships/slideLayout" Target="../slideLayouts/slideLayout2.xml"/><Relationship Id="rId6" Type="http://schemas.openxmlformats.org/officeDocument/2006/relationships/hyperlink" Target="https://www.machinelearningplus.com/time-series/arima-model-time-series-forecasting-python/" TargetMode="External"/><Relationship Id="rId5" Type="http://schemas.openxmlformats.org/officeDocument/2006/relationships/hyperlink" Target="https://towardsdatascience.com/interpreting-acf-and-pacf-plots-for-time-series-forecasting-af0d6db4061c" TargetMode="External"/><Relationship Id="rId4" Type="http://schemas.openxmlformats.org/officeDocument/2006/relationships/hyperlink" Target="https://support.ptc.com/help/thingworx_hc/thingworx_analytics_8/index.html#page/analytics/time_series_predictions.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0107-28A5-E46A-292D-5392E8AC9962}"/>
              </a:ext>
            </a:extLst>
          </p:cNvPr>
          <p:cNvSpPr>
            <a:spLocks noGrp="1"/>
          </p:cNvSpPr>
          <p:nvPr>
            <p:ph type="ctrTitle"/>
          </p:nvPr>
        </p:nvSpPr>
        <p:spPr>
          <a:xfrm>
            <a:off x="1069848" y="1273354"/>
            <a:ext cx="7315200" cy="3280358"/>
          </a:xfrm>
        </p:spPr>
        <p:txBody>
          <a:bodyPr/>
          <a:lstStyle/>
          <a:p>
            <a:r>
              <a:rPr lang="en-IN" dirty="0"/>
              <a:t>CAPSTONE PROJECT DESIGN DOCUMENT</a:t>
            </a:r>
          </a:p>
        </p:txBody>
      </p:sp>
      <p:sp>
        <p:nvSpPr>
          <p:cNvPr id="3" name="Subtitle 2">
            <a:extLst>
              <a:ext uri="{FF2B5EF4-FFF2-40B4-BE49-F238E27FC236}">
                <a16:creationId xmlns:a16="http://schemas.microsoft.com/office/drawing/2014/main" id="{095E51EF-4A55-56E4-26FB-958318171FBC}"/>
              </a:ext>
            </a:extLst>
          </p:cNvPr>
          <p:cNvSpPr>
            <a:spLocks noGrp="1"/>
          </p:cNvSpPr>
          <p:nvPr>
            <p:ph type="subTitle" idx="1"/>
          </p:nvPr>
        </p:nvSpPr>
        <p:spPr/>
        <p:txBody>
          <a:bodyPr/>
          <a:lstStyle/>
          <a:p>
            <a:r>
              <a:rPr lang="en-US" b="1" dirty="0"/>
              <a:t>Prediction of Covid-19 spread using Time series with LSTM</a:t>
            </a:r>
            <a:endParaRPr lang="en-IN" b="1" dirty="0"/>
          </a:p>
        </p:txBody>
      </p:sp>
      <p:sp>
        <p:nvSpPr>
          <p:cNvPr id="4" name="TextBox 3">
            <a:extLst>
              <a:ext uri="{FF2B5EF4-FFF2-40B4-BE49-F238E27FC236}">
                <a16:creationId xmlns:a16="http://schemas.microsoft.com/office/drawing/2014/main" id="{C825D214-4ADD-9210-316D-F0734297C963}"/>
              </a:ext>
            </a:extLst>
          </p:cNvPr>
          <p:cNvSpPr txBox="1"/>
          <p:nvPr/>
        </p:nvSpPr>
        <p:spPr>
          <a:xfrm>
            <a:off x="9323563" y="4670246"/>
            <a:ext cx="1418978" cy="369332"/>
          </a:xfrm>
          <a:prstGeom prst="rect">
            <a:avLst/>
          </a:prstGeom>
          <a:noFill/>
        </p:spPr>
        <p:txBody>
          <a:bodyPr wrap="none" rtlCol="0">
            <a:spAutoFit/>
          </a:bodyPr>
          <a:lstStyle/>
          <a:p>
            <a:r>
              <a:rPr lang="en-IN" b="1" dirty="0">
                <a:solidFill>
                  <a:schemeClr val="tx2"/>
                </a:solidFill>
              </a:rPr>
              <a:t>Rashmi Kale</a:t>
            </a:r>
          </a:p>
        </p:txBody>
      </p:sp>
      <p:pic>
        <p:nvPicPr>
          <p:cNvPr id="6" name="Picture 5">
            <a:extLst>
              <a:ext uri="{FF2B5EF4-FFF2-40B4-BE49-F238E27FC236}">
                <a16:creationId xmlns:a16="http://schemas.microsoft.com/office/drawing/2014/main" id="{05A2D9EC-4AB6-2CF2-9120-F91499F4C161}"/>
              </a:ext>
            </a:extLst>
          </p:cNvPr>
          <p:cNvPicPr>
            <a:picLocks noChangeAspect="1"/>
          </p:cNvPicPr>
          <p:nvPr/>
        </p:nvPicPr>
        <p:blipFill>
          <a:blip r:embed="rId2"/>
          <a:stretch>
            <a:fillRect/>
          </a:stretch>
        </p:blipFill>
        <p:spPr>
          <a:xfrm>
            <a:off x="0" y="184801"/>
            <a:ext cx="1129152" cy="556346"/>
          </a:xfrm>
          <a:prstGeom prst="rect">
            <a:avLst/>
          </a:prstGeom>
        </p:spPr>
      </p:pic>
      <p:sp>
        <p:nvSpPr>
          <p:cNvPr id="7" name="TextBox 6">
            <a:extLst>
              <a:ext uri="{FF2B5EF4-FFF2-40B4-BE49-F238E27FC236}">
                <a16:creationId xmlns:a16="http://schemas.microsoft.com/office/drawing/2014/main" id="{C5668909-FAC7-B973-8F19-C022CF634B0C}"/>
              </a:ext>
            </a:extLst>
          </p:cNvPr>
          <p:cNvSpPr txBox="1"/>
          <p:nvPr/>
        </p:nvSpPr>
        <p:spPr>
          <a:xfrm flipH="1">
            <a:off x="9336050" y="2799386"/>
            <a:ext cx="2812983" cy="1754326"/>
          </a:xfrm>
          <a:prstGeom prst="rect">
            <a:avLst/>
          </a:prstGeom>
          <a:noFill/>
        </p:spPr>
        <p:txBody>
          <a:bodyPr wrap="square" rtlCol="0">
            <a:spAutoFit/>
          </a:bodyPr>
          <a:lstStyle/>
          <a:p>
            <a:r>
              <a:rPr lang="en-IN" b="1" dirty="0">
                <a:solidFill>
                  <a:schemeClr val="tx2"/>
                </a:solidFill>
              </a:rPr>
              <a:t>Post Graduation Certification in </a:t>
            </a:r>
          </a:p>
          <a:p>
            <a:r>
              <a:rPr lang="en-IN" b="1" dirty="0">
                <a:solidFill>
                  <a:schemeClr val="tx2"/>
                </a:solidFill>
              </a:rPr>
              <a:t>Data Science </a:t>
            </a:r>
          </a:p>
          <a:p>
            <a:r>
              <a:rPr lang="en-IN" b="1" dirty="0">
                <a:solidFill>
                  <a:schemeClr val="tx2"/>
                </a:solidFill>
              </a:rPr>
              <a:t>and </a:t>
            </a:r>
          </a:p>
          <a:p>
            <a:r>
              <a:rPr lang="en-IN" b="1" dirty="0">
                <a:solidFill>
                  <a:schemeClr val="tx2"/>
                </a:solidFill>
              </a:rPr>
              <a:t>Machine Learning</a:t>
            </a:r>
          </a:p>
          <a:p>
            <a:endParaRPr lang="en-IN" b="1" dirty="0">
              <a:solidFill>
                <a:schemeClr val="tx2"/>
              </a:solidFill>
            </a:endParaRPr>
          </a:p>
        </p:txBody>
      </p:sp>
      <p:pic>
        <p:nvPicPr>
          <p:cNvPr id="9" name="Picture 8">
            <a:extLst>
              <a:ext uri="{FF2B5EF4-FFF2-40B4-BE49-F238E27FC236}">
                <a16:creationId xmlns:a16="http://schemas.microsoft.com/office/drawing/2014/main" id="{4B6731B6-74D1-016B-80CD-F2B2B9A269DD}"/>
              </a:ext>
            </a:extLst>
          </p:cNvPr>
          <p:cNvPicPr>
            <a:picLocks noChangeAspect="1"/>
          </p:cNvPicPr>
          <p:nvPr/>
        </p:nvPicPr>
        <p:blipFill>
          <a:blip r:embed="rId3"/>
          <a:stretch>
            <a:fillRect/>
          </a:stretch>
        </p:blipFill>
        <p:spPr>
          <a:xfrm>
            <a:off x="11307277" y="93849"/>
            <a:ext cx="608798" cy="608798"/>
          </a:xfrm>
          <a:prstGeom prst="rect">
            <a:avLst/>
          </a:prstGeom>
        </p:spPr>
      </p:pic>
    </p:spTree>
    <p:extLst>
      <p:ext uri="{BB962C8B-B14F-4D97-AF65-F5344CB8AC3E}">
        <p14:creationId xmlns:p14="http://schemas.microsoft.com/office/powerpoint/2010/main" val="123830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900974" cy="5120640"/>
          </a:xfrm>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3. Analyse Data</a:t>
            </a:r>
          </a:p>
          <a:p>
            <a:pPr>
              <a:lnSpc>
                <a:spcPct val="150000"/>
              </a:lnSpc>
            </a:pPr>
            <a:r>
              <a:rPr lang="en-IN" u="sng" dirty="0">
                <a:latin typeface="Open Sans" panose="020B0606030504020204" pitchFamily="34" charset="0"/>
                <a:ea typeface="Open Sans" panose="020B0606030504020204" pitchFamily="34" charset="0"/>
                <a:cs typeface="Open Sans" panose="020B0606030504020204" pitchFamily="34" charset="0"/>
              </a:rPr>
              <a:t>Decompose time series:</a:t>
            </a:r>
            <a:r>
              <a:rPr lang="en-IN" dirty="0">
                <a:latin typeface="Open Sans" panose="020B0606030504020204" pitchFamily="34" charset="0"/>
                <a:ea typeface="Open Sans" panose="020B0606030504020204" pitchFamily="34" charset="0"/>
                <a:cs typeface="Open Sans" panose="020B0606030504020204" pitchFamily="34" charset="0"/>
              </a:rPr>
              <a:t> After the data is plotted we will decompose all three times series into seasonal, trend and residual components.</a:t>
            </a: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93E430C0-370A-5876-A8C1-12F0D6739C31}"/>
              </a:ext>
            </a:extLst>
          </p:cNvPr>
          <p:cNvPicPr>
            <a:picLocks noChangeAspect="1"/>
          </p:cNvPicPr>
          <p:nvPr/>
        </p:nvPicPr>
        <p:blipFill>
          <a:blip r:embed="rId2"/>
          <a:stretch>
            <a:fillRect/>
          </a:stretch>
        </p:blipFill>
        <p:spPr>
          <a:xfrm>
            <a:off x="3747648" y="2562949"/>
            <a:ext cx="5481413" cy="3619800"/>
          </a:xfrm>
          <a:prstGeom prst="rect">
            <a:avLst/>
          </a:prstGeom>
        </p:spPr>
      </p:pic>
      <p:sp>
        <p:nvSpPr>
          <p:cNvPr id="4" name="TextBox 3">
            <a:extLst>
              <a:ext uri="{FF2B5EF4-FFF2-40B4-BE49-F238E27FC236}">
                <a16:creationId xmlns:a16="http://schemas.microsoft.com/office/drawing/2014/main" id="{6E245D9B-93C4-E1FF-DB54-43C725111E92}"/>
              </a:ext>
            </a:extLst>
          </p:cNvPr>
          <p:cNvSpPr txBox="1"/>
          <p:nvPr/>
        </p:nvSpPr>
        <p:spPr>
          <a:xfrm>
            <a:off x="9229061" y="3732767"/>
            <a:ext cx="2541181" cy="923330"/>
          </a:xfrm>
          <a:prstGeom prst="rect">
            <a:avLst/>
          </a:prstGeom>
          <a:noFill/>
        </p:spPr>
        <p:txBody>
          <a:bodyPr wrap="square" rtlCol="0">
            <a:spAutoFit/>
          </a:bodyPr>
          <a:lstStyle/>
          <a:p>
            <a:r>
              <a:rPr lang="en-IN" dirty="0"/>
              <a:t>Upward trend indicating that series is not stationary</a:t>
            </a:r>
          </a:p>
        </p:txBody>
      </p:sp>
      <p:cxnSp>
        <p:nvCxnSpPr>
          <p:cNvPr id="7" name="Straight Arrow Connector 6">
            <a:extLst>
              <a:ext uri="{FF2B5EF4-FFF2-40B4-BE49-F238E27FC236}">
                <a16:creationId xmlns:a16="http://schemas.microsoft.com/office/drawing/2014/main" id="{841C8A9D-3596-6A34-D58C-332288BD2774}"/>
              </a:ext>
            </a:extLst>
          </p:cNvPr>
          <p:cNvCxnSpPr>
            <a:cxnSpLocks/>
            <a:stCxn id="4" idx="1"/>
          </p:cNvCxnSpPr>
          <p:nvPr/>
        </p:nvCxnSpPr>
        <p:spPr>
          <a:xfrm flipH="1" flipV="1">
            <a:off x="7974419" y="3880884"/>
            <a:ext cx="1254642" cy="3135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9462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p:txBody>
          <a:bodyPr>
            <a:normAutofit/>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3. Analyse Data</a:t>
            </a:r>
          </a:p>
          <a:p>
            <a:pPr>
              <a:lnSpc>
                <a:spcPct val="150000"/>
              </a:lnSpc>
            </a:pPr>
            <a:r>
              <a:rPr lang="en-IN" u="sng" dirty="0">
                <a:latin typeface="Open Sans" panose="020B0606030504020204" pitchFamily="34" charset="0"/>
                <a:ea typeface="Open Sans" panose="020B0606030504020204" pitchFamily="34" charset="0"/>
                <a:cs typeface="Open Sans" panose="020B0606030504020204" pitchFamily="34" charset="0"/>
              </a:rPr>
              <a:t>Perform Test for Stationarity:</a:t>
            </a:r>
            <a:r>
              <a:rPr lang="en-IN" dirty="0">
                <a:latin typeface="Open Sans" panose="020B0606030504020204" pitchFamily="34" charset="0"/>
                <a:ea typeface="Open Sans" panose="020B0606030504020204" pitchFamily="34" charset="0"/>
                <a:cs typeface="Open Sans" panose="020B0606030504020204" pitchFamily="34" charset="0"/>
              </a:rPr>
              <a:t> </a:t>
            </a:r>
            <a:r>
              <a:rPr lang="en-IN" dirty="0">
                <a:solidFill>
                  <a:schemeClr val="tx2"/>
                </a:solidFill>
                <a:latin typeface="Open Sans" panose="020B0606030504020204" pitchFamily="34" charset="0"/>
                <a:ea typeface="Open Sans" panose="020B0606030504020204" pitchFamily="34" charset="0"/>
                <a:cs typeface="Open Sans" panose="020B0606030504020204" pitchFamily="34" charset="0"/>
              </a:rPr>
              <a:t>The next thing to check is whether the given time series is stationary or not. To do so, we will perform the </a:t>
            </a:r>
            <a:r>
              <a:rPr lang="en-IN" u="sng" dirty="0">
                <a:solidFill>
                  <a:schemeClr val="tx2"/>
                </a:solidFill>
                <a:latin typeface="Open Sans" panose="020B0606030504020204" pitchFamily="34" charset="0"/>
                <a:ea typeface="Open Sans" panose="020B0606030504020204" pitchFamily="34" charset="0"/>
                <a:cs typeface="Open Sans" panose="020B0606030504020204" pitchFamily="34" charset="0"/>
              </a:rPr>
              <a:t>Augmented Dickey-Fuller(ADF)</a:t>
            </a:r>
            <a:r>
              <a:rPr lang="en-IN" dirty="0">
                <a:solidFill>
                  <a:schemeClr val="tx2"/>
                </a:solidFill>
                <a:latin typeface="Open Sans" panose="020B0606030504020204" pitchFamily="34" charset="0"/>
                <a:ea typeface="Open Sans" panose="020B0606030504020204" pitchFamily="34" charset="0"/>
                <a:cs typeface="Open Sans" panose="020B0606030504020204" pitchFamily="34" charset="0"/>
              </a:rPr>
              <a:t> test.</a:t>
            </a:r>
          </a:p>
          <a:p>
            <a:pPr>
              <a:lnSpc>
                <a:spcPct val="150000"/>
              </a:lnSpc>
            </a:pPr>
            <a:r>
              <a:rPr kumimoji="0" lang="en-US" altLang="en-US" b="0" i="0" u="none" strike="noStrike" cap="none" normalizeH="0" baseline="0" dirty="0">
                <a:ln>
                  <a:noFill/>
                </a:ln>
                <a:solidFill>
                  <a:schemeClr val="tx2"/>
                </a:solidFill>
                <a:effectLst/>
                <a:latin typeface="Open Sans" panose="020B0606030504020204" pitchFamily="34" charset="0"/>
                <a:ea typeface="Open Sans" panose="020B0606030504020204" pitchFamily="34" charset="0"/>
                <a:cs typeface="Open Sans" panose="020B0606030504020204" pitchFamily="34" charset="0"/>
              </a:rPr>
              <a:t>A Dickey-Fuller test is a unit root test that tests the null hypothesis that the series is non-stationary .</a:t>
            </a:r>
          </a:p>
          <a:p>
            <a:pPr>
              <a:lnSpc>
                <a:spcPct val="150000"/>
              </a:lnSpc>
            </a:pPr>
            <a:r>
              <a:rPr kumimoji="0" lang="en-US" altLang="en-US" b="0" i="0" u="none" strike="noStrike" cap="none" normalizeH="0" baseline="0" dirty="0">
                <a:ln>
                  <a:noFill/>
                </a:ln>
                <a:solidFill>
                  <a:schemeClr val="tx2"/>
                </a:solidFill>
                <a:effectLst/>
                <a:latin typeface="Open Sans" panose="020B0606030504020204" pitchFamily="34" charset="0"/>
                <a:ea typeface="Open Sans" panose="020B0606030504020204" pitchFamily="34" charset="0"/>
                <a:cs typeface="Open Sans" panose="020B0606030504020204" pitchFamily="34" charset="0"/>
              </a:rPr>
              <a:t>Null Hypothesis (H0): series is not stationary</a:t>
            </a:r>
          </a:p>
          <a:p>
            <a:pPr>
              <a:lnSpc>
                <a:spcPct val="150000"/>
              </a:lnSpc>
            </a:pPr>
            <a:r>
              <a:rPr lang="en-US" dirty="0">
                <a:solidFill>
                  <a:schemeClr val="tx2"/>
                </a:solidFill>
                <a:latin typeface="Open Sans" panose="020B0606030504020204" pitchFamily="34" charset="0"/>
                <a:ea typeface="Open Sans" panose="020B0606030504020204" pitchFamily="34" charset="0"/>
                <a:cs typeface="Open Sans" panose="020B0606030504020204" pitchFamily="34" charset="0"/>
              </a:rPr>
              <a:t>If p-value &lt; 0.05 then we can reject the null hypothesis and establish that the series is stationary.</a:t>
            </a:r>
            <a:endParaRPr lang="en-IN"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1525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784016" cy="5120640"/>
          </a:xfrm>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4. Differencing the Time Series</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Based on the result of ADF test we will take the difference of time series until we get a stationary series. We will try 1</a:t>
            </a:r>
            <a:r>
              <a:rPr lang="en-IN" baseline="30000" dirty="0">
                <a:latin typeface="Open Sans" panose="020B0606030504020204" pitchFamily="34" charset="0"/>
                <a:ea typeface="Open Sans" panose="020B0606030504020204" pitchFamily="34" charset="0"/>
                <a:cs typeface="Open Sans" panose="020B0606030504020204" pitchFamily="34" charset="0"/>
              </a:rPr>
              <a:t>st</a:t>
            </a:r>
            <a:r>
              <a:rPr lang="en-IN" dirty="0">
                <a:latin typeface="Open Sans" panose="020B0606030504020204" pitchFamily="34" charset="0"/>
                <a:ea typeface="Open Sans" panose="020B0606030504020204" pitchFamily="34" charset="0"/>
                <a:cs typeface="Open Sans" panose="020B0606030504020204" pitchFamily="34" charset="0"/>
              </a:rPr>
              <a:t> order differencing and 2</a:t>
            </a:r>
            <a:r>
              <a:rPr lang="en-IN" baseline="30000" dirty="0">
                <a:latin typeface="Open Sans" panose="020B0606030504020204" pitchFamily="34" charset="0"/>
                <a:ea typeface="Open Sans" panose="020B0606030504020204" pitchFamily="34" charset="0"/>
                <a:cs typeface="Open Sans" panose="020B0606030504020204" pitchFamily="34" charset="0"/>
              </a:rPr>
              <a:t>nd</a:t>
            </a:r>
            <a:r>
              <a:rPr lang="en-IN" dirty="0">
                <a:latin typeface="Open Sans" panose="020B0606030504020204" pitchFamily="34" charset="0"/>
                <a:ea typeface="Open Sans" panose="020B0606030504020204" pitchFamily="34" charset="0"/>
                <a:cs typeface="Open Sans" panose="020B0606030504020204" pitchFamily="34" charset="0"/>
              </a:rPr>
              <a:t> order differencing .</a:t>
            </a: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E5DCE43E-58C7-6BEC-2D62-B740327572E5}"/>
              </a:ext>
            </a:extLst>
          </p:cNvPr>
          <p:cNvPicPr>
            <a:picLocks noChangeAspect="1"/>
          </p:cNvPicPr>
          <p:nvPr/>
        </p:nvPicPr>
        <p:blipFill>
          <a:blip r:embed="rId2"/>
          <a:stretch>
            <a:fillRect/>
          </a:stretch>
        </p:blipFill>
        <p:spPr>
          <a:xfrm>
            <a:off x="3784407" y="2775829"/>
            <a:ext cx="7784016" cy="1558534"/>
          </a:xfrm>
          <a:prstGeom prst="rect">
            <a:avLst/>
          </a:prstGeom>
        </p:spPr>
      </p:pic>
      <p:pic>
        <p:nvPicPr>
          <p:cNvPr id="2050" name="Picture 2">
            <a:extLst>
              <a:ext uri="{FF2B5EF4-FFF2-40B4-BE49-F238E27FC236}">
                <a16:creationId xmlns:a16="http://schemas.microsoft.com/office/drawing/2014/main" id="{B19B29F6-0195-13C3-7654-B647AA850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4407" y="4593260"/>
            <a:ext cx="7782536" cy="16664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A527C54-DBC5-D99F-EFBE-4DD1B2FBF1F7}"/>
              </a:ext>
            </a:extLst>
          </p:cNvPr>
          <p:cNvSpPr txBox="1"/>
          <p:nvPr/>
        </p:nvSpPr>
        <p:spPr>
          <a:xfrm>
            <a:off x="4384154" y="4604349"/>
            <a:ext cx="2615610" cy="646331"/>
          </a:xfrm>
          <a:prstGeom prst="rect">
            <a:avLst/>
          </a:prstGeom>
          <a:noFill/>
        </p:spPr>
        <p:txBody>
          <a:bodyPr wrap="square" rtlCol="0">
            <a:spAutoFit/>
          </a:bodyPr>
          <a:lstStyle/>
          <a:p>
            <a:r>
              <a:rPr lang="en-IN" dirty="0">
                <a:solidFill>
                  <a:schemeClr val="accent4">
                    <a:lumMod val="75000"/>
                  </a:schemeClr>
                </a:solidFill>
              </a:rPr>
              <a:t>2</a:t>
            </a:r>
            <a:r>
              <a:rPr lang="en-IN" baseline="30000" dirty="0">
                <a:solidFill>
                  <a:schemeClr val="accent4">
                    <a:lumMod val="75000"/>
                  </a:schemeClr>
                </a:solidFill>
              </a:rPr>
              <a:t>nd</a:t>
            </a:r>
            <a:r>
              <a:rPr lang="en-IN" dirty="0">
                <a:solidFill>
                  <a:schemeClr val="accent4">
                    <a:lumMod val="75000"/>
                  </a:schemeClr>
                </a:solidFill>
              </a:rPr>
              <a:t> order differencing:</a:t>
            </a:r>
          </a:p>
          <a:p>
            <a:r>
              <a:rPr lang="en-IN" dirty="0">
                <a:solidFill>
                  <a:schemeClr val="accent4">
                    <a:lumMod val="75000"/>
                  </a:schemeClr>
                </a:solidFill>
              </a:rPr>
              <a:t>p-value = 1.01690e-13</a:t>
            </a:r>
          </a:p>
        </p:txBody>
      </p:sp>
      <p:sp>
        <p:nvSpPr>
          <p:cNvPr id="7" name="TextBox 6">
            <a:extLst>
              <a:ext uri="{FF2B5EF4-FFF2-40B4-BE49-F238E27FC236}">
                <a16:creationId xmlns:a16="http://schemas.microsoft.com/office/drawing/2014/main" id="{24C1C960-8457-155F-018A-1C034EB477A4}"/>
              </a:ext>
            </a:extLst>
          </p:cNvPr>
          <p:cNvSpPr txBox="1"/>
          <p:nvPr/>
        </p:nvSpPr>
        <p:spPr>
          <a:xfrm>
            <a:off x="4384154" y="2846342"/>
            <a:ext cx="2615610" cy="646331"/>
          </a:xfrm>
          <a:prstGeom prst="rect">
            <a:avLst/>
          </a:prstGeom>
          <a:noFill/>
        </p:spPr>
        <p:txBody>
          <a:bodyPr wrap="square" rtlCol="0">
            <a:spAutoFit/>
          </a:bodyPr>
          <a:lstStyle/>
          <a:p>
            <a:r>
              <a:rPr lang="en-IN" dirty="0">
                <a:solidFill>
                  <a:schemeClr val="accent4">
                    <a:lumMod val="75000"/>
                  </a:schemeClr>
                </a:solidFill>
              </a:rPr>
              <a:t>1</a:t>
            </a:r>
            <a:r>
              <a:rPr lang="en-IN" baseline="30000" dirty="0">
                <a:solidFill>
                  <a:schemeClr val="accent4">
                    <a:lumMod val="75000"/>
                  </a:schemeClr>
                </a:solidFill>
              </a:rPr>
              <a:t>st</a:t>
            </a:r>
            <a:r>
              <a:rPr lang="en-IN" dirty="0">
                <a:solidFill>
                  <a:schemeClr val="accent4">
                    <a:lumMod val="75000"/>
                  </a:schemeClr>
                </a:solidFill>
              </a:rPr>
              <a:t> order differencing:</a:t>
            </a:r>
          </a:p>
          <a:p>
            <a:r>
              <a:rPr lang="en-IN" dirty="0">
                <a:solidFill>
                  <a:schemeClr val="accent4">
                    <a:lumMod val="75000"/>
                  </a:schemeClr>
                </a:solidFill>
              </a:rPr>
              <a:t>p-value = 0.029014</a:t>
            </a:r>
          </a:p>
        </p:txBody>
      </p:sp>
      <p:sp>
        <p:nvSpPr>
          <p:cNvPr id="12" name="TextBox 11">
            <a:extLst>
              <a:ext uri="{FF2B5EF4-FFF2-40B4-BE49-F238E27FC236}">
                <a16:creationId xmlns:a16="http://schemas.microsoft.com/office/drawing/2014/main" id="{854B8707-47A3-B14E-F3A5-47B8414585B1}"/>
              </a:ext>
            </a:extLst>
          </p:cNvPr>
          <p:cNvSpPr txBox="1"/>
          <p:nvPr/>
        </p:nvSpPr>
        <p:spPr>
          <a:xfrm>
            <a:off x="4341624" y="5725020"/>
            <a:ext cx="2700669" cy="369332"/>
          </a:xfrm>
          <a:prstGeom prst="rect">
            <a:avLst/>
          </a:prstGeom>
          <a:noFill/>
        </p:spPr>
        <p:txBody>
          <a:bodyPr wrap="square" rtlCol="0">
            <a:spAutoFit/>
          </a:bodyPr>
          <a:lstStyle/>
          <a:p>
            <a:r>
              <a:rPr lang="en-IN" dirty="0">
                <a:solidFill>
                  <a:schemeClr val="accent6">
                    <a:lumMod val="75000"/>
                  </a:schemeClr>
                </a:solidFill>
              </a:rPr>
              <a:t>Over-differenced series</a:t>
            </a:r>
          </a:p>
        </p:txBody>
      </p:sp>
    </p:spTree>
    <p:extLst>
      <p:ext uri="{BB962C8B-B14F-4D97-AF65-F5344CB8AC3E}">
        <p14:creationId xmlns:p14="http://schemas.microsoft.com/office/powerpoint/2010/main" val="307632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784016" cy="5120640"/>
          </a:xfrm>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4. Cleaning Data after Differencing</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As 2</a:t>
            </a:r>
            <a:r>
              <a:rPr lang="en-IN" baseline="30000" dirty="0">
                <a:latin typeface="Open Sans" panose="020B0606030504020204" pitchFamily="34" charset="0"/>
                <a:ea typeface="Open Sans" panose="020B0606030504020204" pitchFamily="34" charset="0"/>
                <a:cs typeface="Open Sans" panose="020B0606030504020204" pitchFamily="34" charset="0"/>
              </a:rPr>
              <a:t>nd</a:t>
            </a:r>
            <a:r>
              <a:rPr lang="en-IN" dirty="0">
                <a:latin typeface="Open Sans" panose="020B0606030504020204" pitchFamily="34" charset="0"/>
                <a:ea typeface="Open Sans" panose="020B0606030504020204" pitchFamily="34" charset="0"/>
                <a:cs typeface="Open Sans" panose="020B0606030504020204" pitchFamily="34" charset="0"/>
              </a:rPr>
              <a:t> order causes over-differencing so we will go with 1</a:t>
            </a:r>
            <a:r>
              <a:rPr lang="en-IN" baseline="30000" dirty="0">
                <a:latin typeface="Open Sans" panose="020B0606030504020204" pitchFamily="34" charset="0"/>
                <a:ea typeface="Open Sans" panose="020B0606030504020204" pitchFamily="34" charset="0"/>
                <a:cs typeface="Open Sans" panose="020B0606030504020204" pitchFamily="34" charset="0"/>
              </a:rPr>
              <a:t>st</a:t>
            </a:r>
            <a:r>
              <a:rPr lang="en-IN" dirty="0">
                <a:latin typeface="Open Sans" panose="020B0606030504020204" pitchFamily="34" charset="0"/>
                <a:ea typeface="Open Sans" panose="020B0606030504020204" pitchFamily="34" charset="0"/>
                <a:cs typeface="Open Sans" panose="020B0606030504020204" pitchFamily="34" charset="0"/>
              </a:rPr>
              <a:t> order differencing. However after doing first order differencing there are some issues with recovered and deaths data</a:t>
            </a: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3074" name="Picture 2">
            <a:extLst>
              <a:ext uri="{FF2B5EF4-FFF2-40B4-BE49-F238E27FC236}">
                <a16:creationId xmlns:a16="http://schemas.microsoft.com/office/drawing/2014/main" id="{84D43B74-7362-47CA-08B1-26AF05491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679" y="2765659"/>
            <a:ext cx="7464056" cy="15676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2AF37BF-D920-F005-DAE9-9988720B6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679" y="4523997"/>
            <a:ext cx="7543310" cy="1535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D3A41A-C842-0E56-A62F-3C8CA67D917C}"/>
              </a:ext>
            </a:extLst>
          </p:cNvPr>
          <p:cNvSpPr txBox="1"/>
          <p:nvPr/>
        </p:nvSpPr>
        <p:spPr>
          <a:xfrm>
            <a:off x="8787811" y="3101262"/>
            <a:ext cx="2987748" cy="646331"/>
          </a:xfrm>
          <a:prstGeom prst="rect">
            <a:avLst/>
          </a:prstGeom>
          <a:noFill/>
        </p:spPr>
        <p:txBody>
          <a:bodyPr wrap="square" rtlCol="0">
            <a:spAutoFit/>
          </a:bodyPr>
          <a:lstStyle/>
          <a:p>
            <a:r>
              <a:rPr lang="en-IN" dirty="0">
                <a:solidFill>
                  <a:schemeClr val="accent6">
                    <a:lumMod val="75000"/>
                  </a:schemeClr>
                </a:solidFill>
              </a:rPr>
              <a:t>Recovered cases data is not updated after 4</a:t>
            </a:r>
            <a:r>
              <a:rPr lang="en-IN" baseline="30000" dirty="0">
                <a:solidFill>
                  <a:schemeClr val="accent6">
                    <a:lumMod val="75000"/>
                  </a:schemeClr>
                </a:solidFill>
              </a:rPr>
              <a:t>th</a:t>
            </a:r>
            <a:r>
              <a:rPr lang="en-IN" dirty="0">
                <a:solidFill>
                  <a:schemeClr val="accent6">
                    <a:lumMod val="75000"/>
                  </a:schemeClr>
                </a:solidFill>
              </a:rPr>
              <a:t> Aug 2021</a:t>
            </a:r>
          </a:p>
        </p:txBody>
      </p:sp>
      <p:cxnSp>
        <p:nvCxnSpPr>
          <p:cNvPr id="9" name="Straight Arrow Connector 8">
            <a:extLst>
              <a:ext uri="{FF2B5EF4-FFF2-40B4-BE49-F238E27FC236}">
                <a16:creationId xmlns:a16="http://schemas.microsoft.com/office/drawing/2014/main" id="{B57000FD-82D6-D508-2AFD-58118AECB433}"/>
              </a:ext>
            </a:extLst>
          </p:cNvPr>
          <p:cNvCxnSpPr>
            <a:stCxn id="4" idx="1"/>
          </p:cNvCxnSpPr>
          <p:nvPr/>
        </p:nvCxnSpPr>
        <p:spPr>
          <a:xfrm flipH="1">
            <a:off x="8038214" y="3424428"/>
            <a:ext cx="749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0C47F58-BE57-8121-88E8-9AD08B0294C5}"/>
              </a:ext>
            </a:extLst>
          </p:cNvPr>
          <p:cNvSpPr txBox="1"/>
          <p:nvPr/>
        </p:nvSpPr>
        <p:spPr>
          <a:xfrm>
            <a:off x="8748184" y="4553048"/>
            <a:ext cx="2987748" cy="646331"/>
          </a:xfrm>
          <a:prstGeom prst="rect">
            <a:avLst/>
          </a:prstGeom>
          <a:noFill/>
        </p:spPr>
        <p:txBody>
          <a:bodyPr wrap="square" rtlCol="0">
            <a:spAutoFit/>
          </a:bodyPr>
          <a:lstStyle/>
          <a:p>
            <a:r>
              <a:rPr lang="en-IN" dirty="0">
                <a:solidFill>
                  <a:schemeClr val="accent6">
                    <a:lumMod val="75000"/>
                  </a:schemeClr>
                </a:solidFill>
              </a:rPr>
              <a:t>Too many sudden spikes in death records</a:t>
            </a:r>
          </a:p>
        </p:txBody>
      </p:sp>
      <p:cxnSp>
        <p:nvCxnSpPr>
          <p:cNvPr id="13" name="Straight Arrow Connector 12">
            <a:extLst>
              <a:ext uri="{FF2B5EF4-FFF2-40B4-BE49-F238E27FC236}">
                <a16:creationId xmlns:a16="http://schemas.microsoft.com/office/drawing/2014/main" id="{8A0E5A4F-8DDE-0B64-4D85-77079C66DA16}"/>
              </a:ext>
            </a:extLst>
          </p:cNvPr>
          <p:cNvCxnSpPr/>
          <p:nvPr/>
        </p:nvCxnSpPr>
        <p:spPr>
          <a:xfrm flipH="1">
            <a:off x="7761276" y="4848447"/>
            <a:ext cx="936157" cy="28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C78F499-1BCA-1B1B-96DA-D2A58EE85A6F}"/>
              </a:ext>
            </a:extLst>
          </p:cNvPr>
          <p:cNvCxnSpPr/>
          <p:nvPr/>
        </p:nvCxnSpPr>
        <p:spPr>
          <a:xfrm flipH="1">
            <a:off x="8787811" y="5128717"/>
            <a:ext cx="366822" cy="34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97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784016" cy="5120640"/>
          </a:xfrm>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4. Cleaning Data after Differencing</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To overcome such discrepancies in data, we need to write customized methods and do the data formatting. After cleaning the data looks like this:</a:t>
            </a: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4098" name="Picture 2">
            <a:extLst>
              <a:ext uri="{FF2B5EF4-FFF2-40B4-BE49-F238E27FC236}">
                <a16:creationId xmlns:a16="http://schemas.microsoft.com/office/drawing/2014/main" id="{8F9E22FC-0DDF-C457-A5A1-F6F978B4F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685" y="2789830"/>
            <a:ext cx="8299045" cy="16652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DA49E60-DDAF-27C6-00F0-350D3B153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304" y="4536830"/>
            <a:ext cx="8230426" cy="167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61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784016" cy="5120640"/>
              </a:xfrm>
            </p:spPr>
            <p:txBody>
              <a:bodyPr>
                <a:noAutofit/>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4. Deriving Mortality Rate</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Now that we have clean and formatted data, we can drive a new series from the existing series. We will derive mortality rate as below:</a:t>
                </a:r>
              </a:p>
              <a:p>
                <a14:m>
                  <m:oMath xmlns:m="http://schemas.openxmlformats.org/officeDocument/2006/math">
                    <m:r>
                      <a:rPr lang="en-IN" b="0" i="1" smtClean="0">
                        <a:latin typeface="Cambria Math" panose="02040503050406030204" pitchFamily="18" charset="0"/>
                        <a:ea typeface="Open Sans" panose="020B0606030504020204" pitchFamily="34" charset="0"/>
                        <a:cs typeface="Open Sans" panose="020B0606030504020204" pitchFamily="34" charset="0"/>
                      </a:rPr>
                      <m:t>𝑀𝑜𝑟𝑡𝑎𝑙𝑖𝑡𝑦</m:t>
                    </m:r>
                    <m:r>
                      <a:rPr lang="en-IN" b="0" i="1" smtClean="0">
                        <a:latin typeface="Cambria Math" panose="02040503050406030204" pitchFamily="18" charset="0"/>
                        <a:ea typeface="Open Sans" panose="020B0606030504020204" pitchFamily="34" charset="0"/>
                        <a:cs typeface="Open Sans" panose="020B0606030504020204" pitchFamily="34" charset="0"/>
                      </a:rPr>
                      <m:t> </m:t>
                    </m:r>
                    <m:r>
                      <a:rPr lang="en-IN" b="0" i="1" smtClean="0">
                        <a:latin typeface="Cambria Math" panose="02040503050406030204" pitchFamily="18" charset="0"/>
                        <a:ea typeface="Open Sans" panose="020B0606030504020204" pitchFamily="34" charset="0"/>
                        <a:cs typeface="Open Sans" panose="020B0606030504020204" pitchFamily="34" charset="0"/>
                      </a:rPr>
                      <m:t>𝑅𝑎𝑡𝑒</m:t>
                    </m:r>
                    <m:r>
                      <a:rPr lang="en-IN" b="0" i="1" smtClean="0">
                        <a:latin typeface="Cambria Math" panose="02040503050406030204" pitchFamily="18" charset="0"/>
                        <a:ea typeface="Open Sans" panose="020B0606030504020204" pitchFamily="34" charset="0"/>
                        <a:cs typeface="Open Sans" panose="020B0606030504020204" pitchFamily="34" charset="0"/>
                      </a:rPr>
                      <m:t> </m:t>
                    </m:r>
                    <m:d>
                      <m:dPr>
                        <m:ctrlPr>
                          <a:rPr lang="en-IN" b="0" i="1" smtClean="0">
                            <a:latin typeface="Cambria Math" panose="02040503050406030204" pitchFamily="18" charset="0"/>
                            <a:ea typeface="Open Sans" panose="020B0606030504020204" pitchFamily="34" charset="0"/>
                            <a:cs typeface="Open Sans" panose="020B0606030504020204" pitchFamily="34" charset="0"/>
                          </a:rPr>
                        </m:ctrlPr>
                      </m:dPr>
                      <m:e>
                        <m:r>
                          <a:rPr lang="en-IN" b="0" i="1" smtClean="0">
                            <a:latin typeface="Cambria Math" panose="02040503050406030204" pitchFamily="18" charset="0"/>
                            <a:ea typeface="Open Sans" panose="020B0606030504020204" pitchFamily="34" charset="0"/>
                            <a:cs typeface="Open Sans" panose="020B0606030504020204" pitchFamily="34" charset="0"/>
                          </a:rPr>
                          <m:t>𝑀𝑅</m:t>
                        </m:r>
                      </m:e>
                    </m:d>
                    <m:r>
                      <a:rPr lang="en-IN" b="0" i="1" smtClean="0">
                        <a:latin typeface="Cambria Math" panose="02040503050406030204" pitchFamily="18" charset="0"/>
                        <a:ea typeface="Open Sans" panose="020B0606030504020204" pitchFamily="34" charset="0"/>
                        <a:cs typeface="Open Sans" panose="020B0606030504020204" pitchFamily="34" charset="0"/>
                      </a:rPr>
                      <m:t>=</m:t>
                    </m:r>
                    <m:f>
                      <m:fPr>
                        <m:ctrlPr>
                          <a:rPr lang="en-IN" b="0" i="1" smtClean="0">
                            <a:latin typeface="Cambria Math" panose="02040503050406030204" pitchFamily="18" charset="0"/>
                            <a:ea typeface="Open Sans" panose="020B0606030504020204" pitchFamily="34" charset="0"/>
                            <a:cs typeface="Open Sans" panose="020B0606030504020204" pitchFamily="34" charset="0"/>
                          </a:rPr>
                        </m:ctrlPr>
                      </m:fPr>
                      <m:num>
                        <m:r>
                          <a:rPr lang="en-IN" b="0" i="1" smtClean="0">
                            <a:latin typeface="Cambria Math" panose="02040503050406030204" pitchFamily="18" charset="0"/>
                            <a:ea typeface="Open Sans" panose="020B0606030504020204" pitchFamily="34" charset="0"/>
                            <a:cs typeface="Open Sans" panose="020B0606030504020204" pitchFamily="34" charset="0"/>
                          </a:rPr>
                          <m:t>𝑡𝑜𝑡𝑎𝑙</m:t>
                        </m:r>
                        <m:r>
                          <a:rPr lang="en-IN" b="0" i="1" smtClean="0">
                            <a:latin typeface="Cambria Math" panose="02040503050406030204" pitchFamily="18" charset="0"/>
                            <a:ea typeface="Open Sans" panose="020B0606030504020204" pitchFamily="34" charset="0"/>
                            <a:cs typeface="Open Sans" panose="020B0606030504020204" pitchFamily="34" charset="0"/>
                          </a:rPr>
                          <m:t> </m:t>
                        </m:r>
                        <m:r>
                          <a:rPr lang="en-IN" b="0" i="1" smtClean="0">
                            <a:latin typeface="Cambria Math" panose="02040503050406030204" pitchFamily="18" charset="0"/>
                            <a:ea typeface="Open Sans" panose="020B0606030504020204" pitchFamily="34" charset="0"/>
                            <a:cs typeface="Open Sans" panose="020B0606030504020204" pitchFamily="34" charset="0"/>
                          </a:rPr>
                          <m:t>𝑛𝑜</m:t>
                        </m:r>
                        <m:r>
                          <a:rPr lang="en-IN" b="0" i="1" smtClean="0">
                            <a:latin typeface="Cambria Math" panose="02040503050406030204" pitchFamily="18" charset="0"/>
                            <a:ea typeface="Open Sans" panose="020B0606030504020204" pitchFamily="34" charset="0"/>
                            <a:cs typeface="Open Sans" panose="020B0606030504020204" pitchFamily="34" charset="0"/>
                          </a:rPr>
                          <m:t>. </m:t>
                        </m:r>
                        <m:r>
                          <a:rPr lang="en-IN" b="0" i="1" smtClean="0">
                            <a:latin typeface="Cambria Math" panose="02040503050406030204" pitchFamily="18" charset="0"/>
                            <a:ea typeface="Open Sans" panose="020B0606030504020204" pitchFamily="34" charset="0"/>
                            <a:cs typeface="Open Sans" panose="020B0606030504020204" pitchFamily="34" charset="0"/>
                          </a:rPr>
                          <m:t>𝑜𝑓</m:t>
                        </m:r>
                        <m:r>
                          <a:rPr lang="en-IN" b="0" i="1" smtClean="0">
                            <a:latin typeface="Cambria Math" panose="02040503050406030204" pitchFamily="18" charset="0"/>
                            <a:ea typeface="Open Sans" panose="020B0606030504020204" pitchFamily="34" charset="0"/>
                            <a:cs typeface="Open Sans" panose="020B0606030504020204" pitchFamily="34" charset="0"/>
                          </a:rPr>
                          <m:t> </m:t>
                        </m:r>
                        <m:r>
                          <a:rPr lang="en-IN" b="0" i="1" smtClean="0">
                            <a:latin typeface="Cambria Math" panose="02040503050406030204" pitchFamily="18" charset="0"/>
                            <a:ea typeface="Open Sans" panose="020B0606030504020204" pitchFamily="34" charset="0"/>
                            <a:cs typeface="Open Sans" panose="020B0606030504020204" pitchFamily="34" charset="0"/>
                          </a:rPr>
                          <m:t>𝑑𝑒𝑎𝑡h𝑠</m:t>
                        </m:r>
                      </m:num>
                      <m:den>
                        <m:r>
                          <a:rPr lang="en-IN" b="0" i="1" smtClean="0">
                            <a:latin typeface="Cambria Math" panose="02040503050406030204" pitchFamily="18" charset="0"/>
                            <a:ea typeface="Open Sans" panose="020B0606030504020204" pitchFamily="34" charset="0"/>
                            <a:cs typeface="Open Sans" panose="020B0606030504020204" pitchFamily="34" charset="0"/>
                          </a:rPr>
                          <m:t>𝑡𝑜𝑡𝑎𝑙</m:t>
                        </m:r>
                        <m:r>
                          <a:rPr lang="en-IN" b="0" i="1" smtClean="0">
                            <a:latin typeface="Cambria Math" panose="02040503050406030204" pitchFamily="18" charset="0"/>
                            <a:ea typeface="Open Sans" panose="020B0606030504020204" pitchFamily="34" charset="0"/>
                            <a:cs typeface="Open Sans" panose="020B0606030504020204" pitchFamily="34" charset="0"/>
                          </a:rPr>
                          <m:t> </m:t>
                        </m:r>
                        <m:r>
                          <a:rPr lang="en-IN" b="0" i="1" smtClean="0">
                            <a:latin typeface="Cambria Math" panose="02040503050406030204" pitchFamily="18" charset="0"/>
                            <a:ea typeface="Open Sans" panose="020B0606030504020204" pitchFamily="34" charset="0"/>
                            <a:cs typeface="Open Sans" panose="020B0606030504020204" pitchFamily="34" charset="0"/>
                          </a:rPr>
                          <m:t>𝑛𝑜</m:t>
                        </m:r>
                        <m:r>
                          <a:rPr lang="en-IN" b="0" i="1" smtClean="0">
                            <a:latin typeface="Cambria Math" panose="02040503050406030204" pitchFamily="18" charset="0"/>
                            <a:ea typeface="Open Sans" panose="020B0606030504020204" pitchFamily="34" charset="0"/>
                            <a:cs typeface="Open Sans" panose="020B0606030504020204" pitchFamily="34" charset="0"/>
                          </a:rPr>
                          <m:t>. </m:t>
                        </m:r>
                        <m:r>
                          <a:rPr lang="en-IN" b="0" i="1" smtClean="0">
                            <a:latin typeface="Cambria Math" panose="02040503050406030204" pitchFamily="18" charset="0"/>
                            <a:ea typeface="Open Sans" panose="020B0606030504020204" pitchFamily="34" charset="0"/>
                            <a:cs typeface="Open Sans" panose="020B0606030504020204" pitchFamily="34" charset="0"/>
                          </a:rPr>
                          <m:t>𝑜𝑓</m:t>
                        </m:r>
                        <m:r>
                          <a:rPr lang="en-IN" b="0" i="1" smtClean="0">
                            <a:latin typeface="Cambria Math" panose="02040503050406030204" pitchFamily="18" charset="0"/>
                            <a:ea typeface="Open Sans" panose="020B0606030504020204" pitchFamily="34" charset="0"/>
                            <a:cs typeface="Open Sans" panose="020B0606030504020204" pitchFamily="34" charset="0"/>
                          </a:rPr>
                          <m:t> </m:t>
                        </m:r>
                        <m:r>
                          <a:rPr lang="en-IN" b="0" i="1" smtClean="0">
                            <a:latin typeface="Cambria Math" panose="02040503050406030204" pitchFamily="18" charset="0"/>
                            <a:ea typeface="Open Sans" panose="020B0606030504020204" pitchFamily="34" charset="0"/>
                            <a:cs typeface="Open Sans" panose="020B0606030504020204" pitchFamily="34" charset="0"/>
                          </a:rPr>
                          <m:t>𝑐𝑜𝑛𝑓𝑖𝑟𝑚𝑒𝑑</m:t>
                        </m:r>
                        <m:r>
                          <a:rPr lang="en-IN" b="0" i="1" smtClean="0">
                            <a:latin typeface="Cambria Math" panose="02040503050406030204" pitchFamily="18" charset="0"/>
                            <a:ea typeface="Open Sans" panose="020B0606030504020204" pitchFamily="34" charset="0"/>
                            <a:cs typeface="Open Sans" panose="020B0606030504020204" pitchFamily="34" charset="0"/>
                          </a:rPr>
                          <m:t> </m:t>
                        </m:r>
                        <m:r>
                          <a:rPr lang="en-IN" b="0" i="1" smtClean="0">
                            <a:latin typeface="Cambria Math" panose="02040503050406030204" pitchFamily="18" charset="0"/>
                            <a:ea typeface="Open Sans" panose="020B0606030504020204" pitchFamily="34" charset="0"/>
                            <a:cs typeface="Open Sans" panose="020B0606030504020204" pitchFamily="34" charset="0"/>
                          </a:rPr>
                          <m:t>𝑐𝑎𝑠𝑒𝑠</m:t>
                        </m:r>
                      </m:den>
                    </m:f>
                    <m:r>
                      <a:rPr lang="en-IN" b="0" i="1" smtClean="0">
                        <a:latin typeface="Cambria Math" panose="02040503050406030204" pitchFamily="18" charset="0"/>
                        <a:ea typeface="Open Sans" panose="020B0606030504020204" pitchFamily="34" charset="0"/>
                        <a:cs typeface="Open Sans" panose="020B0606030504020204" pitchFamily="34" charset="0"/>
                      </a:rPr>
                      <m:t>𝑋</m:t>
                    </m:r>
                    <m:r>
                      <a:rPr lang="en-IN" b="0" i="1" smtClean="0">
                        <a:latin typeface="Cambria Math" panose="02040503050406030204" pitchFamily="18" charset="0"/>
                        <a:ea typeface="Open Sans" panose="020B0606030504020204" pitchFamily="34" charset="0"/>
                        <a:cs typeface="Open Sans" panose="020B0606030504020204" pitchFamily="34" charset="0"/>
                      </a:rPr>
                      <m:t> 100 </m:t>
                    </m:r>
                  </m:oMath>
                </a14:m>
                <a:endParaRPr lang="en-IN" b="0"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Notice how mortality rate was high in the earlier days and later it dropped down</a:t>
                </a:r>
              </a:p>
            </p:txBody>
          </p:sp>
        </mc:Choice>
        <mc:Fallback xmlns="">
          <p:sp>
            <p:nvSpPr>
              <p:cNvPr id="3" name="Content Placeholder 2">
                <a:extLst>
                  <a:ext uri="{FF2B5EF4-FFF2-40B4-BE49-F238E27FC236}">
                    <a16:creationId xmlns:a16="http://schemas.microsoft.com/office/drawing/2014/main" id="{0E94546A-23BD-05F4-A279-C62BCF95882E}"/>
                  </a:ext>
                </a:extLst>
              </p:cNvPr>
              <p:cNvSpPr>
                <a:spLocks noGrp="1" noRot="1" noChangeAspect="1" noMove="1" noResize="1" noEditPoints="1" noAdjustHandles="1" noChangeArrowheads="1" noChangeShapeType="1" noTextEdit="1"/>
              </p:cNvSpPr>
              <p:nvPr>
                <p:ph idx="1"/>
              </p:nvPr>
            </p:nvSpPr>
            <p:spPr>
              <a:xfrm>
                <a:off x="3869268" y="864108"/>
                <a:ext cx="7784016" cy="5120640"/>
              </a:xfrm>
              <a:blipFill>
                <a:blip r:embed="rId2"/>
                <a:stretch>
                  <a:fillRect l="-861" t="-2976" r="-1488" b="-6548"/>
                </a:stretch>
              </a:blipFill>
            </p:spPr>
            <p:txBody>
              <a:bodyPr/>
              <a:lstStyle/>
              <a:p>
                <a:r>
                  <a:rPr lang="en-IN">
                    <a:noFill/>
                  </a:rPr>
                  <a:t> </a:t>
                </a:r>
              </a:p>
            </p:txBody>
          </p:sp>
        </mc:Fallback>
      </mc:AlternateContent>
      <p:pic>
        <p:nvPicPr>
          <p:cNvPr id="5122" name="Picture 2">
            <a:extLst>
              <a:ext uri="{FF2B5EF4-FFF2-40B4-BE49-F238E27FC236}">
                <a16:creationId xmlns:a16="http://schemas.microsoft.com/office/drawing/2014/main" id="{C5869A0C-F44A-602A-9FBC-03117DD59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172" y="3416148"/>
            <a:ext cx="8070112" cy="1660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42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7"/>
            <a:ext cx="7315200" cy="5209433"/>
          </a:xfrm>
        </p:spPr>
        <p:txBody>
          <a:bodyPr>
            <a:normAutofit/>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5. Defining metrics for evaluation: </a:t>
            </a:r>
          </a:p>
          <a:p>
            <a:pPr marL="0" indent="0">
              <a:lnSpc>
                <a:spcPct val="150000"/>
              </a:lnSpc>
              <a:buNone/>
            </a:pPr>
            <a:r>
              <a:rPr lang="en-IN" dirty="0">
                <a:latin typeface="Open Sans" panose="020B0606030504020204" pitchFamily="34" charset="0"/>
                <a:ea typeface="Open Sans" panose="020B0606030504020204" pitchFamily="34" charset="0"/>
                <a:cs typeface="Open Sans" panose="020B0606030504020204" pitchFamily="34" charset="0"/>
              </a:rPr>
              <a:t>We will be using multiple metrics to evaluate our models:</a:t>
            </a:r>
          </a:p>
          <a:p>
            <a:pPr>
              <a:lnSpc>
                <a:spcPct val="150000"/>
              </a:lnSpc>
            </a:pPr>
            <a:r>
              <a:rPr lang="en-IN" u="sng" dirty="0">
                <a:latin typeface="Open Sans" panose="020B0606030504020204" pitchFamily="34" charset="0"/>
                <a:ea typeface="Open Sans" panose="020B0606030504020204" pitchFamily="34" charset="0"/>
                <a:cs typeface="Open Sans" panose="020B0606030504020204" pitchFamily="34" charset="0"/>
              </a:rPr>
              <a:t>Root Mean Squared Error (RMSE): </a:t>
            </a:r>
            <a:r>
              <a:rPr lang="en-IN" dirty="0">
                <a:latin typeface="Open Sans" panose="020B0606030504020204" pitchFamily="34" charset="0"/>
                <a:ea typeface="Open Sans" panose="020B0606030504020204" pitchFamily="34" charset="0"/>
                <a:cs typeface="Open Sans" panose="020B0606030504020204" pitchFamily="34" charset="0"/>
              </a:rPr>
              <a:t>It calculates the root of mean of difference between actual and predicted values.</a:t>
            </a: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r>
              <a:rPr lang="en-IN" dirty="0">
                <a:latin typeface="Open Sans" panose="020B0606030504020204" pitchFamily="34" charset="0"/>
                <a:ea typeface="Open Sans" panose="020B0606030504020204" pitchFamily="34" charset="0"/>
                <a:cs typeface="Open Sans" panose="020B0606030504020204" pitchFamily="34" charset="0"/>
              </a:rPr>
              <a:t>Although a good metric, the values of RMSE depend on the scale of data, so if the scale of data is different, then it becomes difficult to compare results.</a:t>
            </a: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Evaluation Metrics</a:t>
            </a:r>
          </a:p>
        </p:txBody>
      </p:sp>
      <p:grpSp>
        <p:nvGrpSpPr>
          <p:cNvPr id="12" name="Group 11">
            <a:extLst>
              <a:ext uri="{FF2B5EF4-FFF2-40B4-BE49-F238E27FC236}">
                <a16:creationId xmlns:a16="http://schemas.microsoft.com/office/drawing/2014/main" id="{2AEE4C5B-CC98-7DB8-8680-6970ABD86389}"/>
              </a:ext>
            </a:extLst>
          </p:cNvPr>
          <p:cNvGrpSpPr/>
          <p:nvPr/>
        </p:nvGrpSpPr>
        <p:grpSpPr>
          <a:xfrm>
            <a:off x="5015411" y="2876760"/>
            <a:ext cx="4331369" cy="1449577"/>
            <a:chOff x="5005137" y="2589088"/>
            <a:chExt cx="4331369" cy="1449577"/>
          </a:xfrm>
        </p:grpSpPr>
        <p:pic>
          <p:nvPicPr>
            <p:cNvPr id="2050" name="Picture 2" descr="RMSE-formula">
              <a:extLst>
                <a:ext uri="{FF2B5EF4-FFF2-40B4-BE49-F238E27FC236}">
                  <a16:creationId xmlns:a16="http://schemas.microsoft.com/office/drawing/2014/main" id="{1AA4244E-77C7-C7FC-887B-C99F4F7D5E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70" t="8915"/>
            <a:stretch/>
          </p:blipFill>
          <p:spPr bwMode="auto">
            <a:xfrm>
              <a:off x="5005137" y="2669990"/>
              <a:ext cx="4331369" cy="13686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49A4BC6-E6F1-DDB7-EBC7-5E4682D6259E}"/>
                </a:ext>
              </a:extLst>
            </p:cNvPr>
            <p:cNvSpPr/>
            <p:nvPr/>
          </p:nvSpPr>
          <p:spPr>
            <a:xfrm>
              <a:off x="5005137" y="2589088"/>
              <a:ext cx="4251879" cy="1368675"/>
            </a:xfrm>
            <a:prstGeom prst="rect">
              <a:avLst/>
            </a:prstGeom>
            <a:solidFill>
              <a:schemeClr val="bg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580620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7"/>
            <a:ext cx="7315200" cy="5209433"/>
          </a:xfrm>
        </p:spPr>
        <p:txBody>
          <a:bodyPr/>
          <a:lstStyle/>
          <a:p>
            <a:pPr>
              <a:lnSpc>
                <a:spcPct val="150000"/>
              </a:lnSpc>
            </a:pPr>
            <a:r>
              <a:rPr lang="en-IN" u="sng" dirty="0">
                <a:latin typeface="Open Sans" panose="020B0606030504020204" pitchFamily="34" charset="0"/>
                <a:ea typeface="Open Sans" panose="020B0606030504020204" pitchFamily="34" charset="0"/>
                <a:cs typeface="Open Sans" panose="020B0606030504020204" pitchFamily="34" charset="0"/>
              </a:rPr>
              <a:t>Normalized Root Mean Squared Error (NRMSE): </a:t>
            </a:r>
            <a:r>
              <a:rPr lang="en-IN" dirty="0">
                <a:latin typeface="Open Sans" panose="020B0606030504020204" pitchFamily="34" charset="0"/>
                <a:ea typeface="Open Sans" panose="020B0606030504020204" pitchFamily="34" charset="0"/>
                <a:cs typeface="Open Sans" panose="020B0606030504020204" pitchFamily="34" charset="0"/>
              </a:rPr>
              <a:t>It normalises the RMSE as per the scale of data. </a:t>
            </a: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r>
              <a:rPr lang="en-IN" dirty="0">
                <a:latin typeface="Open Sans" panose="020B0606030504020204" pitchFamily="34" charset="0"/>
                <a:ea typeface="Open Sans" panose="020B0606030504020204" pitchFamily="34" charset="0"/>
                <a:cs typeface="Open Sans" panose="020B0606030504020204" pitchFamily="34" charset="0"/>
              </a:rPr>
              <a:t>         </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Here we are dividing by the mean of actual data to normalize the RMSE. </a:t>
            </a:r>
          </a:p>
        </p:txBody>
      </p:sp>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Evaluation Metrics</a:t>
            </a:r>
          </a:p>
        </p:txBody>
      </p:sp>
      <p:grpSp>
        <p:nvGrpSpPr>
          <p:cNvPr id="11" name="Group 10">
            <a:extLst>
              <a:ext uri="{FF2B5EF4-FFF2-40B4-BE49-F238E27FC236}">
                <a16:creationId xmlns:a16="http://schemas.microsoft.com/office/drawing/2014/main" id="{10ACC01D-7925-D606-73D4-550B4032E0BA}"/>
              </a:ext>
            </a:extLst>
          </p:cNvPr>
          <p:cNvGrpSpPr/>
          <p:nvPr/>
        </p:nvGrpSpPr>
        <p:grpSpPr>
          <a:xfrm>
            <a:off x="5529994" y="2787864"/>
            <a:ext cx="3090024" cy="1722491"/>
            <a:chOff x="5509446" y="2233060"/>
            <a:chExt cx="3090024" cy="1722491"/>
          </a:xfrm>
        </p:grpSpPr>
        <p:pic>
          <p:nvPicPr>
            <p:cNvPr id="5" name="Picture 4">
              <a:extLst>
                <a:ext uri="{FF2B5EF4-FFF2-40B4-BE49-F238E27FC236}">
                  <a16:creationId xmlns:a16="http://schemas.microsoft.com/office/drawing/2014/main" id="{8DC35E16-E2BD-C418-B231-CF2AEF0A70DC}"/>
                </a:ext>
              </a:extLst>
            </p:cNvPr>
            <p:cNvPicPr>
              <a:picLocks noChangeAspect="1"/>
            </p:cNvPicPr>
            <p:nvPr/>
          </p:nvPicPr>
          <p:blipFill rotWithShape="1">
            <a:blip r:embed="rId2"/>
            <a:srcRect t="9889" r="2864"/>
            <a:stretch/>
          </p:blipFill>
          <p:spPr>
            <a:xfrm>
              <a:off x="5613193" y="2233060"/>
              <a:ext cx="2664533" cy="895151"/>
            </a:xfrm>
            <a:prstGeom prst="rect">
              <a:avLst/>
            </a:prstGeom>
          </p:spPr>
        </p:pic>
        <p:pic>
          <p:nvPicPr>
            <p:cNvPr id="7" name="Picture 6">
              <a:extLst>
                <a:ext uri="{FF2B5EF4-FFF2-40B4-BE49-F238E27FC236}">
                  <a16:creationId xmlns:a16="http://schemas.microsoft.com/office/drawing/2014/main" id="{F9FBFFE2-3BC1-629E-B1A1-E8AB10C5D36A}"/>
                </a:ext>
              </a:extLst>
            </p:cNvPr>
            <p:cNvPicPr>
              <a:picLocks noChangeAspect="1"/>
            </p:cNvPicPr>
            <p:nvPr/>
          </p:nvPicPr>
          <p:blipFill>
            <a:blip r:embed="rId3"/>
            <a:stretch>
              <a:fillRect/>
            </a:stretch>
          </p:blipFill>
          <p:spPr>
            <a:xfrm>
              <a:off x="5509446" y="3169328"/>
              <a:ext cx="562651" cy="380169"/>
            </a:xfrm>
            <a:prstGeom prst="rect">
              <a:avLst/>
            </a:prstGeom>
          </p:spPr>
        </p:pic>
        <p:sp>
          <p:nvSpPr>
            <p:cNvPr id="8" name="TextBox 7">
              <a:extLst>
                <a:ext uri="{FF2B5EF4-FFF2-40B4-BE49-F238E27FC236}">
                  <a16:creationId xmlns:a16="http://schemas.microsoft.com/office/drawing/2014/main" id="{8986B2DD-51FC-2873-BD88-DB6B18EA4BF1}"/>
                </a:ext>
              </a:extLst>
            </p:cNvPr>
            <p:cNvSpPr txBox="1"/>
            <p:nvPr/>
          </p:nvSpPr>
          <p:spPr>
            <a:xfrm>
              <a:off x="5909488" y="3176337"/>
              <a:ext cx="2441394" cy="338554"/>
            </a:xfrm>
            <a:prstGeom prst="rect">
              <a:avLst/>
            </a:prstGeom>
            <a:noFill/>
          </p:spPr>
          <p:txBody>
            <a:bodyPr wrap="square" rtlCol="0">
              <a:spAutoFit/>
            </a:bodyPr>
            <a:lstStyle/>
            <a:p>
              <a:r>
                <a:rPr lang="en-IN" sz="1600" dirty="0">
                  <a:latin typeface="Open Sans" panose="020B0606030504020204" pitchFamily="34" charset="0"/>
                  <a:ea typeface="Open Sans" panose="020B0606030504020204" pitchFamily="34" charset="0"/>
                  <a:cs typeface="Open Sans" panose="020B0606030504020204" pitchFamily="34" charset="0"/>
                </a:rPr>
                <a:t>=  mean of actual data</a:t>
              </a:r>
            </a:p>
          </p:txBody>
        </p:sp>
        <p:sp>
          <p:nvSpPr>
            <p:cNvPr id="10" name="Rectangle 9">
              <a:extLst>
                <a:ext uri="{FF2B5EF4-FFF2-40B4-BE49-F238E27FC236}">
                  <a16:creationId xmlns:a16="http://schemas.microsoft.com/office/drawing/2014/main" id="{8D25A9A6-2913-E759-D76B-463E183C0A9D}"/>
                </a:ext>
              </a:extLst>
            </p:cNvPr>
            <p:cNvSpPr/>
            <p:nvPr/>
          </p:nvSpPr>
          <p:spPr>
            <a:xfrm>
              <a:off x="5509446" y="2233060"/>
              <a:ext cx="3090024" cy="17224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79165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7"/>
            <a:ext cx="7884368" cy="5209433"/>
          </a:xfrm>
        </p:spPr>
        <p:txBody>
          <a:bodyPr/>
          <a:lstStyle/>
          <a:p>
            <a:pPr>
              <a:lnSpc>
                <a:spcPct val="150000"/>
              </a:lnSpc>
            </a:pPr>
            <a:r>
              <a:rPr lang="en-IN" u="sng" dirty="0">
                <a:latin typeface="Open Sans" panose="020B0606030504020204" pitchFamily="34" charset="0"/>
                <a:ea typeface="Open Sans" panose="020B0606030504020204" pitchFamily="34" charset="0"/>
                <a:cs typeface="Open Sans" panose="020B0606030504020204" pitchFamily="34" charset="0"/>
              </a:rPr>
              <a:t>R2- Score</a:t>
            </a:r>
            <a:r>
              <a:rPr lang="en-IN" dirty="0">
                <a:latin typeface="Open Sans" panose="020B0606030504020204" pitchFamily="34" charset="0"/>
                <a:ea typeface="Open Sans" panose="020B0606030504020204" pitchFamily="34" charset="0"/>
                <a:cs typeface="Open Sans" panose="020B0606030504020204" pitchFamily="34" charset="0"/>
              </a:rPr>
              <a:t>: also known as </a:t>
            </a:r>
            <a:r>
              <a:rPr lang="en-US" b="0" i="0" dirty="0">
                <a:effectLst/>
                <a:latin typeface="Open Sans" panose="020B0606030504020204" pitchFamily="34" charset="0"/>
                <a:ea typeface="Open Sans" panose="020B0606030504020204" pitchFamily="34" charset="0"/>
                <a:cs typeface="Open Sans" panose="020B0606030504020204" pitchFamily="34" charset="0"/>
              </a:rPr>
              <a:t>coefficient of determination is the amount of the variation in the output dependent attribute which is predictable from the input independent variable(s)</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The sum of squares of residuals:</a:t>
            </a:r>
          </a:p>
          <a:p>
            <a:pPr>
              <a:lnSpc>
                <a:spcPct val="100000"/>
              </a:lnSpc>
            </a:pP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The total sum of squares:</a:t>
            </a:r>
          </a:p>
          <a:p>
            <a:pPr>
              <a:lnSpc>
                <a:spcPct val="10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R2-Score: </a:t>
            </a:r>
          </a:p>
          <a:p>
            <a:pPr marL="0" indent="0">
              <a:lnSpc>
                <a:spcPct val="150000"/>
              </a:lnSpc>
              <a:buNone/>
            </a:pPr>
            <a:r>
              <a:rPr lang="en-IN" dirty="0">
                <a:latin typeface="Open Sans" panose="020B0606030504020204" pitchFamily="34" charset="0"/>
                <a:ea typeface="Open Sans" panose="020B0606030504020204" pitchFamily="34" charset="0"/>
                <a:cs typeface="Open Sans" panose="020B0606030504020204" pitchFamily="34" charset="0"/>
              </a:rPr>
              <a:t>         </a:t>
            </a: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Evaluation Metrics</a:t>
            </a:r>
          </a:p>
        </p:txBody>
      </p:sp>
      <p:pic>
        <p:nvPicPr>
          <p:cNvPr id="16" name="Picture 15">
            <a:extLst>
              <a:ext uri="{FF2B5EF4-FFF2-40B4-BE49-F238E27FC236}">
                <a16:creationId xmlns:a16="http://schemas.microsoft.com/office/drawing/2014/main" id="{C86D778A-03EE-F77C-1A88-0DACBA176FD0}"/>
              </a:ext>
            </a:extLst>
          </p:cNvPr>
          <p:cNvPicPr>
            <a:picLocks noChangeAspect="1"/>
          </p:cNvPicPr>
          <p:nvPr/>
        </p:nvPicPr>
        <p:blipFill>
          <a:blip r:embed="rId2"/>
          <a:stretch>
            <a:fillRect/>
          </a:stretch>
        </p:blipFill>
        <p:spPr>
          <a:xfrm>
            <a:off x="7269246" y="3255539"/>
            <a:ext cx="2761979" cy="920660"/>
          </a:xfrm>
          <a:prstGeom prst="rect">
            <a:avLst/>
          </a:prstGeom>
        </p:spPr>
      </p:pic>
      <p:pic>
        <p:nvPicPr>
          <p:cNvPr id="18" name="Picture 17">
            <a:extLst>
              <a:ext uri="{FF2B5EF4-FFF2-40B4-BE49-F238E27FC236}">
                <a16:creationId xmlns:a16="http://schemas.microsoft.com/office/drawing/2014/main" id="{E1C9B6C1-E1DF-AAF3-1540-9E51D40688A9}"/>
              </a:ext>
            </a:extLst>
          </p:cNvPr>
          <p:cNvPicPr>
            <a:picLocks noChangeAspect="1"/>
          </p:cNvPicPr>
          <p:nvPr/>
        </p:nvPicPr>
        <p:blipFill rotWithShape="1">
          <a:blip r:embed="rId3"/>
          <a:srcRect r="31011" b="1014"/>
          <a:stretch/>
        </p:blipFill>
        <p:spPr>
          <a:xfrm>
            <a:off x="8029555" y="2151314"/>
            <a:ext cx="2531004" cy="920660"/>
          </a:xfrm>
          <a:prstGeom prst="rect">
            <a:avLst/>
          </a:prstGeom>
        </p:spPr>
      </p:pic>
      <p:pic>
        <p:nvPicPr>
          <p:cNvPr id="20" name="Picture 19">
            <a:extLst>
              <a:ext uri="{FF2B5EF4-FFF2-40B4-BE49-F238E27FC236}">
                <a16:creationId xmlns:a16="http://schemas.microsoft.com/office/drawing/2014/main" id="{7ED09086-6211-6A75-420B-AE0059127122}"/>
              </a:ext>
            </a:extLst>
          </p:cNvPr>
          <p:cNvPicPr>
            <a:picLocks noChangeAspect="1"/>
          </p:cNvPicPr>
          <p:nvPr/>
        </p:nvPicPr>
        <p:blipFill rotWithShape="1">
          <a:blip r:embed="rId4"/>
          <a:srcRect t="6836"/>
          <a:stretch/>
        </p:blipFill>
        <p:spPr>
          <a:xfrm>
            <a:off x="5271931" y="4191860"/>
            <a:ext cx="2240403" cy="1127710"/>
          </a:xfrm>
          <a:prstGeom prst="rect">
            <a:avLst/>
          </a:prstGeom>
        </p:spPr>
      </p:pic>
    </p:spTree>
    <p:extLst>
      <p:ext uri="{BB962C8B-B14F-4D97-AF65-F5344CB8AC3E}">
        <p14:creationId xmlns:p14="http://schemas.microsoft.com/office/powerpoint/2010/main" val="45994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900974" cy="5120640"/>
          </a:xfrm>
        </p:spPr>
        <p:txBody>
          <a:bodyPr>
            <a:normAutofit fontScale="92500"/>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5. Benchmarking with ARIMA</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To find benchmark, we will build ARIMA model for confirmed cases. ARIMA stands for Auto-Regressive Integrated Moving-Average.</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The AR part of ARIMA indicates that the evolving variable of interest is regressed on its own lagged values. </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The MA part indicates that the regression error is actually a linear combination of error terms whose values occurred contemporaneously and at various times in the past.</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The I indicates that the data values have been replaced with the difference between their values and the previous values.</a:t>
            </a: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7697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p:txBody>
          <a:bodyPr>
            <a:normAutofit/>
          </a:bodyPr>
          <a:lstStyle/>
          <a:p>
            <a:pPr marL="0" indent="0" algn="l">
              <a:lnSpc>
                <a:spcPct val="150000"/>
              </a:lnSpc>
              <a:buNone/>
            </a:pPr>
            <a:r>
              <a:rPr lang="en-US" b="0" i="0" dirty="0">
                <a:solidFill>
                  <a:srgbClr val="3D444B"/>
                </a:solidFill>
                <a:effectLst/>
                <a:latin typeface="Open Sans" panose="020B0606030504020204" pitchFamily="34" charset="0"/>
              </a:rPr>
              <a:t>World Health Organization (WHO) and medical authorities all over the world are busy in taking appropriate measures against COVID-19. It is important to do proper planning and the success is dependent on the arrangements that will be made in near future to stop the spread of this disease. This project by prediction of upcoming cases will help the authorities to plan accordingly, i.e. to arrange appropriate number of medical facilities.</a:t>
            </a:r>
            <a:endParaRPr lang="en-IN" dirty="0"/>
          </a:p>
        </p:txBody>
      </p:sp>
    </p:spTree>
    <p:extLst>
      <p:ext uri="{BB962C8B-B14F-4D97-AF65-F5344CB8AC3E}">
        <p14:creationId xmlns:p14="http://schemas.microsoft.com/office/powerpoint/2010/main" val="417725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7" y="864108"/>
            <a:ext cx="7954138" cy="5120640"/>
          </a:xfrm>
        </p:spPr>
        <p:txBody>
          <a:bodyPr>
            <a:normAutofit fontScale="92500"/>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5. Benchmarking with ARIMA</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To build an ARIMA model we need 3 parameters, p, d and q.</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p is the number of autoregressive terms.</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d is the number of nonseasonal differences needed for stationarity</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q is the number of lagged forecast errors in the prediction equation.</a:t>
            </a:r>
          </a:p>
          <a:p>
            <a:pPr>
              <a:lnSpc>
                <a:spcPct val="150000"/>
              </a:lnSpc>
            </a:pPr>
            <a:r>
              <a:rPr lang="cy-GB" sz="2400" b="0" i="0" dirty="0">
                <a:solidFill>
                  <a:srgbClr val="000000"/>
                </a:solidFill>
                <a:effectLst/>
                <a:latin typeface="Times New Roman" panose="02020603050405020304" pitchFamily="18" charset="0"/>
              </a:rPr>
              <a:t>    ŷ</a:t>
            </a:r>
            <a:r>
              <a:rPr lang="cy-GB" sz="2400" b="0" i="0" baseline="-25000" dirty="0">
                <a:solidFill>
                  <a:srgbClr val="000000"/>
                </a:solidFill>
                <a:effectLst/>
                <a:latin typeface="Times New Roman" panose="02020603050405020304" pitchFamily="18" charset="0"/>
              </a:rPr>
              <a:t>t</a:t>
            </a:r>
            <a:r>
              <a:rPr lang="cy-GB" sz="2400" b="0" i="0" dirty="0">
                <a:solidFill>
                  <a:srgbClr val="000000"/>
                </a:solidFill>
                <a:effectLst/>
                <a:latin typeface="Times New Roman" panose="02020603050405020304" pitchFamily="18" charset="0"/>
              </a:rPr>
              <a:t>   =   </a:t>
            </a:r>
            <a:r>
              <a:rPr lang="el-GR" sz="2400" b="0" i="0" dirty="0">
                <a:solidFill>
                  <a:srgbClr val="000000"/>
                </a:solidFill>
                <a:effectLst/>
                <a:latin typeface="Times New Roman" panose="02020603050405020304" pitchFamily="18" charset="0"/>
              </a:rPr>
              <a:t>μ + ϕ</a:t>
            </a:r>
            <a:r>
              <a:rPr lang="el-GR" sz="2400" b="0" i="0" baseline="-25000" dirty="0">
                <a:solidFill>
                  <a:srgbClr val="000000"/>
                </a:solidFill>
                <a:effectLst/>
                <a:latin typeface="Times New Roman" panose="02020603050405020304" pitchFamily="18" charset="0"/>
              </a:rPr>
              <a:t>1</a:t>
            </a:r>
            <a:r>
              <a:rPr lang="el-GR" sz="2400" b="0" i="0" dirty="0">
                <a:solidFill>
                  <a:srgbClr val="000000"/>
                </a:solidFill>
                <a:effectLst/>
                <a:latin typeface="Times New Roman" panose="02020603050405020304" pitchFamily="18" charset="0"/>
              </a:rPr>
              <a:t> </a:t>
            </a:r>
            <a:r>
              <a:rPr lang="cy-GB" sz="2400" b="0" i="0" dirty="0">
                <a:solidFill>
                  <a:srgbClr val="000000"/>
                </a:solidFill>
                <a:effectLst/>
                <a:latin typeface="Times New Roman" panose="02020603050405020304" pitchFamily="18" charset="0"/>
              </a:rPr>
              <a:t>y</a:t>
            </a:r>
            <a:r>
              <a:rPr lang="cy-GB" sz="2400" b="0" i="0" baseline="-25000" dirty="0">
                <a:solidFill>
                  <a:srgbClr val="000000"/>
                </a:solidFill>
                <a:effectLst/>
                <a:latin typeface="Times New Roman" panose="02020603050405020304" pitchFamily="18" charset="0"/>
              </a:rPr>
              <a:t>t-1</a:t>
            </a:r>
            <a:r>
              <a:rPr lang="cy-GB" sz="2400" b="0" i="0" dirty="0">
                <a:solidFill>
                  <a:srgbClr val="000000"/>
                </a:solidFill>
                <a:effectLst/>
                <a:latin typeface="Times New Roman" panose="02020603050405020304" pitchFamily="18" charset="0"/>
              </a:rPr>
              <a:t> </a:t>
            </a:r>
            <a:r>
              <a:rPr lang="cy-GB" sz="2400" b="0" i="0" dirty="0">
                <a:solidFill>
                  <a:srgbClr val="000000"/>
                </a:solidFill>
                <a:effectLst/>
                <a:latin typeface="Courier New" panose="02070309020205020404" pitchFamily="49" charset="0"/>
              </a:rPr>
              <a:t>+…+</a:t>
            </a:r>
            <a:r>
              <a:rPr lang="cy-GB" sz="2400" b="0" i="0" dirty="0">
                <a:solidFill>
                  <a:srgbClr val="000000"/>
                </a:solidFill>
                <a:effectLst/>
                <a:latin typeface="Times New Roman" panose="02020603050405020304" pitchFamily="18" charset="0"/>
              </a:rPr>
              <a:t> </a:t>
            </a:r>
            <a:r>
              <a:rPr lang="el-GR" sz="2400" b="0" i="0" dirty="0">
                <a:solidFill>
                  <a:srgbClr val="000000"/>
                </a:solidFill>
                <a:effectLst/>
                <a:latin typeface="Times New Roman" panose="02020603050405020304" pitchFamily="18" charset="0"/>
              </a:rPr>
              <a:t>ϕ</a:t>
            </a:r>
            <a:r>
              <a:rPr lang="cy-GB" sz="2400" b="0" i="0" baseline="-25000" dirty="0">
                <a:solidFill>
                  <a:srgbClr val="000000"/>
                </a:solidFill>
                <a:effectLst/>
                <a:latin typeface="Times New Roman" panose="02020603050405020304" pitchFamily="18" charset="0"/>
              </a:rPr>
              <a:t>p</a:t>
            </a:r>
            <a:r>
              <a:rPr lang="cy-GB" sz="2400" b="0" i="0" dirty="0">
                <a:solidFill>
                  <a:srgbClr val="000000"/>
                </a:solidFill>
                <a:effectLst/>
                <a:latin typeface="Times New Roman" panose="02020603050405020304" pitchFamily="18" charset="0"/>
              </a:rPr>
              <a:t> y</a:t>
            </a:r>
            <a:r>
              <a:rPr lang="cy-GB" sz="2400" b="0" i="0" baseline="-25000" dirty="0">
                <a:solidFill>
                  <a:srgbClr val="000000"/>
                </a:solidFill>
                <a:effectLst/>
                <a:latin typeface="Times New Roman" panose="02020603050405020304" pitchFamily="18" charset="0"/>
              </a:rPr>
              <a:t>t-p</a:t>
            </a:r>
            <a:r>
              <a:rPr lang="cy-GB" sz="2400" b="0" i="0" dirty="0">
                <a:solidFill>
                  <a:srgbClr val="000000"/>
                </a:solidFill>
                <a:effectLst/>
                <a:latin typeface="Times New Roman" panose="02020603050405020304" pitchFamily="18" charset="0"/>
              </a:rPr>
              <a:t> </a:t>
            </a:r>
            <a:r>
              <a:rPr lang="cy-GB" sz="2400" b="0" i="0" dirty="0">
                <a:solidFill>
                  <a:srgbClr val="000000"/>
                </a:solidFill>
                <a:effectLst/>
                <a:latin typeface="Courier New" panose="02070309020205020404" pitchFamily="49" charset="0"/>
              </a:rPr>
              <a:t>-</a:t>
            </a:r>
            <a:r>
              <a:rPr lang="cy-GB" sz="2400" b="0" i="0" dirty="0">
                <a:solidFill>
                  <a:srgbClr val="000000"/>
                </a:solidFill>
                <a:effectLst/>
                <a:latin typeface="Times New Roman" panose="02020603050405020304" pitchFamily="18" charset="0"/>
              </a:rPr>
              <a:t> </a:t>
            </a:r>
            <a:r>
              <a:rPr lang="el-GR" sz="2400" b="0" i="0" dirty="0">
                <a:solidFill>
                  <a:srgbClr val="000000"/>
                </a:solidFill>
                <a:effectLst/>
                <a:latin typeface="Times New Roman" panose="02020603050405020304" pitchFamily="18" charset="0"/>
              </a:rPr>
              <a:t>θ</a:t>
            </a:r>
            <a:r>
              <a:rPr lang="el-GR" sz="2400" b="0" i="0" baseline="-25000" dirty="0">
                <a:solidFill>
                  <a:srgbClr val="000000"/>
                </a:solidFill>
                <a:effectLst/>
                <a:latin typeface="Times New Roman" panose="02020603050405020304" pitchFamily="18" charset="0"/>
              </a:rPr>
              <a:t>1</a:t>
            </a:r>
            <a:r>
              <a:rPr lang="cy-GB" sz="2400" b="0" i="0" dirty="0">
                <a:solidFill>
                  <a:srgbClr val="000000"/>
                </a:solidFill>
                <a:effectLst/>
                <a:latin typeface="Times New Roman" panose="02020603050405020304" pitchFamily="18" charset="0"/>
              </a:rPr>
              <a:t>e</a:t>
            </a:r>
            <a:r>
              <a:rPr lang="cy-GB" sz="2400" b="0" i="0" baseline="-25000" dirty="0">
                <a:solidFill>
                  <a:srgbClr val="000000"/>
                </a:solidFill>
                <a:effectLst/>
                <a:latin typeface="Times New Roman" panose="02020603050405020304" pitchFamily="18" charset="0"/>
              </a:rPr>
              <a:t>t-1</a:t>
            </a:r>
            <a:r>
              <a:rPr lang="cy-GB" sz="2400" b="0" i="0" dirty="0">
                <a:solidFill>
                  <a:srgbClr val="000000"/>
                </a:solidFill>
                <a:effectLst/>
                <a:latin typeface="Times New Roman" panose="02020603050405020304" pitchFamily="18" charset="0"/>
              </a:rPr>
              <a:t> </a:t>
            </a:r>
            <a:r>
              <a:rPr lang="cy-GB" sz="2400" b="0" i="0" dirty="0">
                <a:solidFill>
                  <a:srgbClr val="000000"/>
                </a:solidFill>
                <a:effectLst/>
                <a:latin typeface="Courier New" panose="02070309020205020404" pitchFamily="49" charset="0"/>
              </a:rPr>
              <a:t>-…-</a:t>
            </a:r>
            <a:r>
              <a:rPr lang="cy-GB" sz="2400" b="0" i="0" dirty="0">
                <a:solidFill>
                  <a:srgbClr val="000000"/>
                </a:solidFill>
                <a:effectLst/>
                <a:latin typeface="Times New Roman" panose="02020603050405020304" pitchFamily="18" charset="0"/>
              </a:rPr>
              <a:t> </a:t>
            </a:r>
            <a:r>
              <a:rPr lang="el-GR" sz="2400" b="0" i="0" dirty="0">
                <a:solidFill>
                  <a:srgbClr val="000000"/>
                </a:solidFill>
                <a:effectLst/>
                <a:latin typeface="Times New Roman" panose="02020603050405020304" pitchFamily="18" charset="0"/>
              </a:rPr>
              <a:t>θ</a:t>
            </a:r>
            <a:r>
              <a:rPr lang="cy-GB" sz="2400" b="0" i="0" baseline="-25000" dirty="0">
                <a:solidFill>
                  <a:srgbClr val="000000"/>
                </a:solidFill>
                <a:effectLst/>
                <a:latin typeface="Times New Roman" panose="02020603050405020304" pitchFamily="18" charset="0"/>
              </a:rPr>
              <a:t>q</a:t>
            </a:r>
            <a:r>
              <a:rPr lang="cy-GB" sz="2400" b="0" i="0" dirty="0">
                <a:solidFill>
                  <a:srgbClr val="000000"/>
                </a:solidFill>
                <a:effectLst/>
                <a:latin typeface="Times New Roman" panose="02020603050405020304" pitchFamily="18" charset="0"/>
              </a:rPr>
              <a:t>e</a:t>
            </a:r>
            <a:r>
              <a:rPr lang="cy-GB" sz="2400" b="0" i="0" baseline="-25000" dirty="0">
                <a:solidFill>
                  <a:srgbClr val="000000"/>
                </a:solidFill>
                <a:effectLst/>
                <a:latin typeface="Times New Roman" panose="02020603050405020304" pitchFamily="18" charset="0"/>
              </a:rPr>
              <a:t>t-q</a:t>
            </a: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These values can be determined by looking at the </a:t>
            </a:r>
            <a:r>
              <a:rPr lang="en-IN" dirty="0" err="1">
                <a:latin typeface="Open Sans" panose="020B0606030504020204" pitchFamily="34" charset="0"/>
                <a:ea typeface="Open Sans" panose="020B0606030504020204" pitchFamily="34" charset="0"/>
                <a:cs typeface="Open Sans" panose="020B0606030504020204" pitchFamily="34" charset="0"/>
              </a:rPr>
              <a:t>acf</a:t>
            </a:r>
            <a:r>
              <a:rPr lang="en-IN" dirty="0">
                <a:latin typeface="Open Sans" panose="020B0606030504020204" pitchFamily="34" charset="0"/>
                <a:ea typeface="Open Sans" panose="020B0606030504020204" pitchFamily="34" charset="0"/>
                <a:cs typeface="Open Sans" panose="020B0606030504020204" pitchFamily="34" charset="0"/>
              </a:rPr>
              <a:t> and </a:t>
            </a:r>
            <a:r>
              <a:rPr lang="en-IN" dirty="0" err="1">
                <a:latin typeface="Open Sans" panose="020B0606030504020204" pitchFamily="34" charset="0"/>
                <a:ea typeface="Open Sans" panose="020B0606030504020204" pitchFamily="34" charset="0"/>
                <a:cs typeface="Open Sans" panose="020B0606030504020204" pitchFamily="34" charset="0"/>
              </a:rPr>
              <a:t>pacf</a:t>
            </a:r>
            <a:r>
              <a:rPr lang="en-IN" dirty="0">
                <a:latin typeface="Open Sans" panose="020B0606030504020204" pitchFamily="34" charset="0"/>
                <a:ea typeface="Open Sans" panose="020B0606030504020204" pitchFamily="34" charset="0"/>
                <a:cs typeface="Open Sans" panose="020B0606030504020204" pitchFamily="34" charset="0"/>
              </a:rPr>
              <a:t> plots as shown on next slide.</a:t>
            </a: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50173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7" y="864108"/>
            <a:ext cx="7835051" cy="5120640"/>
          </a:xfrm>
        </p:spPr>
        <p:txBody>
          <a:bodyPr>
            <a:noAutofit/>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5. Benchmarking with ARIMA</a:t>
            </a:r>
          </a:p>
          <a:p>
            <a:pPr marL="0" indent="0">
              <a:lnSpc>
                <a:spcPct val="150000"/>
              </a:lnSpc>
              <a:buNone/>
            </a:pPr>
            <a:r>
              <a:rPr lang="en-IN" u="sng" dirty="0">
                <a:latin typeface="Open Sans" panose="020B0606030504020204" pitchFamily="34" charset="0"/>
                <a:ea typeface="Open Sans" panose="020B0606030504020204" pitchFamily="34" charset="0"/>
                <a:cs typeface="Open Sans" panose="020B0606030504020204" pitchFamily="34" charset="0"/>
              </a:rPr>
              <a:t>Auto correlation and Partial Auto correlation plots:</a:t>
            </a: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r>
              <a:rPr lang="en-IN" dirty="0">
                <a:latin typeface="Open Sans" panose="020B0606030504020204" pitchFamily="34" charset="0"/>
                <a:ea typeface="Open Sans" panose="020B0606030504020204" pitchFamily="34" charset="0"/>
                <a:cs typeface="Open Sans" panose="020B0606030504020204" pitchFamily="34" charset="0"/>
              </a:rPr>
              <a:t>After looking at </a:t>
            </a:r>
            <a:r>
              <a:rPr lang="en-IN" dirty="0" err="1">
                <a:latin typeface="Open Sans" panose="020B0606030504020204" pitchFamily="34" charset="0"/>
                <a:ea typeface="Open Sans" panose="020B0606030504020204" pitchFamily="34" charset="0"/>
                <a:cs typeface="Open Sans" panose="020B0606030504020204" pitchFamily="34" charset="0"/>
              </a:rPr>
              <a:t>acf</a:t>
            </a:r>
            <a:r>
              <a:rPr lang="en-IN" dirty="0">
                <a:latin typeface="Open Sans" panose="020B0606030504020204" pitchFamily="34" charset="0"/>
                <a:ea typeface="Open Sans" panose="020B0606030504020204" pitchFamily="34" charset="0"/>
                <a:cs typeface="Open Sans" panose="020B0606030504020204" pitchFamily="34" charset="0"/>
              </a:rPr>
              <a:t> and </a:t>
            </a:r>
            <a:r>
              <a:rPr lang="en-IN" dirty="0" err="1">
                <a:latin typeface="Open Sans" panose="020B0606030504020204" pitchFamily="34" charset="0"/>
                <a:ea typeface="Open Sans" panose="020B0606030504020204" pitchFamily="34" charset="0"/>
                <a:cs typeface="Open Sans" panose="020B0606030504020204" pitchFamily="34" charset="0"/>
              </a:rPr>
              <a:t>pacf</a:t>
            </a:r>
            <a:r>
              <a:rPr lang="en-IN" dirty="0">
                <a:latin typeface="Open Sans" panose="020B0606030504020204" pitchFamily="34" charset="0"/>
                <a:ea typeface="Open Sans" panose="020B0606030504020204" pitchFamily="34" charset="0"/>
                <a:cs typeface="Open Sans" panose="020B0606030504020204" pitchFamily="34" charset="0"/>
              </a:rPr>
              <a:t> plots we decided to have p=2, q= 24 and d=0 as we are already dealing with differenced data.</a:t>
            </a: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B58AE459-5386-BBF8-08D5-6A4BAB84CA19}"/>
              </a:ext>
            </a:extLst>
          </p:cNvPr>
          <p:cNvPicPr>
            <a:picLocks noChangeAspect="1"/>
          </p:cNvPicPr>
          <p:nvPr/>
        </p:nvPicPr>
        <p:blipFill>
          <a:blip r:embed="rId2"/>
          <a:stretch>
            <a:fillRect/>
          </a:stretch>
        </p:blipFill>
        <p:spPr>
          <a:xfrm>
            <a:off x="3541798" y="1785733"/>
            <a:ext cx="8162521" cy="2790201"/>
          </a:xfrm>
          <a:prstGeom prst="rect">
            <a:avLst/>
          </a:prstGeom>
        </p:spPr>
      </p:pic>
      <p:sp>
        <p:nvSpPr>
          <p:cNvPr id="10" name="TextBox 9">
            <a:extLst>
              <a:ext uri="{FF2B5EF4-FFF2-40B4-BE49-F238E27FC236}">
                <a16:creationId xmlns:a16="http://schemas.microsoft.com/office/drawing/2014/main" id="{12D5B729-12E8-189B-894B-74CDA17A3050}"/>
              </a:ext>
            </a:extLst>
          </p:cNvPr>
          <p:cNvSpPr txBox="1"/>
          <p:nvPr/>
        </p:nvSpPr>
        <p:spPr>
          <a:xfrm flipH="1">
            <a:off x="6610261" y="1817180"/>
            <a:ext cx="1833214" cy="369332"/>
          </a:xfrm>
          <a:prstGeom prst="rect">
            <a:avLst/>
          </a:prstGeom>
          <a:noFill/>
        </p:spPr>
        <p:txBody>
          <a:bodyPr wrap="square" rtlCol="0">
            <a:spAutoFit/>
          </a:bodyPr>
          <a:lstStyle/>
          <a:p>
            <a:r>
              <a:rPr lang="en-IN" i="1" dirty="0"/>
              <a:t>MA value- q</a:t>
            </a:r>
          </a:p>
        </p:txBody>
      </p:sp>
      <p:sp>
        <p:nvSpPr>
          <p:cNvPr id="13" name="TextBox 12">
            <a:extLst>
              <a:ext uri="{FF2B5EF4-FFF2-40B4-BE49-F238E27FC236}">
                <a16:creationId xmlns:a16="http://schemas.microsoft.com/office/drawing/2014/main" id="{CE320A66-86BA-AA6D-7AE5-7F41BE840682}"/>
              </a:ext>
            </a:extLst>
          </p:cNvPr>
          <p:cNvSpPr txBox="1"/>
          <p:nvPr/>
        </p:nvSpPr>
        <p:spPr>
          <a:xfrm flipH="1">
            <a:off x="4345806" y="4103296"/>
            <a:ext cx="1833214" cy="369332"/>
          </a:xfrm>
          <a:prstGeom prst="rect">
            <a:avLst/>
          </a:prstGeom>
          <a:noFill/>
        </p:spPr>
        <p:txBody>
          <a:bodyPr wrap="square" rtlCol="0">
            <a:spAutoFit/>
          </a:bodyPr>
          <a:lstStyle/>
          <a:p>
            <a:r>
              <a:rPr lang="en-IN" i="1" dirty="0"/>
              <a:t>AR value- p</a:t>
            </a:r>
          </a:p>
        </p:txBody>
      </p:sp>
      <p:cxnSp>
        <p:nvCxnSpPr>
          <p:cNvPr id="15" name="Straight Arrow Connector 14">
            <a:extLst>
              <a:ext uri="{FF2B5EF4-FFF2-40B4-BE49-F238E27FC236}">
                <a16:creationId xmlns:a16="http://schemas.microsoft.com/office/drawing/2014/main" id="{05A4EC4C-F037-CAD7-3E26-74DDAD7C7878}"/>
              </a:ext>
            </a:extLst>
          </p:cNvPr>
          <p:cNvCxnSpPr>
            <a:cxnSpLocks/>
          </p:cNvCxnSpPr>
          <p:nvPr/>
        </p:nvCxnSpPr>
        <p:spPr>
          <a:xfrm flipH="1" flipV="1">
            <a:off x="4235116" y="3955983"/>
            <a:ext cx="221381" cy="2791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19241313-3C9C-1C2C-83D0-48EF0EE92843}"/>
              </a:ext>
            </a:extLst>
          </p:cNvPr>
          <p:cNvCxnSpPr>
            <a:stCxn id="10" idx="3"/>
          </p:cNvCxnSpPr>
          <p:nvPr/>
        </p:nvCxnSpPr>
        <p:spPr>
          <a:xfrm flipH="1">
            <a:off x="6096000" y="2001846"/>
            <a:ext cx="514261" cy="1157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88215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787108"/>
            <a:ext cx="7315200" cy="5584818"/>
          </a:xfrm>
        </p:spPr>
        <p:txBody>
          <a:bodyPr>
            <a:noAutofit/>
          </a:bodyPr>
          <a:lstStyle/>
          <a:p>
            <a:pPr marL="0" indent="0">
              <a:lnSpc>
                <a:spcPct val="150000"/>
              </a:lnSpc>
              <a:spcBef>
                <a:spcPts val="0"/>
              </a:spcBef>
              <a:buNone/>
            </a:pPr>
            <a:r>
              <a:rPr lang="en-IN" b="1" dirty="0">
                <a:latin typeface="Open Sans" panose="020B0606030504020204" pitchFamily="34" charset="0"/>
                <a:ea typeface="Open Sans" panose="020B0606030504020204" pitchFamily="34" charset="0"/>
                <a:cs typeface="Open Sans" panose="020B0606030504020204" pitchFamily="34" charset="0"/>
              </a:rPr>
              <a:t>6. Benchmarking with ARIMA</a:t>
            </a:r>
          </a:p>
          <a:p>
            <a:pPr marL="0" indent="0">
              <a:lnSpc>
                <a:spcPct val="150000"/>
              </a:lnSpc>
              <a:spcBef>
                <a:spcPts val="0"/>
              </a:spcBef>
              <a:buNone/>
            </a:pPr>
            <a:r>
              <a:rPr lang="en-IN" u="sng" dirty="0">
                <a:latin typeface="Open Sans" panose="020B0606030504020204" pitchFamily="34" charset="0"/>
                <a:ea typeface="Open Sans" panose="020B0606030504020204" pitchFamily="34" charset="0"/>
                <a:cs typeface="Open Sans" panose="020B0606030504020204" pitchFamily="34" charset="0"/>
              </a:rPr>
              <a:t>Results:</a:t>
            </a:r>
          </a:p>
          <a:p>
            <a:pPr marL="0" indent="0">
              <a:lnSpc>
                <a:spcPct val="150000"/>
              </a:lnSpc>
              <a:spcBef>
                <a:spcPts val="0"/>
              </a:spcBef>
              <a:buNone/>
            </a:pPr>
            <a:endParaRPr lang="en-IN" b="1" u="sng"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b="1" u="sng"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r>
              <a:rPr lang="en-IN" sz="1800" dirty="0">
                <a:latin typeface="Open Sans" panose="020B0606030504020204" pitchFamily="34" charset="0"/>
                <a:ea typeface="Open Sans" panose="020B0606030504020204" pitchFamily="34" charset="0"/>
                <a:cs typeface="Open Sans" panose="020B0606030504020204" pitchFamily="34" charset="0"/>
              </a:rPr>
              <a:t>Train R2-score:  0.9959289937267725</a:t>
            </a:r>
          </a:p>
          <a:p>
            <a:pPr marL="0" indent="0">
              <a:lnSpc>
                <a:spcPct val="150000"/>
              </a:lnSpc>
              <a:spcBef>
                <a:spcPts val="0"/>
              </a:spcBef>
              <a:buNone/>
            </a:pPr>
            <a:r>
              <a:rPr lang="en-IN" sz="1800" dirty="0">
                <a:latin typeface="Open Sans" panose="020B0606030504020204" pitchFamily="34" charset="0"/>
                <a:ea typeface="Open Sans" panose="020B0606030504020204" pitchFamily="34" charset="0"/>
                <a:cs typeface="Open Sans" panose="020B0606030504020204" pitchFamily="34" charset="0"/>
              </a:rPr>
              <a:t>Train RMSE: 4887.3623</a:t>
            </a:r>
          </a:p>
          <a:p>
            <a:pPr marL="0" indent="0">
              <a:lnSpc>
                <a:spcPct val="150000"/>
              </a:lnSpc>
              <a:spcBef>
                <a:spcPts val="0"/>
              </a:spcBef>
              <a:buNone/>
            </a:pPr>
            <a:r>
              <a:rPr lang="en-IN" sz="1800" dirty="0">
                <a:latin typeface="Open Sans" panose="020B0606030504020204" pitchFamily="34" charset="0"/>
                <a:ea typeface="Open Sans" panose="020B0606030504020204" pitchFamily="34" charset="0"/>
                <a:cs typeface="Open Sans" panose="020B0606030504020204" pitchFamily="34" charset="0"/>
              </a:rPr>
              <a:t>Test R2-score:  0.9876847529274698</a:t>
            </a:r>
          </a:p>
          <a:p>
            <a:pPr marL="0" indent="0">
              <a:lnSpc>
                <a:spcPct val="150000"/>
              </a:lnSpc>
              <a:spcBef>
                <a:spcPts val="0"/>
              </a:spcBef>
              <a:buNone/>
            </a:pPr>
            <a:r>
              <a:rPr lang="en-IN" sz="1800" dirty="0">
                <a:latin typeface="Open Sans" panose="020B0606030504020204" pitchFamily="34" charset="0"/>
                <a:ea typeface="Open Sans" panose="020B0606030504020204" pitchFamily="34" charset="0"/>
                <a:cs typeface="Open Sans" panose="020B0606030504020204" pitchFamily="34" charset="0"/>
              </a:rPr>
              <a:t>Test RMSE: 7262.3245</a:t>
            </a: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a:extLst>
              <a:ext uri="{FF2B5EF4-FFF2-40B4-BE49-F238E27FC236}">
                <a16:creationId xmlns:a16="http://schemas.microsoft.com/office/drawing/2014/main" id="{A4B1752C-F51B-E179-7841-A26FA5788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937" y="1535092"/>
            <a:ext cx="8211259" cy="2777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078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7" y="787108"/>
            <a:ext cx="7902429" cy="5584818"/>
          </a:xfrm>
        </p:spPr>
        <p:txBody>
          <a:bodyPr>
            <a:noAutofit/>
          </a:bodyPr>
          <a:lstStyle/>
          <a:p>
            <a:pPr marL="0" indent="0">
              <a:lnSpc>
                <a:spcPct val="150000"/>
              </a:lnSpc>
              <a:spcBef>
                <a:spcPts val="0"/>
              </a:spcBef>
              <a:buNone/>
            </a:pPr>
            <a:r>
              <a:rPr lang="en-IN" b="1" dirty="0">
                <a:latin typeface="Open Sans" panose="020B0606030504020204" pitchFamily="34" charset="0"/>
                <a:ea typeface="Open Sans" panose="020B0606030504020204" pitchFamily="34" charset="0"/>
                <a:cs typeface="Open Sans" panose="020B0606030504020204" pitchFamily="34" charset="0"/>
              </a:rPr>
              <a:t>6. Benchmarking with ARIMA</a:t>
            </a:r>
          </a:p>
          <a:p>
            <a:pPr marL="0" indent="0">
              <a:lnSpc>
                <a:spcPct val="150000"/>
              </a:lnSpc>
              <a:spcBef>
                <a:spcPts val="0"/>
              </a:spcBef>
              <a:buNone/>
            </a:pPr>
            <a:r>
              <a:rPr lang="en-IN" u="sng" dirty="0">
                <a:latin typeface="Open Sans" panose="020B0606030504020204" pitchFamily="34" charset="0"/>
                <a:ea typeface="Open Sans" panose="020B0606030504020204" pitchFamily="34" charset="0"/>
                <a:cs typeface="Open Sans" panose="020B0606030504020204" pitchFamily="34" charset="0"/>
              </a:rPr>
              <a:t>Inference:</a:t>
            </a:r>
            <a:r>
              <a:rPr lang="en-IN" dirty="0">
                <a:latin typeface="Open Sans" panose="020B0606030504020204" pitchFamily="34" charset="0"/>
                <a:ea typeface="Open Sans" panose="020B0606030504020204" pitchFamily="34" charset="0"/>
                <a:cs typeface="Open Sans" panose="020B0606030504020204" pitchFamily="34" charset="0"/>
              </a:rPr>
              <a:t> We can see that the RMSE value for training set is small, but for test set it is very high, this implies that the ARIMA model is overfitting the values. Another way to evaluate ARIMA model is to look at the residual plot:</a:t>
            </a: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spcBef>
                <a:spcPts val="0"/>
              </a:spcBef>
              <a:buNone/>
            </a:pPr>
            <a:endParaRPr lang="en-IN" u="sng" dirty="0">
              <a:latin typeface="Open Sans" panose="020B0606030504020204" pitchFamily="34" charset="0"/>
              <a:ea typeface="Open Sans" panose="020B0606030504020204" pitchFamily="34" charset="0"/>
              <a:cs typeface="Open Sans" panose="020B0606030504020204" pitchFamily="34" charset="0"/>
            </a:endParaRPr>
          </a:p>
        </p:txBody>
      </p:sp>
      <p:pic>
        <p:nvPicPr>
          <p:cNvPr id="7172" name="Picture 4">
            <a:extLst>
              <a:ext uri="{FF2B5EF4-FFF2-40B4-BE49-F238E27FC236}">
                <a16:creationId xmlns:a16="http://schemas.microsoft.com/office/drawing/2014/main" id="{2648AE10-4A93-CB40-F69E-2DF9DB256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267" y="3132822"/>
            <a:ext cx="6333512" cy="24108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850142-AB42-1408-CD68-51CF62BF1658}"/>
              </a:ext>
            </a:extLst>
          </p:cNvPr>
          <p:cNvSpPr txBox="1"/>
          <p:nvPr/>
        </p:nvSpPr>
        <p:spPr>
          <a:xfrm>
            <a:off x="4047423" y="5571305"/>
            <a:ext cx="6925376" cy="369332"/>
          </a:xfrm>
          <a:prstGeom prst="rect">
            <a:avLst/>
          </a:prstGeom>
          <a:noFill/>
        </p:spPr>
        <p:txBody>
          <a:bodyPr wrap="square" rtlCol="0">
            <a:spAutoFit/>
          </a:bodyPr>
          <a:lstStyle/>
          <a:p>
            <a:r>
              <a:rPr lang="en-US" dirty="0">
                <a:solidFill>
                  <a:schemeClr val="accent3">
                    <a:lumMod val="75000"/>
                  </a:schemeClr>
                </a:solidFill>
              </a:rPr>
              <a:t>The residual errors seem fine with near zero mean and uniform variance</a:t>
            </a:r>
            <a:endParaRPr lang="en-IN" dirty="0">
              <a:solidFill>
                <a:schemeClr val="accent3">
                  <a:lumMod val="75000"/>
                </a:schemeClr>
              </a:solidFill>
            </a:endParaRPr>
          </a:p>
        </p:txBody>
      </p:sp>
    </p:spTree>
    <p:extLst>
      <p:ext uri="{BB962C8B-B14F-4D97-AF65-F5344CB8AC3E}">
        <p14:creationId xmlns:p14="http://schemas.microsoft.com/office/powerpoint/2010/main" val="3559108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Model</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637788" cy="5120640"/>
          </a:xfrm>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7. Build LSTM model</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Now we build the LSTM model. We will be building 3 separate models for Confirmed, Recovered and Death cases. We will be using single hidden layer to start with:</a:t>
            </a: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8194" name="Picture 2">
            <a:extLst>
              <a:ext uri="{FF2B5EF4-FFF2-40B4-BE49-F238E27FC236}">
                <a16:creationId xmlns:a16="http://schemas.microsoft.com/office/drawing/2014/main" id="{17A75912-43AF-AAE0-4843-9F0866AD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845" y="2709838"/>
            <a:ext cx="3714732" cy="32517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64A936E-058E-8385-CECF-23488C08B1B7}"/>
              </a:ext>
            </a:extLst>
          </p:cNvPr>
          <p:cNvGraphicFramePr/>
          <p:nvPr>
            <p:extLst>
              <p:ext uri="{D42A27DB-BD31-4B8C-83A1-F6EECF244321}">
                <p14:modId xmlns:p14="http://schemas.microsoft.com/office/powerpoint/2010/main" val="2343890903"/>
              </p:ext>
            </p:extLst>
          </p:nvPr>
        </p:nvGraphicFramePr>
        <p:xfrm>
          <a:off x="4033654" y="2774077"/>
          <a:ext cx="2726741" cy="3123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8487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904916" cy="5120640"/>
          </a:xfrm>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8. Predict</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Once models are built we will predict the values for the train as well as test datasets. Here are graphs showing predictions:</a:t>
            </a: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Model</a:t>
            </a:r>
          </a:p>
        </p:txBody>
      </p:sp>
      <p:pic>
        <p:nvPicPr>
          <p:cNvPr id="6158" name="Picture 14">
            <a:extLst>
              <a:ext uri="{FF2B5EF4-FFF2-40B4-BE49-F238E27FC236}">
                <a16:creationId xmlns:a16="http://schemas.microsoft.com/office/drawing/2014/main" id="{E618EB07-53FF-A619-01ED-6F133F8A9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171" y="2137025"/>
            <a:ext cx="7505300" cy="1258583"/>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18BBC526-327C-00C0-58D2-63B3E6CF2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096" y="3462393"/>
            <a:ext cx="7505300" cy="1510547"/>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4F9A29EB-B641-E547-04C5-DB3C3FFB30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9268" y="5039725"/>
            <a:ext cx="7463128" cy="1330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094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Model</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987110" cy="5120640"/>
          </a:xfrm>
        </p:spPr>
        <p:txBody>
          <a:bodyPr>
            <a:noAutofit/>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9. Hyper parameter tuning</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To tune our model, we will consider following parameters:</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1. </a:t>
            </a:r>
            <a:r>
              <a:rPr lang="en-IN" u="sng" dirty="0">
                <a:latin typeface="Open Sans" panose="020B0606030504020204" pitchFamily="34" charset="0"/>
                <a:ea typeface="Open Sans" panose="020B0606030504020204" pitchFamily="34" charset="0"/>
                <a:cs typeface="Open Sans" panose="020B0606030504020204" pitchFamily="34" charset="0"/>
              </a:rPr>
              <a:t>Scaling</a:t>
            </a:r>
            <a:r>
              <a:rPr lang="en-IN" dirty="0">
                <a:latin typeface="Open Sans" panose="020B0606030504020204" pitchFamily="34" charset="0"/>
                <a:ea typeface="Open Sans" panose="020B0606030504020204" pitchFamily="34" charset="0"/>
                <a:cs typeface="Open Sans" panose="020B0606030504020204" pitchFamily="34" charset="0"/>
              </a:rPr>
              <a:t>: As neural network models are sensitive to numeric values, it is important to normalize the data before sending it to model. We can use </a:t>
            </a:r>
            <a:r>
              <a:rPr lang="en-IN" dirty="0" err="1">
                <a:latin typeface="Open Sans" panose="020B0606030504020204" pitchFamily="34" charset="0"/>
                <a:ea typeface="Open Sans" panose="020B0606030504020204" pitchFamily="34" charset="0"/>
                <a:cs typeface="Open Sans" panose="020B0606030504020204" pitchFamily="34" charset="0"/>
              </a:rPr>
              <a:t>StandardScaler</a:t>
            </a:r>
            <a:r>
              <a:rPr lang="en-IN" dirty="0">
                <a:latin typeface="Open Sans" panose="020B0606030504020204" pitchFamily="34" charset="0"/>
                <a:ea typeface="Open Sans" panose="020B0606030504020204" pitchFamily="34" charset="0"/>
                <a:cs typeface="Open Sans" panose="020B0606030504020204" pitchFamily="34" charset="0"/>
              </a:rPr>
              <a:t> or </a:t>
            </a:r>
            <a:r>
              <a:rPr lang="en-IN" dirty="0" err="1">
                <a:latin typeface="Open Sans" panose="020B0606030504020204" pitchFamily="34" charset="0"/>
                <a:ea typeface="Open Sans" panose="020B0606030504020204" pitchFamily="34" charset="0"/>
                <a:cs typeface="Open Sans" panose="020B0606030504020204" pitchFamily="34" charset="0"/>
              </a:rPr>
              <a:t>MinMaxScaler</a:t>
            </a:r>
            <a:r>
              <a:rPr lang="en-IN" dirty="0">
                <a:latin typeface="Open Sans" panose="020B0606030504020204" pitchFamily="34" charset="0"/>
                <a:ea typeface="Open Sans" panose="020B0606030504020204" pitchFamily="34" charset="0"/>
                <a:cs typeface="Open Sans" panose="020B0606030504020204" pitchFamily="34" charset="0"/>
              </a:rPr>
              <a:t> for this purpose. </a:t>
            </a:r>
          </a:p>
          <a:p>
            <a:pPr>
              <a:lnSpc>
                <a:spcPct val="150000"/>
              </a:lnSpc>
            </a:pPr>
            <a:r>
              <a:rPr lang="en-IN"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Important: Training and Test data must be scaled separately</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2. </a:t>
            </a:r>
            <a:r>
              <a:rPr lang="en-IN" u="sng" dirty="0">
                <a:latin typeface="Open Sans" panose="020B0606030504020204" pitchFamily="34" charset="0"/>
                <a:ea typeface="Open Sans" panose="020B0606030504020204" pitchFamily="34" charset="0"/>
                <a:cs typeface="Open Sans" panose="020B0606030504020204" pitchFamily="34" charset="0"/>
              </a:rPr>
              <a:t>Batch size</a:t>
            </a:r>
            <a:r>
              <a:rPr lang="en-IN" dirty="0">
                <a:latin typeface="Open Sans" panose="020B0606030504020204" pitchFamily="34" charset="0"/>
                <a:ea typeface="Open Sans" panose="020B0606030504020204" pitchFamily="34" charset="0"/>
                <a:cs typeface="Open Sans" panose="020B0606030504020204" pitchFamily="34" charset="0"/>
              </a:rPr>
              <a:t>: Batch size divides the underlying data into batches, in this case however keeping batch size as 1 has given the best result so far.</a:t>
            </a:r>
          </a:p>
        </p:txBody>
      </p:sp>
    </p:spTree>
    <p:extLst>
      <p:ext uri="{BB962C8B-B14F-4D97-AF65-F5344CB8AC3E}">
        <p14:creationId xmlns:p14="http://schemas.microsoft.com/office/powerpoint/2010/main" val="587805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Model</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02464"/>
            <a:ext cx="7315200" cy="5120640"/>
          </a:xfrm>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9. Hyper parameter tuning</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3. </a:t>
            </a:r>
            <a:r>
              <a:rPr lang="en-IN" u="sng" dirty="0">
                <a:latin typeface="Open Sans" panose="020B0606030504020204" pitchFamily="34" charset="0"/>
                <a:ea typeface="Open Sans" panose="020B0606030504020204" pitchFamily="34" charset="0"/>
                <a:cs typeface="Open Sans" panose="020B0606030504020204" pitchFamily="34" charset="0"/>
              </a:rPr>
              <a:t>Look back interval(lag) </a:t>
            </a:r>
            <a:r>
              <a:rPr lang="en-IN" dirty="0">
                <a:latin typeface="Open Sans" panose="020B0606030504020204" pitchFamily="34" charset="0"/>
                <a:ea typeface="Open Sans" panose="020B0606030504020204" pitchFamily="34" charset="0"/>
                <a:cs typeface="Open Sans" panose="020B0606030504020204" pitchFamily="34" charset="0"/>
              </a:rPr>
              <a:t>: </a:t>
            </a:r>
            <a:r>
              <a:rPr lang="en-US" b="0" i="0" dirty="0">
                <a:effectLst/>
                <a:latin typeface="Open Sans" panose="020B0606030504020204" pitchFamily="34" charset="0"/>
                <a:ea typeface="Open Sans" panose="020B0606030504020204" pitchFamily="34" charset="0"/>
                <a:cs typeface="Open Sans" panose="020B0606030504020204" pitchFamily="34" charset="0"/>
              </a:rPr>
              <a:t>A “lookback period” defines how many previous timesteps are used in order to predict the subsequent timestep. In this case a lookback of 5 has shown better results. So values fro</a:t>
            </a:r>
            <a:r>
              <a:rPr lang="en-US" dirty="0">
                <a:latin typeface="Open Sans" panose="020B0606030504020204" pitchFamily="34" charset="0"/>
                <a:ea typeface="Open Sans" panose="020B0606030504020204" pitchFamily="34" charset="0"/>
                <a:cs typeface="Open Sans" panose="020B0606030504020204" pitchFamily="34" charset="0"/>
              </a:rPr>
              <a:t>m the last 5 days will be used to predict the value for 6</a:t>
            </a:r>
            <a:r>
              <a:rPr lang="en-US" baseline="30000" dirty="0">
                <a:latin typeface="Open Sans" panose="020B0606030504020204" pitchFamily="34" charset="0"/>
                <a:ea typeface="Open Sans" panose="020B0606030504020204" pitchFamily="34" charset="0"/>
                <a:cs typeface="Open Sans" panose="020B0606030504020204" pitchFamily="34" charset="0"/>
              </a:rPr>
              <a:t>th</a:t>
            </a:r>
            <a:r>
              <a:rPr lang="en-US" dirty="0">
                <a:latin typeface="Open Sans" panose="020B0606030504020204" pitchFamily="34" charset="0"/>
                <a:ea typeface="Open Sans" panose="020B0606030504020204" pitchFamily="34" charset="0"/>
                <a:cs typeface="Open Sans" panose="020B0606030504020204" pitchFamily="34" charset="0"/>
              </a:rPr>
              <a:t> day.</a:t>
            </a:r>
            <a:endParaRPr lang="en-US" b="0" i="0" dirty="0">
              <a:effectLs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4. </a:t>
            </a:r>
            <a:r>
              <a:rPr lang="en-IN" u="sng" dirty="0">
                <a:latin typeface="Open Sans" panose="020B0606030504020204" pitchFamily="34" charset="0"/>
                <a:ea typeface="Open Sans" panose="020B0606030504020204" pitchFamily="34" charset="0"/>
                <a:cs typeface="Open Sans" panose="020B0606030504020204" pitchFamily="34" charset="0"/>
              </a:rPr>
              <a:t>Number of Units</a:t>
            </a:r>
            <a:r>
              <a:rPr lang="en-IN" dirty="0">
                <a:latin typeface="Open Sans" panose="020B0606030504020204" pitchFamily="34" charset="0"/>
                <a:ea typeface="Open Sans" panose="020B0606030504020204" pitchFamily="34" charset="0"/>
                <a:cs typeface="Open Sans" panose="020B0606030504020204" pitchFamily="34" charset="0"/>
              </a:rPr>
              <a:t>: The number of units should be a multiple of the lookback window for better results. If lookback interval is 5, no. of units can be 5, 10 ,15, 20 etc.</a:t>
            </a: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6045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Model</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863820" cy="5120640"/>
          </a:xfrm>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8. Evaluate</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Now we need to evaluate the accuracy of our prediction. For this we will be using the metrics that we have captured. Here is a comparison of the evaluation metrics for various models:</a:t>
            </a: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2B10039B-FBBA-EFB8-ABE9-B151A59FD99A}"/>
              </a:ext>
            </a:extLst>
          </p:cNvPr>
          <p:cNvPicPr>
            <a:picLocks noChangeAspect="1"/>
          </p:cNvPicPr>
          <p:nvPr/>
        </p:nvPicPr>
        <p:blipFill rotWithShape="1">
          <a:blip r:embed="rId2"/>
          <a:srcRect l="6538"/>
          <a:stretch/>
        </p:blipFill>
        <p:spPr>
          <a:xfrm>
            <a:off x="4825217" y="2913800"/>
            <a:ext cx="5037974" cy="3291635"/>
          </a:xfrm>
          <a:prstGeom prst="rect">
            <a:avLst/>
          </a:prstGeom>
        </p:spPr>
      </p:pic>
    </p:spTree>
    <p:extLst>
      <p:ext uri="{BB962C8B-B14F-4D97-AF65-F5344CB8AC3E}">
        <p14:creationId xmlns:p14="http://schemas.microsoft.com/office/powerpoint/2010/main" val="2696900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Model</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792190"/>
            <a:ext cx="7315200" cy="5120640"/>
          </a:xfrm>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8. Evaluate</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Comparison of metrics for various models:</a:t>
            </a: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8" name="Picture 4">
            <a:extLst>
              <a:ext uri="{FF2B5EF4-FFF2-40B4-BE49-F238E27FC236}">
                <a16:creationId xmlns:a16="http://schemas.microsoft.com/office/drawing/2014/main" id="{363075E7-F21B-3B35-332A-B87DC4C32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268" y="1885658"/>
            <a:ext cx="6487083" cy="43085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5BBDD4-2B22-35BB-1D59-4241261B9A16}"/>
              </a:ext>
            </a:extLst>
          </p:cNvPr>
          <p:cNvSpPr txBox="1"/>
          <p:nvPr/>
        </p:nvSpPr>
        <p:spPr>
          <a:xfrm>
            <a:off x="7448763" y="4352583"/>
            <a:ext cx="3256910" cy="1477328"/>
          </a:xfrm>
          <a:prstGeom prst="rect">
            <a:avLst/>
          </a:prstGeom>
          <a:noFill/>
        </p:spPr>
        <p:txBody>
          <a:bodyPr wrap="square" rtlCol="0">
            <a:spAutoFit/>
          </a:bodyPr>
          <a:lstStyle/>
          <a:p>
            <a:r>
              <a:rPr lang="en-IN" dirty="0">
                <a:solidFill>
                  <a:schemeClr val="accent6">
                    <a:lumMod val="75000"/>
                  </a:schemeClr>
                </a:solidFill>
              </a:rPr>
              <a:t>We can see that the results for confirmed cases and recovered cases look good but for death cases it is not so good. So there is scope for improvement</a:t>
            </a:r>
          </a:p>
        </p:txBody>
      </p:sp>
      <p:cxnSp>
        <p:nvCxnSpPr>
          <p:cNvPr id="6" name="Straight Arrow Connector 5">
            <a:extLst>
              <a:ext uri="{FF2B5EF4-FFF2-40B4-BE49-F238E27FC236}">
                <a16:creationId xmlns:a16="http://schemas.microsoft.com/office/drawing/2014/main" id="{C396BAEC-4825-87E9-9FB8-69C96565AF3A}"/>
              </a:ext>
            </a:extLst>
          </p:cNvPr>
          <p:cNvCxnSpPr>
            <a:cxnSpLocks/>
            <a:stCxn id="4" idx="1"/>
          </p:cNvCxnSpPr>
          <p:nvPr/>
        </p:nvCxnSpPr>
        <p:spPr>
          <a:xfrm flipH="1">
            <a:off x="7112809" y="5091247"/>
            <a:ext cx="335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37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p:txBody>
          <a:bodyPr>
            <a:normAutofit lnSpcReduction="10000"/>
          </a:bodyPr>
          <a:lstStyle/>
          <a:p>
            <a:pPr algn="l">
              <a:lnSpc>
                <a:spcPct val="150000"/>
              </a:lnSpc>
            </a:pPr>
            <a:r>
              <a:rPr lang="en-US" b="0" i="0" dirty="0">
                <a:solidFill>
                  <a:srgbClr val="3D444B"/>
                </a:solidFill>
                <a:effectLst/>
                <a:latin typeface="Open Sans" panose="020B0606030504020204" pitchFamily="34" charset="0"/>
              </a:rPr>
              <a:t>For this project, we are using data repository for the 2019 Novel Coronavirus by the Johns Hopkins University Center for Systems Science and Engineering (JHU CSSE).</a:t>
            </a:r>
          </a:p>
          <a:p>
            <a:pPr algn="l">
              <a:lnSpc>
                <a:spcPct val="150000"/>
              </a:lnSpc>
            </a:pPr>
            <a:r>
              <a:rPr lang="en-US" b="0" i="0" dirty="0">
                <a:solidFill>
                  <a:srgbClr val="3D444B"/>
                </a:solidFill>
                <a:effectLst/>
                <a:latin typeface="Open Sans" panose="020B0606030504020204" pitchFamily="34" charset="0"/>
              </a:rPr>
              <a:t>In our project, we are interested on the country level cases data. </a:t>
            </a:r>
            <a:r>
              <a:rPr lang="en-US" dirty="0">
                <a:solidFill>
                  <a:srgbClr val="3D444B"/>
                </a:solidFill>
                <a:latin typeface="Open Sans" panose="020B0606030504020204" pitchFamily="34" charset="0"/>
              </a:rPr>
              <a:t>W</a:t>
            </a:r>
            <a:r>
              <a:rPr lang="en-US" b="0" i="0" dirty="0">
                <a:solidFill>
                  <a:srgbClr val="3D444B"/>
                </a:solidFill>
                <a:effectLst/>
                <a:latin typeface="Open Sans" panose="020B0606030504020204" pitchFamily="34" charset="0"/>
              </a:rPr>
              <a:t>e would be taking the three different time series summary including confirmed, deaths and recovered covid cases across the world.</a:t>
            </a:r>
          </a:p>
          <a:p>
            <a:pPr algn="l">
              <a:lnSpc>
                <a:spcPct val="150000"/>
              </a:lnSpc>
            </a:pPr>
            <a:r>
              <a:rPr lang="en-US" b="0" i="0" dirty="0">
                <a:solidFill>
                  <a:srgbClr val="3D444B"/>
                </a:solidFill>
                <a:effectLst/>
                <a:latin typeface="Open Sans" panose="020B0606030504020204" pitchFamily="34" charset="0"/>
              </a:rPr>
              <a:t>  </a:t>
            </a:r>
            <a:r>
              <a:rPr lang="en-US" b="0" i="0" u="none" strike="noStrike" dirty="0">
                <a:solidFill>
                  <a:srgbClr val="494949"/>
                </a:solidFill>
                <a:effectLst/>
                <a:latin typeface="Open Sans" panose="020B0606030504020204" pitchFamily="34" charset="0"/>
                <a:hlinkClick r:id="rId2" tooltip="time_series_covid19_recovered_global.csv"/>
              </a:rPr>
              <a:t>time_series_covid19_recovered_global.csv</a:t>
            </a:r>
            <a:endParaRPr lang="en-US" b="0" i="0" dirty="0">
              <a:solidFill>
                <a:srgbClr val="3D444B"/>
              </a:solidFill>
              <a:effectLst/>
              <a:latin typeface="Open Sans" panose="020B0606030504020204" pitchFamily="34" charset="0"/>
            </a:endParaRPr>
          </a:p>
          <a:p>
            <a:pPr algn="l">
              <a:lnSpc>
                <a:spcPct val="150000"/>
              </a:lnSpc>
            </a:pPr>
            <a:r>
              <a:rPr lang="en-US" b="0" i="0" dirty="0">
                <a:solidFill>
                  <a:srgbClr val="3D444B"/>
                </a:solidFill>
                <a:effectLst/>
                <a:latin typeface="Open Sans" panose="020B0606030504020204" pitchFamily="34" charset="0"/>
              </a:rPr>
              <a:t>  </a:t>
            </a:r>
            <a:r>
              <a:rPr lang="en-US" b="0" i="0" u="none" strike="noStrike" dirty="0">
                <a:solidFill>
                  <a:srgbClr val="494949"/>
                </a:solidFill>
                <a:effectLst/>
                <a:latin typeface="Open Sans" panose="020B0606030504020204" pitchFamily="34" charset="0"/>
                <a:hlinkClick r:id="rId3" tooltip="time_series_covid19_deaths_global.csv"/>
              </a:rPr>
              <a:t>time_series_covid19_deaths_global.csv</a:t>
            </a:r>
            <a:endParaRPr lang="en-US" b="0" i="0" dirty="0">
              <a:solidFill>
                <a:srgbClr val="3D444B"/>
              </a:solidFill>
              <a:effectLst/>
              <a:latin typeface="Open Sans" panose="020B0606030504020204" pitchFamily="34" charset="0"/>
            </a:endParaRPr>
          </a:p>
          <a:p>
            <a:pPr algn="l">
              <a:lnSpc>
                <a:spcPct val="150000"/>
              </a:lnSpc>
            </a:pPr>
            <a:r>
              <a:rPr lang="en-US" b="0" i="0" dirty="0">
                <a:solidFill>
                  <a:srgbClr val="3D444B"/>
                </a:solidFill>
                <a:effectLst/>
                <a:latin typeface="Open Sans" panose="020B0606030504020204" pitchFamily="34" charset="0"/>
              </a:rPr>
              <a:t>  </a:t>
            </a:r>
            <a:r>
              <a:rPr lang="en-US" b="0" i="0" u="none" strike="noStrike" dirty="0">
                <a:solidFill>
                  <a:srgbClr val="494949"/>
                </a:solidFill>
                <a:effectLst/>
                <a:latin typeface="Open Sans" panose="020B0606030504020204" pitchFamily="34" charset="0"/>
                <a:hlinkClick r:id="rId4" tooltip="time_series_covid19_confirmed_global.csv"/>
              </a:rPr>
              <a:t>time_series_covid19_confirmed_global.csv</a:t>
            </a:r>
            <a:endParaRPr lang="en-US" b="0" i="0" dirty="0">
              <a:solidFill>
                <a:srgbClr val="3D444B"/>
              </a:solidFill>
              <a:effectLst/>
              <a:latin typeface="Open Sans" panose="020B0606030504020204" pitchFamily="34" charset="0"/>
            </a:endParaRPr>
          </a:p>
        </p:txBody>
      </p:sp>
    </p:spTree>
    <p:extLst>
      <p:ext uri="{BB962C8B-B14F-4D97-AF65-F5344CB8AC3E}">
        <p14:creationId xmlns:p14="http://schemas.microsoft.com/office/powerpoint/2010/main" val="467487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A365B8-1C43-57B1-837E-D47A0FB30591}"/>
              </a:ext>
            </a:extLst>
          </p:cNvPr>
          <p:cNvPicPr>
            <a:picLocks noChangeAspect="1"/>
          </p:cNvPicPr>
          <p:nvPr/>
        </p:nvPicPr>
        <p:blipFill rotWithShape="1">
          <a:blip r:embed="rId2"/>
          <a:srcRect t="4354"/>
          <a:stretch/>
        </p:blipFill>
        <p:spPr>
          <a:xfrm>
            <a:off x="4812168" y="2858700"/>
            <a:ext cx="5198103" cy="3335036"/>
          </a:xfrm>
          <a:prstGeom prst="rect">
            <a:avLst/>
          </a:prstGeom>
        </p:spPr>
      </p:pic>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7" y="864108"/>
            <a:ext cx="7463129" cy="5120640"/>
          </a:xfrm>
        </p:spPr>
        <p:txBody>
          <a:bodyPr/>
          <a:lstStyle/>
          <a:p>
            <a:pPr marL="0" indent="0">
              <a:buNone/>
            </a:pPr>
            <a:r>
              <a:rPr lang="en-IN" b="1" dirty="0">
                <a:latin typeface="Open Sans" panose="020B0606030504020204" pitchFamily="34" charset="0"/>
                <a:ea typeface="Open Sans" panose="020B0606030504020204" pitchFamily="34" charset="0"/>
                <a:cs typeface="Open Sans" panose="020B0606030504020204" pitchFamily="34" charset="0"/>
              </a:rPr>
              <a:t>10. Make forecast for future dates</a:t>
            </a:r>
          </a:p>
          <a:p>
            <a:pPr marL="0" indent="0">
              <a:lnSpc>
                <a:spcPct val="150000"/>
              </a:lnSpc>
              <a:buNone/>
            </a:pPr>
            <a:r>
              <a:rPr lang="en-IN" dirty="0">
                <a:latin typeface="Open Sans" panose="020B0606030504020204" pitchFamily="34" charset="0"/>
                <a:ea typeface="Open Sans" panose="020B0606030504020204" pitchFamily="34" charset="0"/>
                <a:cs typeface="Open Sans" panose="020B0606030504020204" pitchFamily="34" charset="0"/>
              </a:rPr>
              <a:t>These are the values predicted by the models for next 7 days, as of 6-Jan-2023. We are not predicting the recovered cases as the data for recovered cases has not been updated for a long time.</a:t>
            </a: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7124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7F6225-BF78-8C9F-E120-41BAB527C4FF}"/>
              </a:ext>
            </a:extLst>
          </p:cNvPr>
          <p:cNvPicPr>
            <a:picLocks noChangeAspect="1"/>
          </p:cNvPicPr>
          <p:nvPr/>
        </p:nvPicPr>
        <p:blipFill>
          <a:blip r:embed="rId2"/>
          <a:stretch>
            <a:fillRect/>
          </a:stretch>
        </p:blipFill>
        <p:spPr>
          <a:xfrm>
            <a:off x="4425072" y="2889456"/>
            <a:ext cx="5944854" cy="3155806"/>
          </a:xfrm>
          <a:prstGeom prst="rect">
            <a:avLst/>
          </a:prstGeom>
        </p:spPr>
      </p:pic>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751094"/>
            <a:ext cx="7315200" cy="5120640"/>
          </a:xfrm>
        </p:spPr>
        <p:txBody>
          <a:bodyPr/>
          <a:lstStyle/>
          <a:p>
            <a:pPr marL="0" indent="0">
              <a:buNone/>
            </a:pPr>
            <a:r>
              <a:rPr lang="en-IN" b="1" dirty="0">
                <a:latin typeface="Open Sans" panose="020B0606030504020204" pitchFamily="34" charset="0"/>
                <a:ea typeface="Open Sans" panose="020B0606030504020204" pitchFamily="34" charset="0"/>
                <a:cs typeface="Open Sans" panose="020B0606030504020204" pitchFamily="34" charset="0"/>
              </a:rPr>
              <a:t>10. Make forecast for future dates - cumulative</a:t>
            </a:r>
          </a:p>
          <a:p>
            <a:pPr marL="0" indent="0">
              <a:lnSpc>
                <a:spcPct val="150000"/>
              </a:lnSpc>
              <a:buNone/>
            </a:pPr>
            <a:r>
              <a:rPr lang="en-IN" dirty="0">
                <a:latin typeface="Open Sans" panose="020B0606030504020204" pitchFamily="34" charset="0"/>
                <a:ea typeface="Open Sans" panose="020B0606030504020204" pitchFamily="34" charset="0"/>
                <a:cs typeface="Open Sans" panose="020B0606030504020204" pitchFamily="34" charset="0"/>
              </a:rPr>
              <a:t>As the original data was in cumulative form the output can also me made cumulative. Here are the results for the total number of confirmed, recovered and death cases:</a:t>
            </a:r>
          </a:p>
          <a:p>
            <a:pPr marL="0" indent="0">
              <a:lnSpc>
                <a:spcPct val="150000"/>
              </a:lnSpc>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85156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Improvement</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11. Scope for improvement</a:t>
            </a:r>
          </a:p>
          <a:p>
            <a:pPr marL="0" indent="0">
              <a:lnSpc>
                <a:spcPct val="150000"/>
              </a:lnSpc>
              <a:buNone/>
            </a:pPr>
            <a:r>
              <a:rPr lang="en-IN" dirty="0">
                <a:latin typeface="Open Sans" panose="020B0606030504020204" pitchFamily="34" charset="0"/>
                <a:ea typeface="Open Sans" panose="020B0606030504020204" pitchFamily="34" charset="0"/>
                <a:cs typeface="Open Sans" panose="020B0606030504020204" pitchFamily="34" charset="0"/>
              </a:rPr>
              <a:t>We have used the basic version of LSTM for our models however following things can be considered:</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Number of hidden layers: We can increase the number of hidden layers.</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Dropout: We can add a dropout layer.</a:t>
            </a:r>
          </a:p>
          <a:p>
            <a:pPr>
              <a:lnSpc>
                <a:spcPct val="150000"/>
              </a:lnSpc>
            </a:pPr>
            <a:r>
              <a:rPr lang="en-IN" dirty="0">
                <a:latin typeface="Open Sans" panose="020B0606030504020204" pitchFamily="34" charset="0"/>
                <a:ea typeface="Open Sans" panose="020B0606030504020204" pitchFamily="34" charset="0"/>
                <a:cs typeface="Open Sans" panose="020B0606030504020204" pitchFamily="34" charset="0"/>
              </a:rPr>
              <a:t>Early stopping: We can reduce the number of epochs and avoid overfitting</a:t>
            </a:r>
          </a:p>
          <a:p>
            <a:pPr marL="0" indent="0">
              <a:lnSpc>
                <a:spcPct val="150000"/>
              </a:lnSpc>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56126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7" y="915478"/>
            <a:ext cx="7812450" cy="5120640"/>
          </a:xfrm>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11. Scope for improvement</a:t>
            </a:r>
          </a:p>
          <a:p>
            <a:pPr marL="0" indent="0">
              <a:lnSpc>
                <a:spcPct val="150000"/>
              </a:lnSpc>
              <a:buNone/>
            </a:pPr>
            <a:r>
              <a:rPr lang="en-IN" dirty="0">
                <a:latin typeface="Open Sans" panose="020B0606030504020204" pitchFamily="34" charset="0"/>
                <a:ea typeface="Open Sans" panose="020B0606030504020204" pitchFamily="34" charset="0"/>
                <a:cs typeface="Open Sans" panose="020B0606030504020204" pitchFamily="34" charset="0"/>
              </a:rPr>
              <a:t>After considering above points a new model was prepared for confirmed cases and a slight improvement was observed in the results:</a:t>
            </a:r>
          </a:p>
          <a:p>
            <a:pPr marL="0" indent="0">
              <a:lnSpc>
                <a:spcPct val="150000"/>
              </a:lnSpc>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Improvement</a:t>
            </a:r>
          </a:p>
        </p:txBody>
      </p:sp>
      <p:sp>
        <p:nvSpPr>
          <p:cNvPr id="6" name="TextBox 5">
            <a:extLst>
              <a:ext uri="{FF2B5EF4-FFF2-40B4-BE49-F238E27FC236}">
                <a16:creationId xmlns:a16="http://schemas.microsoft.com/office/drawing/2014/main" id="{61A78582-189D-6C9E-2BFF-3EF6C8121764}"/>
              </a:ext>
            </a:extLst>
          </p:cNvPr>
          <p:cNvSpPr txBox="1"/>
          <p:nvPr/>
        </p:nvSpPr>
        <p:spPr>
          <a:xfrm>
            <a:off x="8091950" y="2673793"/>
            <a:ext cx="3302089" cy="2862322"/>
          </a:xfrm>
          <a:prstGeom prst="rect">
            <a:avLst/>
          </a:prstGeom>
          <a:noFill/>
        </p:spPr>
        <p:txBody>
          <a:bodyPr wrap="square" rtlCol="0">
            <a:spAutoFit/>
          </a:bodyPr>
          <a:lstStyle/>
          <a:p>
            <a:r>
              <a:rPr lang="en-IN" dirty="0">
                <a:solidFill>
                  <a:schemeClr val="accent6">
                    <a:lumMod val="75000"/>
                  </a:schemeClr>
                </a:solidFill>
              </a:rPr>
              <a:t>params = {</a:t>
            </a:r>
          </a:p>
          <a:p>
            <a:r>
              <a:rPr lang="en-IN" dirty="0">
                <a:solidFill>
                  <a:schemeClr val="accent6">
                    <a:lumMod val="75000"/>
                  </a:schemeClr>
                </a:solidFill>
              </a:rPr>
              <a:t>    "units" : 32,</a:t>
            </a:r>
          </a:p>
          <a:p>
            <a:r>
              <a:rPr lang="en-IN" dirty="0">
                <a:solidFill>
                  <a:schemeClr val="accent6">
                    <a:lumMod val="75000"/>
                  </a:schemeClr>
                </a:solidFill>
              </a:rPr>
              <a:t>    "layers" : 2,</a:t>
            </a:r>
          </a:p>
          <a:p>
            <a:r>
              <a:rPr lang="en-IN" dirty="0">
                <a:solidFill>
                  <a:schemeClr val="accent6">
                    <a:lumMod val="75000"/>
                  </a:schemeClr>
                </a:solidFill>
              </a:rPr>
              <a:t>    "dropout" : 0.1,</a:t>
            </a:r>
          </a:p>
          <a:p>
            <a:r>
              <a:rPr lang="en-IN" dirty="0">
                <a:solidFill>
                  <a:schemeClr val="accent6">
                    <a:lumMod val="75000"/>
                  </a:schemeClr>
                </a:solidFill>
              </a:rPr>
              <a:t>    "loss" : "</a:t>
            </a:r>
            <a:r>
              <a:rPr lang="en-IN" dirty="0" err="1">
                <a:solidFill>
                  <a:schemeClr val="accent6">
                    <a:lumMod val="75000"/>
                  </a:schemeClr>
                </a:solidFill>
              </a:rPr>
              <a:t>mean_squared_error</a:t>
            </a:r>
            <a:r>
              <a:rPr lang="en-IN" dirty="0">
                <a:solidFill>
                  <a:schemeClr val="accent6">
                    <a:lumMod val="75000"/>
                  </a:schemeClr>
                </a:solidFill>
              </a:rPr>
              <a:t>",</a:t>
            </a:r>
          </a:p>
          <a:p>
            <a:r>
              <a:rPr lang="en-IN" dirty="0">
                <a:solidFill>
                  <a:schemeClr val="accent6">
                    <a:lumMod val="75000"/>
                  </a:schemeClr>
                </a:solidFill>
              </a:rPr>
              <a:t>    "optimizer" : "</a:t>
            </a:r>
            <a:r>
              <a:rPr lang="en-IN" dirty="0" err="1">
                <a:solidFill>
                  <a:schemeClr val="accent6">
                    <a:lumMod val="75000"/>
                  </a:schemeClr>
                </a:solidFill>
              </a:rPr>
              <a:t>adam</a:t>
            </a:r>
            <a:r>
              <a:rPr lang="en-IN" dirty="0">
                <a:solidFill>
                  <a:schemeClr val="accent6">
                    <a:lumMod val="75000"/>
                  </a:schemeClr>
                </a:solidFill>
              </a:rPr>
              <a:t>",</a:t>
            </a:r>
          </a:p>
          <a:p>
            <a:r>
              <a:rPr lang="en-IN" dirty="0">
                <a:solidFill>
                  <a:schemeClr val="accent6">
                    <a:lumMod val="75000"/>
                  </a:schemeClr>
                </a:solidFill>
              </a:rPr>
              <a:t>    "activation" : "linear",</a:t>
            </a:r>
          </a:p>
          <a:p>
            <a:r>
              <a:rPr lang="en-IN" dirty="0">
                <a:solidFill>
                  <a:schemeClr val="accent6">
                    <a:lumMod val="75000"/>
                  </a:schemeClr>
                </a:solidFill>
              </a:rPr>
              <a:t>    "</a:t>
            </a:r>
            <a:r>
              <a:rPr lang="en-IN" dirty="0" err="1">
                <a:solidFill>
                  <a:schemeClr val="accent6">
                    <a:lumMod val="75000"/>
                  </a:schemeClr>
                </a:solidFill>
              </a:rPr>
              <a:t>epocs</a:t>
            </a:r>
            <a:r>
              <a:rPr lang="en-IN" dirty="0">
                <a:solidFill>
                  <a:schemeClr val="accent6">
                    <a:lumMod val="75000"/>
                  </a:schemeClr>
                </a:solidFill>
              </a:rPr>
              <a:t>" : 27,</a:t>
            </a:r>
          </a:p>
          <a:p>
            <a:r>
              <a:rPr lang="en-IN" dirty="0">
                <a:solidFill>
                  <a:schemeClr val="accent6">
                    <a:lumMod val="75000"/>
                  </a:schemeClr>
                </a:solidFill>
              </a:rPr>
              <a:t>    "</a:t>
            </a:r>
            <a:r>
              <a:rPr lang="en-IN" dirty="0" err="1">
                <a:solidFill>
                  <a:schemeClr val="accent6">
                    <a:lumMod val="75000"/>
                  </a:schemeClr>
                </a:solidFill>
              </a:rPr>
              <a:t>batchsize</a:t>
            </a:r>
            <a:r>
              <a:rPr lang="en-IN" dirty="0">
                <a:solidFill>
                  <a:schemeClr val="accent6">
                    <a:lumMod val="75000"/>
                  </a:schemeClr>
                </a:solidFill>
              </a:rPr>
              <a:t>" : 1</a:t>
            </a:r>
          </a:p>
          <a:p>
            <a:r>
              <a:rPr lang="en-IN" dirty="0">
                <a:solidFill>
                  <a:schemeClr val="accent6">
                    <a:lumMod val="75000"/>
                  </a:schemeClr>
                </a:solidFill>
              </a:rPr>
              <a:t>}</a:t>
            </a:r>
          </a:p>
        </p:txBody>
      </p:sp>
      <p:pic>
        <p:nvPicPr>
          <p:cNvPr id="8" name="Picture 7">
            <a:extLst>
              <a:ext uri="{FF2B5EF4-FFF2-40B4-BE49-F238E27FC236}">
                <a16:creationId xmlns:a16="http://schemas.microsoft.com/office/drawing/2014/main" id="{829DDF8C-53ED-29CA-D39D-3ACD096EA654}"/>
              </a:ext>
            </a:extLst>
          </p:cNvPr>
          <p:cNvPicPr>
            <a:picLocks noChangeAspect="1"/>
          </p:cNvPicPr>
          <p:nvPr/>
        </p:nvPicPr>
        <p:blipFill>
          <a:blip r:embed="rId2"/>
          <a:stretch>
            <a:fillRect/>
          </a:stretch>
        </p:blipFill>
        <p:spPr>
          <a:xfrm>
            <a:off x="3881205" y="2581327"/>
            <a:ext cx="4121362" cy="3721291"/>
          </a:xfrm>
          <a:prstGeom prst="rect">
            <a:avLst/>
          </a:prstGeom>
        </p:spPr>
      </p:pic>
    </p:spTree>
    <p:extLst>
      <p:ext uri="{BB962C8B-B14F-4D97-AF65-F5344CB8AC3E}">
        <p14:creationId xmlns:p14="http://schemas.microsoft.com/office/powerpoint/2010/main" val="3126067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Improvement</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956574"/>
            <a:ext cx="7315200" cy="5120640"/>
          </a:xfrm>
        </p:spPr>
        <p:txBody>
          <a:bodyPr/>
          <a:lstStyle/>
          <a:p>
            <a:pPr marL="0" indent="0">
              <a:buNone/>
            </a:pPr>
            <a:r>
              <a:rPr lang="en-IN" b="1" dirty="0">
                <a:latin typeface="Open Sans" panose="020B0606030504020204" pitchFamily="34" charset="0"/>
                <a:ea typeface="Open Sans" panose="020B0606030504020204" pitchFamily="34" charset="0"/>
                <a:cs typeface="Open Sans" panose="020B0606030504020204" pitchFamily="34" charset="0"/>
              </a:rPr>
              <a:t>12. Making code modular</a:t>
            </a:r>
          </a:p>
          <a:p>
            <a:pPr marL="0" indent="0">
              <a:lnSpc>
                <a:spcPct val="150000"/>
              </a:lnSpc>
              <a:buNone/>
            </a:pPr>
            <a:r>
              <a:rPr lang="en-IN" dirty="0">
                <a:latin typeface="Open Sans" panose="020B0606030504020204" pitchFamily="34" charset="0"/>
                <a:ea typeface="Open Sans" panose="020B0606030504020204" pitchFamily="34" charset="0"/>
                <a:cs typeface="Open Sans" panose="020B0606030504020204" pitchFamily="34" charset="0"/>
              </a:rPr>
              <a:t>Currently we have designed the project in Jupyter notebook, however to deploy it, we need to make it modular. Here is a schema of how the code can be modularized:</a:t>
            </a:r>
          </a:p>
          <a:p>
            <a:pPr marL="0" indent="0">
              <a:lnSpc>
                <a:spcPct val="150000"/>
              </a:lnSpc>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7" name="Diagram 6">
            <a:extLst>
              <a:ext uri="{FF2B5EF4-FFF2-40B4-BE49-F238E27FC236}">
                <a16:creationId xmlns:a16="http://schemas.microsoft.com/office/drawing/2014/main" id="{9C63DABD-89FE-D261-63C2-941D1E5121D8}"/>
              </a:ext>
            </a:extLst>
          </p:cNvPr>
          <p:cNvGraphicFramePr/>
          <p:nvPr>
            <p:extLst>
              <p:ext uri="{D42A27DB-BD31-4B8C-83A1-F6EECF244321}">
                <p14:modId xmlns:p14="http://schemas.microsoft.com/office/powerpoint/2010/main" val="2792098933"/>
              </p:ext>
            </p:extLst>
          </p:nvPr>
        </p:nvGraphicFramePr>
        <p:xfrm>
          <a:off x="4253501" y="2763748"/>
          <a:ext cx="6667929" cy="3503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181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Improvement</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48718" y="525059"/>
            <a:ext cx="8090363" cy="5711353"/>
          </a:xfrm>
        </p:spPr>
        <p:txBody>
          <a:bodyPr>
            <a:noAutofit/>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12. Conclusion:</a:t>
            </a:r>
          </a:p>
          <a:p>
            <a:pPr marL="0" indent="0">
              <a:lnSpc>
                <a:spcPct val="150000"/>
              </a:lnSpc>
              <a:buNone/>
            </a:pPr>
            <a:r>
              <a:rPr lang="en-US" sz="1900" dirty="0">
                <a:latin typeface="Open Sans" panose="020B0606030504020204" pitchFamily="34" charset="0"/>
                <a:ea typeface="Open Sans" panose="020B0606030504020204" pitchFamily="34" charset="0"/>
                <a:cs typeface="Open Sans" panose="020B0606030504020204" pitchFamily="34" charset="0"/>
              </a:rPr>
              <a:t>In this project we have used 2 different modeling techniques for timeseries prediction. While ARIMA is also a good model for timeseries prediction for a smaller dataset like this one, it tends to overfit the data and there are less ways to optimize the model. LSTM on the other hand is more robust and can be optimized in many ways. </a:t>
            </a:r>
          </a:p>
          <a:p>
            <a:pPr marL="0" indent="0">
              <a:lnSpc>
                <a:spcPct val="150000"/>
              </a:lnSpc>
              <a:buNone/>
            </a:pPr>
            <a:r>
              <a:rPr lang="en-US" sz="1900" dirty="0">
                <a:latin typeface="Open Sans" panose="020B0606030504020204" pitchFamily="34" charset="0"/>
                <a:ea typeface="Open Sans" panose="020B0606030504020204" pitchFamily="34" charset="0"/>
                <a:cs typeface="Open Sans" panose="020B0606030504020204" pitchFamily="34" charset="0"/>
              </a:rPr>
              <a:t>Before building the models, it is important that the timeseries is stationary. It is also important to scale the data before fitting the models. The metrics also need to be normalized due to large variation in the data scale. Currently we have used the entire data for country India. Going ahead the code can be modularized and generalized to predict values for any country and from any time period.</a:t>
            </a:r>
            <a:endParaRPr lang="en-IN" sz="19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34251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904916" cy="5120640"/>
          </a:xfrm>
        </p:spPr>
        <p:txBody>
          <a:bodyPr>
            <a:normAutofit lnSpcReduction="10000"/>
          </a:bodyPr>
          <a:lstStyle/>
          <a:p>
            <a:pPr marL="0" indent="0">
              <a:buNone/>
            </a:pPr>
            <a:r>
              <a:rPr lang="en-IN" b="1" dirty="0">
                <a:latin typeface="Open Sans" panose="020B0606030504020204" pitchFamily="34" charset="0"/>
                <a:ea typeface="Open Sans" panose="020B0606030504020204" pitchFamily="34" charset="0"/>
                <a:cs typeface="Open Sans" panose="020B0606030504020204" pitchFamily="34" charset="0"/>
              </a:rPr>
              <a:t>13. References</a:t>
            </a:r>
          </a:p>
          <a:p>
            <a:pPr marL="0" indent="0">
              <a:lnSpc>
                <a:spcPct val="150000"/>
              </a:lnSpc>
              <a:buNone/>
            </a:pPr>
            <a:r>
              <a:rPr lang="en-IN" dirty="0">
                <a:latin typeface="Open Sans" panose="020B0606030504020204" pitchFamily="34" charset="0"/>
                <a:ea typeface="Open Sans" panose="020B0606030504020204" pitchFamily="34" charset="0"/>
                <a:cs typeface="Open Sans" panose="020B0606030504020204" pitchFamily="34" charset="0"/>
                <a:hlinkClick r:id="rId2"/>
              </a:rPr>
              <a:t>https://colah.github.io/posts/2015-08-Understanding-LSTMs/</a:t>
            </a: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IN" dirty="0">
                <a:latin typeface="Open Sans" panose="020B0606030504020204" pitchFamily="34" charset="0"/>
                <a:ea typeface="Open Sans" panose="020B0606030504020204" pitchFamily="34" charset="0"/>
                <a:cs typeface="Open Sans" panose="020B0606030504020204" pitchFamily="34" charset="0"/>
                <a:hlinkClick r:id="rId3"/>
              </a:rPr>
              <a:t>https://towardsdatascience.com/time-series-forecast-error-metrics-you-should-know-cc88b8c67f27</a:t>
            </a: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IN" dirty="0">
                <a:latin typeface="Open Sans" panose="020B0606030504020204" pitchFamily="34" charset="0"/>
                <a:ea typeface="Open Sans" panose="020B0606030504020204" pitchFamily="34" charset="0"/>
                <a:cs typeface="Open Sans" panose="020B0606030504020204" pitchFamily="34" charset="0"/>
                <a:hlinkClick r:id="rId4"/>
              </a:rPr>
              <a:t>https://support.ptc.com/help/thingworx_hc/thingworx_analytics_8/index.html#page/analytics/time_series_predictions.html</a:t>
            </a: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IN" dirty="0">
                <a:latin typeface="Open Sans" panose="020B0606030504020204" pitchFamily="34" charset="0"/>
                <a:ea typeface="Open Sans" panose="020B0606030504020204" pitchFamily="34" charset="0"/>
                <a:cs typeface="Open Sans" panose="020B0606030504020204" pitchFamily="34" charset="0"/>
                <a:hlinkClick r:id="rId5"/>
              </a:rPr>
              <a:t>https://towardsdatascience.com/interpreting-acf-and-pacf-plots-for-time-series-forecasting-af0d6db4061c</a:t>
            </a: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IN" dirty="0">
                <a:latin typeface="Open Sans" panose="020B0606030504020204" pitchFamily="34" charset="0"/>
                <a:ea typeface="Open Sans" panose="020B0606030504020204" pitchFamily="34" charset="0"/>
                <a:cs typeface="Open Sans" panose="020B0606030504020204" pitchFamily="34" charset="0"/>
                <a:hlinkClick r:id="rId6"/>
              </a:rPr>
              <a:t>https://www.machinelearningplus.com/time-series/arima-model-time-series-forecasting-python/</a:t>
            </a: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IN" dirty="0">
                <a:latin typeface="Open Sans" panose="020B0606030504020204" pitchFamily="34" charset="0"/>
                <a:ea typeface="Open Sans" panose="020B0606030504020204" pitchFamily="34" charset="0"/>
                <a:cs typeface="Open Sans" panose="020B0606030504020204" pitchFamily="34" charset="0"/>
                <a:hlinkClick r:id="rId7"/>
              </a:rPr>
              <a:t>https://machinelearningmastery.com/use-dropout-lstm-networks-time-series-forecasting/</a:t>
            </a:r>
            <a:r>
              <a:rPr lang="en-IN" dirty="0">
                <a:latin typeface="Open Sans" panose="020B0606030504020204" pitchFamily="34" charset="0"/>
                <a:ea typeface="Open Sans" panose="020B0606030504020204" pitchFamily="34" charset="0"/>
                <a:cs typeface="Open Sans" panose="020B0606030504020204" pitchFamily="34" charset="0"/>
              </a:rPr>
              <a:t> </a:t>
            </a:r>
          </a:p>
          <a:p>
            <a:pPr marL="0" indent="0">
              <a:buNone/>
            </a:pPr>
            <a:r>
              <a:rPr lang="en-IN" dirty="0">
                <a:latin typeface="Open Sans" panose="020B0606030504020204" pitchFamily="34" charset="0"/>
                <a:ea typeface="Open Sans" panose="020B0606030504020204" pitchFamily="34" charset="0"/>
                <a:cs typeface="Open Sans" panose="020B0606030504020204" pitchFamily="34" charset="0"/>
                <a:hlinkClick r:id="rId8"/>
              </a:rPr>
              <a:t>https://www.sciencedirect.com/science/article/pii/S2352914821000563</a:t>
            </a:r>
            <a:r>
              <a:rPr lang="en-IN" dirty="0">
                <a:latin typeface="Open Sans" panose="020B0606030504020204" pitchFamily="34" charset="0"/>
                <a:ea typeface="Open Sans" panose="020B0606030504020204" pitchFamily="34" charset="0"/>
                <a:cs typeface="Open Sans" panose="020B0606030504020204" pitchFamily="34" charset="0"/>
              </a:rPr>
              <a:t> </a:t>
            </a: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82130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p:txBody>
          <a:bodyPr/>
          <a:lstStyle/>
          <a:p>
            <a:pPr marL="0" indent="0" algn="l">
              <a:lnSpc>
                <a:spcPct val="150000"/>
              </a:lnSpc>
              <a:buNone/>
            </a:pPr>
            <a:r>
              <a:rPr lang="en-US" b="0" i="0" dirty="0">
                <a:solidFill>
                  <a:srgbClr val="3D444B"/>
                </a:solidFill>
                <a:effectLst/>
                <a:latin typeface="Open Sans" panose="020B0604020202020204" pitchFamily="34" charset="0"/>
              </a:rPr>
              <a:t>Extract the times series records of confirmed, recovered and death related information for the country INDIA. </a:t>
            </a:r>
          </a:p>
          <a:p>
            <a:pPr marL="0" indent="0" algn="l">
              <a:lnSpc>
                <a:spcPct val="150000"/>
              </a:lnSpc>
              <a:buNone/>
            </a:pPr>
            <a:r>
              <a:rPr lang="en-US" b="0" i="0" dirty="0">
                <a:solidFill>
                  <a:srgbClr val="3D444B"/>
                </a:solidFill>
                <a:effectLst/>
                <a:latin typeface="Open Sans" panose="020B0604020202020204" pitchFamily="34" charset="0"/>
              </a:rPr>
              <a:t>After preprocessing the raw data, build a LSTM model to predict the below:</a:t>
            </a:r>
          </a:p>
          <a:p>
            <a:pPr algn="l">
              <a:lnSpc>
                <a:spcPct val="150000"/>
              </a:lnSpc>
            </a:pPr>
            <a:r>
              <a:rPr lang="en-US" b="0" i="0" dirty="0">
                <a:solidFill>
                  <a:srgbClr val="3D444B"/>
                </a:solidFill>
                <a:effectLst/>
                <a:latin typeface="Open Sans" panose="020B0604020202020204" pitchFamily="34" charset="0"/>
              </a:rPr>
              <a:t>Confirmed cases</a:t>
            </a:r>
          </a:p>
          <a:p>
            <a:pPr algn="l">
              <a:lnSpc>
                <a:spcPct val="150000"/>
              </a:lnSpc>
            </a:pPr>
            <a:r>
              <a:rPr lang="en-US" b="0" i="0" dirty="0">
                <a:solidFill>
                  <a:srgbClr val="3D444B"/>
                </a:solidFill>
                <a:effectLst/>
                <a:latin typeface="Open Sans" panose="020B0604020202020204" pitchFamily="34" charset="0"/>
              </a:rPr>
              <a:t>Recovered cases</a:t>
            </a:r>
          </a:p>
          <a:p>
            <a:pPr algn="l">
              <a:lnSpc>
                <a:spcPct val="150000"/>
              </a:lnSpc>
            </a:pPr>
            <a:r>
              <a:rPr lang="en-US" b="0" i="0" dirty="0">
                <a:solidFill>
                  <a:srgbClr val="3D444B"/>
                </a:solidFill>
                <a:effectLst/>
                <a:latin typeface="Open Sans" panose="020B0604020202020204" pitchFamily="34" charset="0"/>
              </a:rPr>
              <a:t>Death cases</a:t>
            </a:r>
          </a:p>
          <a:p>
            <a:pPr algn="l">
              <a:lnSpc>
                <a:spcPct val="150000"/>
              </a:lnSpc>
            </a:pPr>
            <a:r>
              <a:rPr lang="en-US" b="0" i="0" dirty="0">
                <a:solidFill>
                  <a:srgbClr val="3D444B"/>
                </a:solidFill>
                <a:effectLst/>
                <a:latin typeface="Open Sans" panose="020B0604020202020204" pitchFamily="34" charset="0"/>
              </a:rPr>
              <a:t>Mortality Rate</a:t>
            </a:r>
          </a:p>
          <a:p>
            <a:pPr>
              <a:lnSpc>
                <a:spcPct val="150000"/>
              </a:lnSpc>
            </a:pPr>
            <a:endParaRPr lang="en-IN" dirty="0"/>
          </a:p>
        </p:txBody>
      </p:sp>
      <p:pic>
        <p:nvPicPr>
          <p:cNvPr id="5" name="Picture 4">
            <a:extLst>
              <a:ext uri="{FF2B5EF4-FFF2-40B4-BE49-F238E27FC236}">
                <a16:creationId xmlns:a16="http://schemas.microsoft.com/office/drawing/2014/main" id="{252E2C08-890D-5937-6F57-961494191B5E}"/>
              </a:ext>
            </a:extLst>
          </p:cNvPr>
          <p:cNvPicPr>
            <a:picLocks noChangeAspect="1"/>
          </p:cNvPicPr>
          <p:nvPr/>
        </p:nvPicPr>
        <p:blipFill>
          <a:blip r:embed="rId2"/>
          <a:stretch>
            <a:fillRect/>
          </a:stretch>
        </p:blipFill>
        <p:spPr>
          <a:xfrm>
            <a:off x="6517145" y="2544622"/>
            <a:ext cx="2261100" cy="3103398"/>
          </a:xfrm>
          <a:prstGeom prst="rect">
            <a:avLst/>
          </a:prstGeom>
        </p:spPr>
      </p:pic>
      <p:sp>
        <p:nvSpPr>
          <p:cNvPr id="7" name="TextBox 6">
            <a:extLst>
              <a:ext uri="{FF2B5EF4-FFF2-40B4-BE49-F238E27FC236}">
                <a16:creationId xmlns:a16="http://schemas.microsoft.com/office/drawing/2014/main" id="{58AB825F-A4C0-AD37-9815-267269DFC4E5}"/>
              </a:ext>
            </a:extLst>
          </p:cNvPr>
          <p:cNvSpPr txBox="1"/>
          <p:nvPr/>
        </p:nvSpPr>
        <p:spPr>
          <a:xfrm>
            <a:off x="8922537" y="3449990"/>
            <a:ext cx="2088681"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Statistics for India</a:t>
            </a:r>
          </a:p>
          <a:p>
            <a:r>
              <a:rPr lang="en-IN" dirty="0"/>
              <a:t>as on 17-Jan-2023 </a:t>
            </a:r>
          </a:p>
          <a:p>
            <a:r>
              <a:rPr lang="en-IN" dirty="0"/>
              <a:t>as per worldometers.info</a:t>
            </a:r>
          </a:p>
        </p:txBody>
      </p:sp>
    </p:spTree>
    <p:extLst>
      <p:ext uri="{BB962C8B-B14F-4D97-AF65-F5344CB8AC3E}">
        <p14:creationId xmlns:p14="http://schemas.microsoft.com/office/powerpoint/2010/main" val="84978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Solution Model</a:t>
            </a:r>
          </a:p>
        </p:txBody>
      </p:sp>
      <p:pic>
        <p:nvPicPr>
          <p:cNvPr id="9" name="Content Placeholder 8">
            <a:extLst>
              <a:ext uri="{FF2B5EF4-FFF2-40B4-BE49-F238E27FC236}">
                <a16:creationId xmlns:a16="http://schemas.microsoft.com/office/drawing/2014/main" id="{15E33AD4-97F9-1A55-8B62-34811DF5DDA4}"/>
              </a:ext>
            </a:extLst>
          </p:cNvPr>
          <p:cNvPicPr>
            <a:picLocks noGrp="1" noChangeAspect="1"/>
          </p:cNvPicPr>
          <p:nvPr>
            <p:ph idx="1"/>
          </p:nvPr>
        </p:nvPicPr>
        <p:blipFill>
          <a:blip r:embed="rId2"/>
          <a:stretch>
            <a:fillRect/>
          </a:stretch>
        </p:blipFill>
        <p:spPr>
          <a:xfrm>
            <a:off x="4851133" y="2856001"/>
            <a:ext cx="4894276" cy="3323412"/>
          </a:xfrm>
        </p:spPr>
      </p:pic>
      <p:sp>
        <p:nvSpPr>
          <p:cNvPr id="4" name="Content Placeholder 2">
            <a:extLst>
              <a:ext uri="{FF2B5EF4-FFF2-40B4-BE49-F238E27FC236}">
                <a16:creationId xmlns:a16="http://schemas.microsoft.com/office/drawing/2014/main" id="{21A414FC-483D-859E-D82B-2DBE121642D8}"/>
              </a:ext>
            </a:extLst>
          </p:cNvPr>
          <p:cNvSpPr txBox="1">
            <a:spLocks/>
          </p:cNvSpPr>
          <p:nvPr/>
        </p:nvSpPr>
        <p:spPr>
          <a:xfrm>
            <a:off x="3869268" y="864107"/>
            <a:ext cx="6949528" cy="256489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50000"/>
              </a:lnSpc>
            </a:pPr>
            <a:r>
              <a:rPr lang="en-US" b="0" i="0" dirty="0">
                <a:solidFill>
                  <a:srgbClr val="3D444B"/>
                </a:solidFill>
                <a:effectLst/>
                <a:latin typeface="Open Sans" panose="020B0606030504020204" pitchFamily="34" charset="0"/>
              </a:rPr>
              <a:t>Long Short-Term Memory (LSTM) networks are a type of recurrent neural network (RNN) capable of learning order dependence in sequence prediction problem. </a:t>
            </a:r>
          </a:p>
          <a:p>
            <a:pPr>
              <a:lnSpc>
                <a:spcPct val="150000"/>
              </a:lnSpc>
            </a:pPr>
            <a:r>
              <a:rPr lang="en-US" b="0" i="0" dirty="0">
                <a:solidFill>
                  <a:srgbClr val="3D444B"/>
                </a:solidFill>
                <a:effectLst/>
                <a:latin typeface="Open Sans" panose="020B0606030504020204" pitchFamily="34" charset="0"/>
              </a:rPr>
              <a:t>We will be using LSTM to predict values for given timeseries</a:t>
            </a:r>
            <a:endParaRPr lang="en-IN" dirty="0"/>
          </a:p>
        </p:txBody>
      </p:sp>
      <p:sp>
        <p:nvSpPr>
          <p:cNvPr id="5" name="TextBox 4">
            <a:extLst>
              <a:ext uri="{FF2B5EF4-FFF2-40B4-BE49-F238E27FC236}">
                <a16:creationId xmlns:a16="http://schemas.microsoft.com/office/drawing/2014/main" id="{7FAF9D7E-0960-416E-0A6E-84BA3E0717D2}"/>
              </a:ext>
            </a:extLst>
          </p:cNvPr>
          <p:cNvSpPr txBox="1"/>
          <p:nvPr/>
        </p:nvSpPr>
        <p:spPr>
          <a:xfrm>
            <a:off x="6101319" y="5723457"/>
            <a:ext cx="2356735" cy="369332"/>
          </a:xfrm>
          <a:prstGeom prst="rect">
            <a:avLst/>
          </a:prstGeom>
          <a:noFill/>
        </p:spPr>
        <p:txBody>
          <a:bodyPr wrap="none" rtlCol="0">
            <a:spAutoFit/>
          </a:bodyPr>
          <a:lstStyle/>
          <a:p>
            <a:r>
              <a:rPr lang="en-IN" dirty="0"/>
              <a:t>Fig: a typical LSTM cell</a:t>
            </a:r>
          </a:p>
        </p:txBody>
      </p:sp>
    </p:spTree>
    <p:extLst>
      <p:ext uri="{BB962C8B-B14F-4D97-AF65-F5344CB8AC3E}">
        <p14:creationId xmlns:p14="http://schemas.microsoft.com/office/powerpoint/2010/main" val="165623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1. Prepare Data</a:t>
            </a:r>
          </a:p>
          <a:p>
            <a:pPr>
              <a:lnSpc>
                <a:spcPct val="150000"/>
              </a:lnSpc>
            </a:pPr>
            <a:r>
              <a:rPr lang="en-IN" u="sng" dirty="0">
                <a:latin typeface="Open Sans" panose="020B0606030504020204" pitchFamily="34" charset="0"/>
                <a:ea typeface="Open Sans" panose="020B0606030504020204" pitchFamily="34" charset="0"/>
                <a:cs typeface="Open Sans" panose="020B0606030504020204" pitchFamily="34" charset="0"/>
              </a:rPr>
              <a:t>Filter:</a:t>
            </a:r>
            <a:r>
              <a:rPr lang="en-IN" dirty="0">
                <a:latin typeface="Open Sans" panose="020B0606030504020204" pitchFamily="34" charset="0"/>
                <a:ea typeface="Open Sans" panose="020B0606030504020204" pitchFamily="34" charset="0"/>
                <a:cs typeface="Open Sans" panose="020B0606030504020204" pitchFamily="34" charset="0"/>
              </a:rPr>
              <a:t> The data is in csv format and for all countries. Out of it we will first filter only the required data for country India.</a:t>
            </a: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u="sng"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4C36B85A-A64F-182A-0F15-0322B51BBD42}"/>
              </a:ext>
            </a:extLst>
          </p:cNvPr>
          <p:cNvPicPr>
            <a:picLocks noChangeAspect="1"/>
          </p:cNvPicPr>
          <p:nvPr/>
        </p:nvPicPr>
        <p:blipFill>
          <a:blip r:embed="rId2"/>
          <a:stretch>
            <a:fillRect/>
          </a:stretch>
        </p:blipFill>
        <p:spPr>
          <a:xfrm>
            <a:off x="4031747" y="3042496"/>
            <a:ext cx="7406313" cy="1840536"/>
          </a:xfrm>
          <a:prstGeom prst="rect">
            <a:avLst/>
          </a:prstGeom>
        </p:spPr>
      </p:pic>
      <p:sp>
        <p:nvSpPr>
          <p:cNvPr id="6" name="Rectangle 5">
            <a:extLst>
              <a:ext uri="{FF2B5EF4-FFF2-40B4-BE49-F238E27FC236}">
                <a16:creationId xmlns:a16="http://schemas.microsoft.com/office/drawing/2014/main" id="{C192F2B8-0FA3-8D55-4612-403A916630E6}"/>
              </a:ext>
            </a:extLst>
          </p:cNvPr>
          <p:cNvSpPr/>
          <p:nvPr/>
        </p:nvSpPr>
        <p:spPr>
          <a:xfrm>
            <a:off x="3936642" y="3792354"/>
            <a:ext cx="7565545" cy="279063"/>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DA5DDDD6-C5FB-88BA-E507-8E31B8F9C6C1}"/>
              </a:ext>
            </a:extLst>
          </p:cNvPr>
          <p:cNvSpPr txBox="1"/>
          <p:nvPr/>
        </p:nvSpPr>
        <p:spPr>
          <a:xfrm>
            <a:off x="4031747" y="5090913"/>
            <a:ext cx="3206451" cy="307777"/>
          </a:xfrm>
          <a:prstGeom prst="rect">
            <a:avLst/>
          </a:prstGeom>
          <a:noFill/>
        </p:spPr>
        <p:txBody>
          <a:bodyPr wrap="square" rtlCol="0">
            <a:spAutoFit/>
          </a:bodyPr>
          <a:lstStyle/>
          <a:p>
            <a:r>
              <a:rPr lang="en-IN" sz="1400"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Filter on Country/Region == India</a:t>
            </a:r>
          </a:p>
        </p:txBody>
      </p:sp>
    </p:spTree>
    <p:extLst>
      <p:ext uri="{BB962C8B-B14F-4D97-AF65-F5344CB8AC3E}">
        <p14:creationId xmlns:p14="http://schemas.microsoft.com/office/powerpoint/2010/main" val="72843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1. Prepare Data</a:t>
            </a: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IN" u="sng" dirty="0">
                <a:latin typeface="Open Sans" panose="020B0606030504020204" pitchFamily="34" charset="0"/>
                <a:ea typeface="Open Sans" panose="020B0606030504020204" pitchFamily="34" charset="0"/>
                <a:cs typeface="Open Sans" panose="020B0606030504020204" pitchFamily="34" charset="0"/>
              </a:rPr>
              <a:t>Transform:</a:t>
            </a:r>
            <a:r>
              <a:rPr lang="en-IN" dirty="0">
                <a:latin typeface="Open Sans" panose="020B0606030504020204" pitchFamily="34" charset="0"/>
                <a:ea typeface="Open Sans" panose="020B0606030504020204" pitchFamily="34" charset="0"/>
                <a:cs typeface="Open Sans" panose="020B0606030504020204" pitchFamily="34" charset="0"/>
              </a:rPr>
              <a:t> The data has countries as rows and dates as columns, we need date values as rows for a time series, so we need to take transpose of the dataset.</a:t>
            </a: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96B69E51-6444-FA98-4395-704AC35927F1}"/>
              </a:ext>
            </a:extLst>
          </p:cNvPr>
          <p:cNvPicPr>
            <a:picLocks noChangeAspect="1"/>
          </p:cNvPicPr>
          <p:nvPr/>
        </p:nvPicPr>
        <p:blipFill rotWithShape="1">
          <a:blip r:embed="rId2"/>
          <a:srcRect b="24491"/>
          <a:stretch/>
        </p:blipFill>
        <p:spPr>
          <a:xfrm>
            <a:off x="8033265" y="3649546"/>
            <a:ext cx="1691141" cy="1903840"/>
          </a:xfrm>
          <a:prstGeom prst="rect">
            <a:avLst/>
          </a:prstGeom>
          <a:ln>
            <a:solidFill>
              <a:schemeClr val="tx2"/>
            </a:solidFill>
          </a:ln>
        </p:spPr>
      </p:pic>
      <p:pic>
        <p:nvPicPr>
          <p:cNvPr id="9" name="Picture 8">
            <a:extLst>
              <a:ext uri="{FF2B5EF4-FFF2-40B4-BE49-F238E27FC236}">
                <a16:creationId xmlns:a16="http://schemas.microsoft.com/office/drawing/2014/main" id="{4B2B8D28-B9D5-5722-68BA-9A452152A8BD}"/>
              </a:ext>
            </a:extLst>
          </p:cNvPr>
          <p:cNvPicPr>
            <a:picLocks noChangeAspect="1"/>
          </p:cNvPicPr>
          <p:nvPr/>
        </p:nvPicPr>
        <p:blipFill rotWithShape="1">
          <a:blip r:embed="rId3"/>
          <a:srcRect r="10373"/>
          <a:stretch/>
        </p:blipFill>
        <p:spPr>
          <a:xfrm>
            <a:off x="4078087" y="3032641"/>
            <a:ext cx="6647825" cy="368318"/>
          </a:xfrm>
          <a:prstGeom prst="rect">
            <a:avLst/>
          </a:prstGeom>
          <a:ln>
            <a:solidFill>
              <a:schemeClr val="tx2"/>
            </a:solidFill>
          </a:ln>
        </p:spPr>
      </p:pic>
      <p:sp>
        <p:nvSpPr>
          <p:cNvPr id="10" name="Arrow: Curved Right 9">
            <a:extLst>
              <a:ext uri="{FF2B5EF4-FFF2-40B4-BE49-F238E27FC236}">
                <a16:creationId xmlns:a16="http://schemas.microsoft.com/office/drawing/2014/main" id="{C96034B5-286F-0AE0-7436-BF7EC9701A4C}"/>
              </a:ext>
            </a:extLst>
          </p:cNvPr>
          <p:cNvSpPr/>
          <p:nvPr/>
        </p:nvSpPr>
        <p:spPr>
          <a:xfrm rot="19336967">
            <a:off x="6556767" y="3606368"/>
            <a:ext cx="553114" cy="148161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1A20B47C-E1BD-26DF-965F-6ED71496EE5C}"/>
              </a:ext>
            </a:extLst>
          </p:cNvPr>
          <p:cNvSpPr txBox="1"/>
          <p:nvPr/>
        </p:nvSpPr>
        <p:spPr>
          <a:xfrm>
            <a:off x="4839530" y="4394028"/>
            <a:ext cx="1691141" cy="523220"/>
          </a:xfrm>
          <a:prstGeom prst="rect">
            <a:avLst/>
          </a:prstGeom>
          <a:noFill/>
        </p:spPr>
        <p:txBody>
          <a:bodyPr wrap="square" rtlCol="0">
            <a:spAutoFit/>
          </a:bodyPr>
          <a:lstStyle/>
          <a:p>
            <a:r>
              <a:rPr lang="en-IN" sz="1400"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Rows to columns transformation</a:t>
            </a:r>
          </a:p>
        </p:txBody>
      </p:sp>
    </p:spTree>
    <p:extLst>
      <p:ext uri="{BB962C8B-B14F-4D97-AF65-F5344CB8AC3E}">
        <p14:creationId xmlns:p14="http://schemas.microsoft.com/office/powerpoint/2010/main" val="367231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315200" cy="2052347"/>
          </a:xfrm>
        </p:spPr>
        <p:txBody>
          <a:bodyPr>
            <a:normAutofit lnSpcReduction="10000"/>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1. Prepare Data</a:t>
            </a:r>
            <a:endParaRPr lang="en-IN"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IN" u="sng" dirty="0">
                <a:latin typeface="Open Sans" panose="020B0606030504020204" pitchFamily="34" charset="0"/>
                <a:ea typeface="Open Sans" panose="020B0606030504020204" pitchFamily="34" charset="0"/>
                <a:cs typeface="Open Sans" panose="020B0606030504020204" pitchFamily="34" charset="0"/>
              </a:rPr>
              <a:t>Timeseries conversion:</a:t>
            </a:r>
            <a:r>
              <a:rPr lang="en-IN" dirty="0">
                <a:latin typeface="Open Sans" panose="020B0606030504020204" pitchFamily="34" charset="0"/>
                <a:ea typeface="Open Sans" panose="020B0606030504020204" pitchFamily="34" charset="0"/>
                <a:cs typeface="Open Sans" panose="020B0606030504020204" pitchFamily="34" charset="0"/>
              </a:rPr>
              <a:t> To convert our </a:t>
            </a:r>
            <a:r>
              <a:rPr lang="en-IN" dirty="0" err="1">
                <a:latin typeface="Open Sans" panose="020B0606030504020204" pitchFamily="34" charset="0"/>
                <a:ea typeface="Open Sans" panose="020B0606030504020204" pitchFamily="34" charset="0"/>
                <a:cs typeface="Open Sans" panose="020B0606030504020204" pitchFamily="34" charset="0"/>
              </a:rPr>
              <a:t>DataFrame</a:t>
            </a:r>
            <a:r>
              <a:rPr lang="en-IN" dirty="0">
                <a:latin typeface="Open Sans" panose="020B0606030504020204" pitchFamily="34" charset="0"/>
                <a:ea typeface="Open Sans" panose="020B0606030504020204" pitchFamily="34" charset="0"/>
                <a:cs typeface="Open Sans" panose="020B0606030504020204" pitchFamily="34" charset="0"/>
              </a:rPr>
              <a:t> into a timeseries, we need to first convert the dates into a desirable format and then derive a timeseries out of it.</a:t>
            </a: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503B5EE7-75F6-8A53-0B33-5164F961DB11}"/>
              </a:ext>
            </a:extLst>
          </p:cNvPr>
          <p:cNvPicPr>
            <a:picLocks noChangeAspect="1"/>
          </p:cNvPicPr>
          <p:nvPr/>
        </p:nvPicPr>
        <p:blipFill rotWithShape="1">
          <a:blip r:embed="rId2"/>
          <a:srcRect t="3696"/>
          <a:stretch/>
        </p:blipFill>
        <p:spPr>
          <a:xfrm>
            <a:off x="4136155" y="2721935"/>
            <a:ext cx="1513873" cy="3448532"/>
          </a:xfrm>
          <a:prstGeom prst="rect">
            <a:avLst/>
          </a:prstGeom>
        </p:spPr>
      </p:pic>
      <p:pic>
        <p:nvPicPr>
          <p:cNvPr id="8" name="Picture 7">
            <a:extLst>
              <a:ext uri="{FF2B5EF4-FFF2-40B4-BE49-F238E27FC236}">
                <a16:creationId xmlns:a16="http://schemas.microsoft.com/office/drawing/2014/main" id="{A5E8FFDD-08C9-350B-690A-B504E9B26B80}"/>
              </a:ext>
            </a:extLst>
          </p:cNvPr>
          <p:cNvPicPr>
            <a:picLocks noChangeAspect="1"/>
          </p:cNvPicPr>
          <p:nvPr/>
        </p:nvPicPr>
        <p:blipFill>
          <a:blip r:embed="rId3"/>
          <a:stretch>
            <a:fillRect/>
          </a:stretch>
        </p:blipFill>
        <p:spPr>
          <a:xfrm>
            <a:off x="7770935" y="2901294"/>
            <a:ext cx="3680420" cy="2678787"/>
          </a:xfrm>
          <a:prstGeom prst="rect">
            <a:avLst/>
          </a:prstGeom>
        </p:spPr>
      </p:pic>
      <p:sp>
        <p:nvSpPr>
          <p:cNvPr id="11" name="TextBox 10">
            <a:extLst>
              <a:ext uri="{FF2B5EF4-FFF2-40B4-BE49-F238E27FC236}">
                <a16:creationId xmlns:a16="http://schemas.microsoft.com/office/drawing/2014/main" id="{3C04E6D2-83B4-649D-A544-D41DF05DB07D}"/>
              </a:ext>
            </a:extLst>
          </p:cNvPr>
          <p:cNvSpPr txBox="1"/>
          <p:nvPr/>
        </p:nvSpPr>
        <p:spPr>
          <a:xfrm>
            <a:off x="5835727" y="3426222"/>
            <a:ext cx="1691141" cy="738664"/>
          </a:xfrm>
          <a:prstGeom prst="rect">
            <a:avLst/>
          </a:prstGeom>
          <a:noFill/>
        </p:spPr>
        <p:txBody>
          <a:bodyPr wrap="square" rtlCol="0">
            <a:spAutoFit/>
          </a:bodyPr>
          <a:lstStyle/>
          <a:p>
            <a:r>
              <a:rPr lang="en-IN" sz="1400"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Date formatting and timeseries conversion</a:t>
            </a:r>
          </a:p>
        </p:txBody>
      </p:sp>
      <p:sp>
        <p:nvSpPr>
          <p:cNvPr id="12" name="Arrow: Right 11">
            <a:extLst>
              <a:ext uri="{FF2B5EF4-FFF2-40B4-BE49-F238E27FC236}">
                <a16:creationId xmlns:a16="http://schemas.microsoft.com/office/drawing/2014/main" id="{B8004591-DC75-2297-9A82-2BD982356F26}"/>
              </a:ext>
            </a:extLst>
          </p:cNvPr>
          <p:cNvSpPr/>
          <p:nvPr/>
        </p:nvSpPr>
        <p:spPr>
          <a:xfrm>
            <a:off x="5894095" y="4111876"/>
            <a:ext cx="1617045" cy="269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940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02EF-F512-060E-204F-09CBCD5EFBF8}"/>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0E94546A-23BD-05F4-A279-C62BCF95882E}"/>
              </a:ext>
            </a:extLst>
          </p:cNvPr>
          <p:cNvSpPr>
            <a:spLocks noGrp="1"/>
          </p:cNvSpPr>
          <p:nvPr>
            <p:ph idx="1"/>
          </p:nvPr>
        </p:nvSpPr>
        <p:spPr>
          <a:xfrm>
            <a:off x="3869268" y="864108"/>
            <a:ext cx="7932872" cy="5120640"/>
          </a:xfrm>
        </p:spPr>
        <p:txBody>
          <a:bodyPr/>
          <a:lstStyle/>
          <a:p>
            <a:pPr marL="0" indent="0">
              <a:lnSpc>
                <a:spcPct val="150000"/>
              </a:lnSpc>
              <a:buNone/>
            </a:pPr>
            <a:r>
              <a:rPr lang="en-IN" b="1" dirty="0">
                <a:latin typeface="Open Sans" panose="020B0606030504020204" pitchFamily="34" charset="0"/>
                <a:ea typeface="Open Sans" panose="020B0606030504020204" pitchFamily="34" charset="0"/>
                <a:cs typeface="Open Sans" panose="020B0606030504020204" pitchFamily="34" charset="0"/>
              </a:rPr>
              <a:t>2. Analyse Data</a:t>
            </a:r>
          </a:p>
          <a:p>
            <a:pPr>
              <a:lnSpc>
                <a:spcPct val="150000"/>
              </a:lnSpc>
            </a:pPr>
            <a:r>
              <a:rPr lang="en-IN" u="sng" dirty="0">
                <a:latin typeface="Open Sans" panose="020B0606030504020204" pitchFamily="34" charset="0"/>
                <a:ea typeface="Open Sans" panose="020B0606030504020204" pitchFamily="34" charset="0"/>
                <a:cs typeface="Open Sans" panose="020B0606030504020204" pitchFamily="34" charset="0"/>
              </a:rPr>
              <a:t>Plot time series:</a:t>
            </a:r>
            <a:r>
              <a:rPr lang="en-IN" dirty="0">
                <a:latin typeface="Open Sans" panose="020B0606030504020204" pitchFamily="34" charset="0"/>
                <a:ea typeface="Open Sans" panose="020B0606030504020204" pitchFamily="34" charset="0"/>
                <a:cs typeface="Open Sans" panose="020B0606030504020204" pitchFamily="34" charset="0"/>
              </a:rPr>
              <a:t> Once the data is prepared, we will be plotting a timeseries graph to visualize the progression of cases for confirmed, recovered and deaths.</a:t>
            </a: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CC218BC4-FE9C-6AEF-27C8-E407E53638A3}"/>
              </a:ext>
            </a:extLst>
          </p:cNvPr>
          <p:cNvPicPr>
            <a:picLocks noChangeAspect="1"/>
          </p:cNvPicPr>
          <p:nvPr/>
        </p:nvPicPr>
        <p:blipFill>
          <a:blip r:embed="rId2"/>
          <a:stretch>
            <a:fillRect/>
          </a:stretch>
        </p:blipFill>
        <p:spPr>
          <a:xfrm>
            <a:off x="3952150" y="5151905"/>
            <a:ext cx="7524083" cy="1169684"/>
          </a:xfrm>
          <a:prstGeom prst="rect">
            <a:avLst/>
          </a:prstGeom>
        </p:spPr>
      </p:pic>
      <p:pic>
        <p:nvPicPr>
          <p:cNvPr id="10" name="Picture 9">
            <a:extLst>
              <a:ext uri="{FF2B5EF4-FFF2-40B4-BE49-F238E27FC236}">
                <a16:creationId xmlns:a16="http://schemas.microsoft.com/office/drawing/2014/main" id="{5D681AD7-2986-6577-8268-AB36EA40C6A6}"/>
              </a:ext>
            </a:extLst>
          </p:cNvPr>
          <p:cNvPicPr>
            <a:picLocks noChangeAspect="1"/>
          </p:cNvPicPr>
          <p:nvPr/>
        </p:nvPicPr>
        <p:blipFill>
          <a:blip r:embed="rId3"/>
          <a:stretch>
            <a:fillRect/>
          </a:stretch>
        </p:blipFill>
        <p:spPr>
          <a:xfrm>
            <a:off x="3869268" y="2653309"/>
            <a:ext cx="7606966" cy="1249298"/>
          </a:xfrm>
          <a:prstGeom prst="rect">
            <a:avLst/>
          </a:prstGeom>
        </p:spPr>
      </p:pic>
      <p:pic>
        <p:nvPicPr>
          <p:cNvPr id="12" name="Picture 11">
            <a:extLst>
              <a:ext uri="{FF2B5EF4-FFF2-40B4-BE49-F238E27FC236}">
                <a16:creationId xmlns:a16="http://schemas.microsoft.com/office/drawing/2014/main" id="{3546F40D-1F3D-EA3E-3073-94BDCC80FA89}"/>
              </a:ext>
            </a:extLst>
          </p:cNvPr>
          <p:cNvPicPr>
            <a:picLocks noChangeAspect="1"/>
          </p:cNvPicPr>
          <p:nvPr/>
        </p:nvPicPr>
        <p:blipFill>
          <a:blip r:embed="rId4"/>
          <a:stretch>
            <a:fillRect/>
          </a:stretch>
        </p:blipFill>
        <p:spPr>
          <a:xfrm>
            <a:off x="3952150" y="3902607"/>
            <a:ext cx="7524083" cy="1235732"/>
          </a:xfrm>
          <a:prstGeom prst="rect">
            <a:avLst/>
          </a:prstGeom>
        </p:spPr>
      </p:pic>
      <p:sp>
        <p:nvSpPr>
          <p:cNvPr id="4" name="TextBox 3">
            <a:extLst>
              <a:ext uri="{FF2B5EF4-FFF2-40B4-BE49-F238E27FC236}">
                <a16:creationId xmlns:a16="http://schemas.microsoft.com/office/drawing/2014/main" id="{42AD7E49-4A16-3501-7BC5-733EC03AD7D6}"/>
              </a:ext>
            </a:extLst>
          </p:cNvPr>
          <p:cNvSpPr txBox="1"/>
          <p:nvPr/>
        </p:nvSpPr>
        <p:spPr>
          <a:xfrm>
            <a:off x="8457895" y="4019966"/>
            <a:ext cx="2566273" cy="584775"/>
          </a:xfrm>
          <a:prstGeom prst="rect">
            <a:avLst/>
          </a:prstGeom>
          <a:noFill/>
        </p:spPr>
        <p:txBody>
          <a:bodyPr wrap="square" rtlCol="0">
            <a:spAutoFit/>
          </a:bodyPr>
          <a:lstStyle/>
          <a:p>
            <a:r>
              <a:rPr lang="en-IN" sz="1600" dirty="0">
                <a:solidFill>
                  <a:schemeClr val="accent6">
                    <a:lumMod val="75000"/>
                  </a:schemeClr>
                </a:solidFill>
              </a:rPr>
              <a:t>Sudden drop suggesting the data has not been updated</a:t>
            </a:r>
          </a:p>
        </p:txBody>
      </p:sp>
      <p:cxnSp>
        <p:nvCxnSpPr>
          <p:cNvPr id="6" name="Straight Arrow Connector 5">
            <a:extLst>
              <a:ext uri="{FF2B5EF4-FFF2-40B4-BE49-F238E27FC236}">
                <a16:creationId xmlns:a16="http://schemas.microsoft.com/office/drawing/2014/main" id="{2EE65F27-E754-372A-CF92-079FF0D4C319}"/>
              </a:ext>
            </a:extLst>
          </p:cNvPr>
          <p:cNvCxnSpPr>
            <a:cxnSpLocks/>
            <a:stCxn id="4" idx="1"/>
          </p:cNvCxnSpPr>
          <p:nvPr/>
        </p:nvCxnSpPr>
        <p:spPr>
          <a:xfrm flipH="1" flipV="1">
            <a:off x="8167953" y="4059543"/>
            <a:ext cx="289942" cy="252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45250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108580</TotalTime>
  <Words>2194</Words>
  <Application>Microsoft Office PowerPoint</Application>
  <PresentationFormat>Widescreen</PresentationFormat>
  <Paragraphs>306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Cambria Math</vt:lpstr>
      <vt:lpstr>Corbel</vt:lpstr>
      <vt:lpstr>Courier New</vt:lpstr>
      <vt:lpstr>Open Sans</vt:lpstr>
      <vt:lpstr>Times New Roman</vt:lpstr>
      <vt:lpstr>Wingdings 2</vt:lpstr>
      <vt:lpstr>Frame</vt:lpstr>
      <vt:lpstr>CAPSTONE PROJECT DESIGN DOCUMENT</vt:lpstr>
      <vt:lpstr>Background</vt:lpstr>
      <vt:lpstr>Dataset</vt:lpstr>
      <vt:lpstr>Problem Statement</vt:lpstr>
      <vt:lpstr>Solution Model</vt:lpstr>
      <vt:lpstr>Design</vt:lpstr>
      <vt:lpstr>Design</vt:lpstr>
      <vt:lpstr>Design</vt:lpstr>
      <vt:lpstr>Design</vt:lpstr>
      <vt:lpstr>Design</vt:lpstr>
      <vt:lpstr>Design</vt:lpstr>
      <vt:lpstr>Design</vt:lpstr>
      <vt:lpstr>Design</vt:lpstr>
      <vt:lpstr>Design</vt:lpstr>
      <vt:lpstr>Design</vt:lpstr>
      <vt:lpstr>Evaluation Metrics</vt:lpstr>
      <vt:lpstr>Evaluation Metrics</vt:lpstr>
      <vt:lpstr>Evaluation Metrics</vt:lpstr>
      <vt:lpstr>Design</vt:lpstr>
      <vt:lpstr>Design</vt:lpstr>
      <vt:lpstr>Design</vt:lpstr>
      <vt:lpstr>Design</vt:lpstr>
      <vt:lpstr>Design</vt:lpstr>
      <vt:lpstr>Model</vt:lpstr>
      <vt:lpstr>Model</vt:lpstr>
      <vt:lpstr>Model</vt:lpstr>
      <vt:lpstr>Model</vt:lpstr>
      <vt:lpstr>Model</vt:lpstr>
      <vt:lpstr>Model</vt:lpstr>
      <vt:lpstr>Results</vt:lpstr>
      <vt:lpstr>Results</vt:lpstr>
      <vt:lpstr>Improvement</vt:lpstr>
      <vt:lpstr>Improvement</vt:lpstr>
      <vt:lpstr>Improvement</vt:lpstr>
      <vt:lpstr>Improvement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PROPOSAL</dc:title>
  <dc:creator>rashmik.kale@gmail.com</dc:creator>
  <cp:lastModifiedBy>rashmik.kale@gmail.com</cp:lastModifiedBy>
  <cp:revision>82</cp:revision>
  <dcterms:created xsi:type="dcterms:W3CDTF">2022-10-12T11:01:25Z</dcterms:created>
  <dcterms:modified xsi:type="dcterms:W3CDTF">2023-03-24T07:03:27Z</dcterms:modified>
</cp:coreProperties>
</file>