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2" r:id="rId4"/>
    <p:sldId id="258" r:id="rId5"/>
    <p:sldId id="303" r:id="rId6"/>
    <p:sldId id="304" r:id="rId7"/>
    <p:sldId id="259" r:id="rId8"/>
    <p:sldId id="305" r:id="rId9"/>
    <p:sldId id="306" r:id="rId10"/>
    <p:sldId id="307" r:id="rId11"/>
    <p:sldId id="310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8" r:id="rId23"/>
    <p:sldId id="312" r:id="rId24"/>
    <p:sldId id="309" r:id="rId25"/>
    <p:sldId id="311" r:id="rId26"/>
    <p:sldId id="313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60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9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3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4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0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21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22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77744B-3078-4080-83D2-9D96ED81017A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BF1071-5481-4CDB-88ED-3DDF650831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9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Incident </a:t>
            </a:r>
            <a:r>
              <a:rPr lang="en-IN" b="1" dirty="0" smtClean="0">
                <a:latin typeface="+mn-lt"/>
              </a:rPr>
              <a:t>Prediction – Initial analysis</a:t>
            </a:r>
            <a:endParaRPr lang="en-IN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80" y="4562605"/>
            <a:ext cx="5549030" cy="1662830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By – </a:t>
            </a:r>
            <a:endParaRPr lang="en-IN" dirty="0">
              <a:latin typeface="+mn-lt"/>
            </a:endParaRPr>
          </a:p>
          <a:p>
            <a:r>
              <a:rPr lang="en-IN" dirty="0" smtClean="0">
                <a:latin typeface="+mn-lt"/>
              </a:rPr>
              <a:t>Vaishnavi </a:t>
            </a:r>
            <a:r>
              <a:rPr lang="en-IN" dirty="0">
                <a:latin typeface="+mn-lt"/>
              </a:rPr>
              <a:t>EM, Rashmi Kulkarni, </a:t>
            </a:r>
            <a:r>
              <a:rPr lang="en-IN" dirty="0" err="1">
                <a:latin typeface="+mn-lt"/>
              </a:rPr>
              <a:t>Shraddha</a:t>
            </a:r>
            <a:r>
              <a:rPr lang="en-IN" dirty="0">
                <a:latin typeface="+mn-lt"/>
              </a:rPr>
              <a:t> </a:t>
            </a:r>
            <a:r>
              <a:rPr lang="en-IN" dirty="0" err="1">
                <a:latin typeface="+mn-lt"/>
              </a:rPr>
              <a:t>Mankar</a:t>
            </a:r>
            <a:r>
              <a:rPr lang="en-IN" dirty="0">
                <a:latin typeface="+mn-lt"/>
              </a:rPr>
              <a:t>, </a:t>
            </a:r>
            <a:r>
              <a:rPr lang="en-IN" dirty="0" err="1" smtClean="0">
                <a:latin typeface="+mn-lt"/>
              </a:rPr>
              <a:t>Sucharita</a:t>
            </a:r>
            <a:r>
              <a:rPr lang="en-IN" dirty="0" smtClean="0">
                <a:latin typeface="+mn-lt"/>
              </a:rPr>
              <a:t> </a:t>
            </a:r>
            <a:r>
              <a:rPr lang="en-IN" dirty="0">
                <a:latin typeface="+mn-lt"/>
              </a:rPr>
              <a:t>Mukherjee </a:t>
            </a:r>
          </a:p>
        </p:txBody>
      </p:sp>
    </p:spTree>
    <p:extLst>
      <p:ext uri="{BB962C8B-B14F-4D97-AF65-F5344CB8AC3E}">
        <p14:creationId xmlns:p14="http://schemas.microsoft.com/office/powerpoint/2010/main" val="31533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Visualizin</a:t>
            </a:r>
            <a:r>
              <a:rPr lang="en-IN" sz="3600" b="1" dirty="0" smtClean="0">
                <a:latin typeface="+mn-lt"/>
              </a:rPr>
              <a:t>g few of the predictors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810" y="5447765"/>
            <a:ext cx="6572088" cy="85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b="1" dirty="0" smtClean="0">
                <a:solidFill>
                  <a:schemeClr val="tx1"/>
                </a:solidFill>
              </a:rPr>
              <a:t>Certain particular “labels” from different attributes have a much higher effect in prediction </a:t>
            </a:r>
            <a:r>
              <a:rPr lang="en-IN" sz="1600" dirty="0" smtClean="0">
                <a:solidFill>
                  <a:schemeClr val="tx1"/>
                </a:solidFill>
              </a:rPr>
              <a:t>for </a:t>
            </a:r>
            <a:r>
              <a:rPr lang="en-IN" sz="1600" dirty="0" err="1" smtClean="0">
                <a:solidFill>
                  <a:schemeClr val="tx1"/>
                </a:solidFill>
              </a:rPr>
              <a:t>eg</a:t>
            </a:r>
            <a:r>
              <a:rPr lang="en-IN" sz="1600" dirty="0" smtClean="0">
                <a:solidFill>
                  <a:schemeClr val="tx1"/>
                </a:solidFill>
              </a:rPr>
              <a:t>: category 26,42,53,46, location 204, 141, 108, 93, 51, active, new and resolved labels. </a:t>
            </a:r>
            <a:r>
              <a:rPr lang="en-IN" sz="1600" b="1" dirty="0" smtClean="0">
                <a:solidFill>
                  <a:schemeClr val="tx1"/>
                </a:solidFill>
              </a:rPr>
              <a:t>All 3 attributes have a say in prediction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3" y="1759275"/>
            <a:ext cx="6142896" cy="3559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58" y="3164115"/>
            <a:ext cx="3796865" cy="3473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2" t="20728" r="49524" b="42429"/>
          <a:stretch/>
        </p:blipFill>
        <p:spPr>
          <a:xfrm>
            <a:off x="7910701" y="0"/>
            <a:ext cx="3746022" cy="31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Impact of different labels of the </a:t>
            </a:r>
            <a:r>
              <a:rPr lang="en-IN" sz="3600" b="1" dirty="0" smtClean="0">
                <a:latin typeface="+mn-lt"/>
              </a:rPr>
              <a:t>predictors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810" y="1737360"/>
            <a:ext cx="10487266" cy="456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dirty="0" smtClean="0">
                <a:solidFill>
                  <a:schemeClr val="tx1"/>
                </a:solidFill>
              </a:rPr>
              <a:t>Going through other attributes leads us to the following observations: </a:t>
            </a:r>
          </a:p>
          <a:p>
            <a:pPr algn="just"/>
            <a:endParaRPr lang="en-IN" sz="16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Group 70 </a:t>
            </a:r>
            <a:r>
              <a:rPr lang="en-IN" sz="1600" dirty="0">
                <a:solidFill>
                  <a:schemeClr val="tx1"/>
                </a:solidFill>
              </a:rPr>
              <a:t>in "</a:t>
            </a:r>
            <a:r>
              <a:rPr lang="en-IN" sz="1600" b="1" dirty="0" err="1">
                <a:solidFill>
                  <a:schemeClr val="tx1"/>
                </a:solidFill>
              </a:rPr>
              <a:t>support_grp</a:t>
            </a:r>
            <a:r>
              <a:rPr lang="en-IN" sz="1600" dirty="0">
                <a:solidFill>
                  <a:schemeClr val="tx1"/>
                </a:solidFill>
              </a:rPr>
              <a:t>" account for 40.7%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err="1" smtClean="0">
                <a:solidFill>
                  <a:schemeClr val="tx1"/>
                </a:solidFill>
              </a:rPr>
              <a:t>Sym</a:t>
            </a:r>
            <a:r>
              <a:rPr lang="en-IN" sz="1600" dirty="0" smtClean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491 in "</a:t>
            </a:r>
            <a:r>
              <a:rPr lang="en-IN" sz="1600" b="1" dirty="0" err="1">
                <a:solidFill>
                  <a:schemeClr val="tx1"/>
                </a:solidFill>
              </a:rPr>
              <a:t>user_symptom</a:t>
            </a:r>
            <a:r>
              <a:rPr lang="en-IN" sz="1600" dirty="0">
                <a:solidFill>
                  <a:schemeClr val="tx1"/>
                </a:solidFill>
              </a:rPr>
              <a:t>" account for 59.9%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Category </a:t>
            </a:r>
            <a:r>
              <a:rPr lang="en-IN" sz="1600" dirty="0">
                <a:solidFill>
                  <a:schemeClr val="tx1"/>
                </a:solidFill>
              </a:rPr>
              <a:t>26,42,53,46,23 and 9  in "</a:t>
            </a:r>
            <a:r>
              <a:rPr lang="en-IN" sz="1600" b="1" dirty="0" err="1">
                <a:solidFill>
                  <a:schemeClr val="tx1"/>
                </a:solidFill>
              </a:rPr>
              <a:t>category_id</a:t>
            </a:r>
            <a:r>
              <a:rPr lang="en-IN" sz="1600" dirty="0">
                <a:solidFill>
                  <a:schemeClr val="tx1"/>
                </a:solidFill>
              </a:rPr>
              <a:t>" accounts for almost 50% 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Location </a:t>
            </a:r>
            <a:r>
              <a:rPr lang="en-IN" sz="1600" dirty="0">
                <a:solidFill>
                  <a:schemeClr val="tx1"/>
                </a:solidFill>
              </a:rPr>
              <a:t>204,161,143 in "</a:t>
            </a:r>
            <a:r>
              <a:rPr lang="en-IN" sz="1600" b="1" dirty="0">
                <a:solidFill>
                  <a:schemeClr val="tx1"/>
                </a:solidFill>
              </a:rPr>
              <a:t>location</a:t>
            </a:r>
            <a:r>
              <a:rPr lang="en-IN" sz="1600" dirty="0">
                <a:solidFill>
                  <a:schemeClr val="tx1"/>
                </a:solidFill>
              </a:rPr>
              <a:t>" account for almost 57%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Phone </a:t>
            </a:r>
            <a:r>
              <a:rPr lang="en-IN" sz="1600" dirty="0">
                <a:solidFill>
                  <a:schemeClr val="tx1"/>
                </a:solidFill>
              </a:rPr>
              <a:t>under "</a:t>
            </a:r>
            <a:r>
              <a:rPr lang="en-IN" sz="1600" b="1" dirty="0" err="1">
                <a:solidFill>
                  <a:schemeClr val="tx1"/>
                </a:solidFill>
              </a:rPr>
              <a:t>type_contact</a:t>
            </a:r>
            <a:r>
              <a:rPr lang="en-IN" sz="1600" dirty="0">
                <a:solidFill>
                  <a:schemeClr val="tx1"/>
                </a:solidFill>
              </a:rPr>
              <a:t>" account for 99%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tx1"/>
                </a:solidFill>
              </a:rPr>
              <a:t>“Updated_by”</a:t>
            </a:r>
            <a:r>
              <a:rPr lang="en-IN" sz="1600" dirty="0" smtClean="0">
                <a:solidFill>
                  <a:schemeClr val="tx1"/>
                </a:solidFill>
              </a:rPr>
              <a:t>908</a:t>
            </a:r>
            <a:r>
              <a:rPr lang="en-IN" sz="1600" dirty="0">
                <a:solidFill>
                  <a:schemeClr val="tx1"/>
                </a:solidFill>
              </a:rPr>
              <a:t>, 44, 60 </a:t>
            </a:r>
            <a:r>
              <a:rPr lang="en-IN" sz="1600" dirty="0" smtClean="0">
                <a:solidFill>
                  <a:schemeClr val="tx1"/>
                </a:solidFill>
              </a:rPr>
              <a:t>account </a:t>
            </a:r>
            <a:r>
              <a:rPr lang="en-IN" sz="1600" dirty="0">
                <a:solidFill>
                  <a:schemeClr val="tx1"/>
                </a:solidFill>
              </a:rPr>
              <a:t>for 40%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tx1"/>
                </a:solidFill>
              </a:rPr>
              <a:t>“Created by” </a:t>
            </a:r>
            <a:r>
              <a:rPr lang="en-IN" sz="1600" dirty="0">
                <a:solidFill>
                  <a:schemeClr val="tx1"/>
                </a:solidFill>
              </a:rPr>
              <a:t>10 account for 55</a:t>
            </a:r>
            <a:r>
              <a:rPr lang="en-IN" sz="1600" dirty="0" smtClean="0">
                <a:solidFill>
                  <a:schemeClr val="tx1"/>
                </a:solidFill>
              </a:rPr>
              <a:t>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True </a:t>
            </a:r>
            <a:r>
              <a:rPr lang="en-IN" sz="1600" dirty="0">
                <a:solidFill>
                  <a:schemeClr val="tx1"/>
                </a:solidFill>
              </a:rPr>
              <a:t>in </a:t>
            </a:r>
            <a:r>
              <a:rPr lang="en-IN" sz="1600" b="1" dirty="0">
                <a:solidFill>
                  <a:schemeClr val="tx1"/>
                </a:solidFill>
              </a:rPr>
              <a:t>"confirmation check" </a:t>
            </a:r>
            <a:r>
              <a:rPr lang="en-IN" sz="1600" dirty="0">
                <a:solidFill>
                  <a:schemeClr val="tx1"/>
                </a:solidFill>
              </a:rPr>
              <a:t>account for 71 %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False </a:t>
            </a:r>
            <a:r>
              <a:rPr lang="en-IN" sz="1600" dirty="0">
                <a:solidFill>
                  <a:schemeClr val="tx1"/>
                </a:solidFill>
              </a:rPr>
              <a:t>in </a:t>
            </a:r>
            <a:r>
              <a:rPr lang="en-IN" sz="1600" b="1" dirty="0">
                <a:solidFill>
                  <a:schemeClr val="tx1"/>
                </a:solidFill>
              </a:rPr>
              <a:t>"</a:t>
            </a:r>
            <a:r>
              <a:rPr lang="en-IN" sz="1600" b="1" dirty="0" err="1">
                <a:solidFill>
                  <a:schemeClr val="tx1"/>
                </a:solidFill>
              </a:rPr>
              <a:t>doc_knowledge</a:t>
            </a:r>
            <a:r>
              <a:rPr lang="en-IN" sz="1600" b="1" dirty="0">
                <a:solidFill>
                  <a:schemeClr val="tx1"/>
                </a:solidFill>
              </a:rPr>
              <a:t>" </a:t>
            </a:r>
            <a:r>
              <a:rPr lang="en-IN" sz="1600" dirty="0">
                <a:solidFill>
                  <a:schemeClr val="tx1"/>
                </a:solidFill>
              </a:rPr>
              <a:t>account for 82%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4/7/16 </a:t>
            </a:r>
            <a:r>
              <a:rPr lang="en-IN" sz="1600" dirty="0">
                <a:solidFill>
                  <a:schemeClr val="tx1"/>
                </a:solidFill>
              </a:rPr>
              <a:t>and 17/3/16 have almost 37% values under </a:t>
            </a:r>
            <a:r>
              <a:rPr lang="en-IN" sz="1600" b="1" dirty="0">
                <a:solidFill>
                  <a:schemeClr val="tx1"/>
                </a:solidFill>
              </a:rPr>
              <a:t>"</a:t>
            </a:r>
            <a:r>
              <a:rPr lang="en-IN" sz="1600" b="1" dirty="0" err="1">
                <a:solidFill>
                  <a:schemeClr val="tx1"/>
                </a:solidFill>
              </a:rPr>
              <a:t>created_at</a:t>
            </a:r>
            <a:r>
              <a:rPr lang="en-IN" sz="1600" b="1" dirty="0">
                <a:solidFill>
                  <a:schemeClr val="tx1"/>
                </a:solidFill>
              </a:rPr>
              <a:t>"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0,1,2,3,4 </a:t>
            </a:r>
            <a:r>
              <a:rPr lang="en-IN" sz="1600" dirty="0">
                <a:solidFill>
                  <a:schemeClr val="tx1"/>
                </a:solidFill>
              </a:rPr>
              <a:t>in </a:t>
            </a:r>
            <a:r>
              <a:rPr lang="en-IN" sz="1600" b="1" dirty="0" smtClean="0">
                <a:solidFill>
                  <a:schemeClr val="tx1"/>
                </a:solidFill>
              </a:rPr>
              <a:t>“</a:t>
            </a:r>
            <a:r>
              <a:rPr lang="en-IN" sz="1600" b="1" dirty="0" err="1" smtClean="0">
                <a:solidFill>
                  <a:schemeClr val="tx1"/>
                </a:solidFill>
              </a:rPr>
              <a:t>count_updated</a:t>
            </a:r>
            <a:r>
              <a:rPr lang="en-IN" sz="1600" b="1" dirty="0" smtClean="0">
                <a:solidFill>
                  <a:schemeClr val="tx1"/>
                </a:solidFill>
              </a:rPr>
              <a:t>” </a:t>
            </a:r>
            <a:r>
              <a:rPr lang="en-IN" sz="1600" dirty="0">
                <a:solidFill>
                  <a:schemeClr val="tx1"/>
                </a:solidFill>
              </a:rPr>
              <a:t>account for 64%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0 </a:t>
            </a:r>
            <a:r>
              <a:rPr lang="en-IN" sz="1600" dirty="0">
                <a:solidFill>
                  <a:schemeClr val="tx1"/>
                </a:solidFill>
              </a:rPr>
              <a:t>in </a:t>
            </a:r>
            <a:r>
              <a:rPr lang="en-IN" sz="1600" b="1" dirty="0" smtClean="0">
                <a:solidFill>
                  <a:schemeClr val="tx1"/>
                </a:solidFill>
              </a:rPr>
              <a:t>“</a:t>
            </a:r>
            <a:r>
              <a:rPr lang="en-IN" sz="1600" b="1" dirty="0" err="1" smtClean="0">
                <a:solidFill>
                  <a:schemeClr val="tx1"/>
                </a:solidFill>
              </a:rPr>
              <a:t>count_opening</a:t>
            </a:r>
            <a:r>
              <a:rPr lang="en-IN" sz="1600" b="1" dirty="0" smtClean="0">
                <a:solidFill>
                  <a:schemeClr val="tx1"/>
                </a:solidFill>
              </a:rPr>
              <a:t>” </a:t>
            </a:r>
            <a:r>
              <a:rPr lang="en-IN" sz="1600" dirty="0">
                <a:solidFill>
                  <a:schemeClr val="tx1"/>
                </a:solidFill>
              </a:rPr>
              <a:t>account for 98%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0,1,2 </a:t>
            </a:r>
            <a:r>
              <a:rPr lang="en-IN" sz="1600" dirty="0">
                <a:solidFill>
                  <a:schemeClr val="tx1"/>
                </a:solidFill>
              </a:rPr>
              <a:t>in </a:t>
            </a:r>
            <a:r>
              <a:rPr lang="en-IN" sz="1600" b="1" dirty="0" smtClean="0">
                <a:solidFill>
                  <a:schemeClr val="tx1"/>
                </a:solidFill>
              </a:rPr>
              <a:t>“</a:t>
            </a:r>
            <a:r>
              <a:rPr lang="en-IN" sz="1600" b="1" dirty="0" err="1" smtClean="0">
                <a:solidFill>
                  <a:schemeClr val="tx1"/>
                </a:solidFill>
              </a:rPr>
              <a:t>count_reassign</a:t>
            </a:r>
            <a:r>
              <a:rPr lang="en-IN" sz="1600" b="1" dirty="0" smtClean="0">
                <a:solidFill>
                  <a:schemeClr val="tx1"/>
                </a:solidFill>
              </a:rPr>
              <a:t>” </a:t>
            </a:r>
            <a:r>
              <a:rPr lang="en-IN" sz="1600" dirty="0">
                <a:solidFill>
                  <a:schemeClr val="tx1"/>
                </a:solidFill>
              </a:rPr>
              <a:t>account for almost 85%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True </a:t>
            </a:r>
            <a:r>
              <a:rPr lang="en-IN" sz="1600" dirty="0">
                <a:solidFill>
                  <a:schemeClr val="tx1"/>
                </a:solidFill>
              </a:rPr>
              <a:t>in </a:t>
            </a:r>
            <a:r>
              <a:rPr lang="en-IN" sz="1600" b="1" dirty="0" smtClean="0">
                <a:solidFill>
                  <a:schemeClr val="tx1"/>
                </a:solidFill>
              </a:rPr>
              <a:t>"active" </a:t>
            </a:r>
            <a:r>
              <a:rPr lang="en-IN" sz="1600" dirty="0" smtClean="0">
                <a:solidFill>
                  <a:schemeClr val="tx1"/>
                </a:solidFill>
              </a:rPr>
              <a:t>account </a:t>
            </a:r>
            <a:r>
              <a:rPr lang="en-IN" sz="1600" dirty="0">
                <a:solidFill>
                  <a:schemeClr val="tx1"/>
                </a:solidFill>
              </a:rPr>
              <a:t>for 82</a:t>
            </a:r>
            <a:r>
              <a:rPr lang="en-IN" sz="1600" dirty="0" smtClean="0">
                <a:solidFill>
                  <a:schemeClr val="tx1"/>
                </a:solidFill>
              </a:rPr>
              <a:t>%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tx1"/>
                </a:solidFill>
              </a:rPr>
              <a:t>“Change request” </a:t>
            </a:r>
            <a:r>
              <a:rPr lang="en-IN" sz="1600" dirty="0" smtClean="0">
                <a:solidFill>
                  <a:schemeClr val="tx1"/>
                </a:solidFill>
              </a:rPr>
              <a:t>and </a:t>
            </a:r>
            <a:r>
              <a:rPr lang="en-IN" sz="1600" b="1" dirty="0" smtClean="0">
                <a:solidFill>
                  <a:schemeClr val="tx1"/>
                </a:solidFill>
              </a:rPr>
              <a:t>“</a:t>
            </a:r>
            <a:r>
              <a:rPr lang="en-IN" sz="1600" b="1" dirty="0" err="1" smtClean="0">
                <a:solidFill>
                  <a:schemeClr val="tx1"/>
                </a:solidFill>
              </a:rPr>
              <a:t>problem_id</a:t>
            </a:r>
            <a:r>
              <a:rPr lang="en-IN" sz="1600" b="1" dirty="0" smtClean="0">
                <a:solidFill>
                  <a:schemeClr val="tx1"/>
                </a:solidFill>
              </a:rPr>
              <a:t>” </a:t>
            </a:r>
            <a:r>
              <a:rPr lang="en-IN" sz="1600" dirty="0" smtClean="0">
                <a:solidFill>
                  <a:schemeClr val="tx1"/>
                </a:solidFill>
              </a:rPr>
              <a:t>have almost 98% values missing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973" r="12598" b="5653"/>
          <a:stretch/>
        </p:blipFill>
        <p:spPr>
          <a:xfrm>
            <a:off x="0" y="296863"/>
            <a:ext cx="9967913" cy="6065837"/>
          </a:xfrm>
        </p:spPr>
      </p:pic>
      <p:sp>
        <p:nvSpPr>
          <p:cNvPr id="12" name="Rectangle 11"/>
          <p:cNvSpPr/>
          <p:nvPr/>
        </p:nvSpPr>
        <p:spPr>
          <a:xfrm>
            <a:off x="10328856" y="1365161"/>
            <a:ext cx="1764406" cy="4404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Certain Categories and Support groups have majority of the incidents </a:t>
            </a:r>
            <a:endParaRPr lang="en-IN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For 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eg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Category_id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26, and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Support_group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70, 20, 25, 24, 39 have maximum incidents </a:t>
            </a:r>
          </a:p>
          <a:p>
            <a:endParaRPr lang="en-IN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Category” and “Sub-category” have an effect on “Impact”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9478850" y="127908"/>
            <a:ext cx="618187" cy="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3599" y="406401"/>
            <a:ext cx="2011025" cy="5326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Support_Incharge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(17) have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dealt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with majority of the incidents</a:t>
            </a: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Majority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of the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Support_Incharge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who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dealt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with issues belong with similar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Support_group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(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eg:70) irrespective of “Impact” classes</a:t>
            </a:r>
          </a:p>
          <a:p>
            <a:pPr marL="342900" indent="-342900">
              <a:buAutoNum type="arabicPeriod"/>
            </a:pPr>
            <a:endParaRPr lang="en-IN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Support_incharge</a:t>
            </a:r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and “</a:t>
            </a:r>
            <a:r>
              <a:rPr lang="en-IN" sz="1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Support_group</a:t>
            </a:r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</a:t>
            </a:r>
            <a:r>
              <a:rPr lang="en-IN" sz="1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doesnot</a:t>
            </a:r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have much prediction power</a:t>
            </a:r>
            <a:endParaRPr lang="en-IN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654" r="14340" b="6202"/>
          <a:stretch/>
        </p:blipFill>
        <p:spPr>
          <a:xfrm>
            <a:off x="64393" y="90151"/>
            <a:ext cx="9979207" cy="61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28272" y="3772821"/>
            <a:ext cx="7603627" cy="2138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Certain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ID_Caller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have a high count of incidents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while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rest have much lower counts. There are majorly 4 cluster (&gt;=700), (&lt;700 and &gt;=150), (&lt;150 and &gt;=50) and (&lt;50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n-IN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“User symptoms” 491,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534 seems to have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majority of the incidents, irrespective of the incident type, rendering other values much powerless, with very minor incidents getting registered to others</a:t>
            </a:r>
          </a:p>
          <a:p>
            <a:pPr marL="0" lvl="1"/>
            <a:endParaRPr lang="en-IN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1"/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ID_caller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” seem to have an effect on “Impact” </a:t>
            </a:r>
            <a:r>
              <a:rPr lang="en-IN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while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“User symptoms” doesn't seem to have an effect on the “Impact”</a:t>
            </a:r>
          </a:p>
          <a:p>
            <a:pPr marL="0" lvl="1"/>
            <a:endParaRPr lang="en-IN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493" r="12323" b="57670"/>
          <a:stretch/>
        </p:blipFill>
        <p:spPr>
          <a:xfrm>
            <a:off x="4528272" y="648236"/>
            <a:ext cx="7603627" cy="2630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11292439" y="1963239"/>
            <a:ext cx="618187" cy="566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62740" b="10667"/>
          <a:stretch/>
        </p:blipFill>
        <p:spPr>
          <a:xfrm>
            <a:off x="90151" y="1674"/>
            <a:ext cx="4474513" cy="6180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5" b="90654"/>
          <a:stretch/>
        </p:blipFill>
        <p:spPr>
          <a:xfrm>
            <a:off x="4528272" y="83732"/>
            <a:ext cx="1208468" cy="5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4075802"/>
            <a:ext cx="7271654" cy="21798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1.“Notify”, “</a:t>
            </a:r>
            <a:r>
              <a:rPr lang="en-IN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Type_contact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”, “Active” have same distribution irrespective of “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Impact” class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2.“Confirmation_Check” and “</a:t>
            </a:r>
            <a:r>
              <a:rPr lang="en-IN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Doc_knowledge</a:t>
            </a: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have almost equal proportion of “Impact” classes for both true and false criteria</a:t>
            </a:r>
          </a:p>
          <a:p>
            <a:pPr algn="just"/>
            <a:endParaRPr lang="en-IN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None of the attributes have major role in prediction and can be discarded</a:t>
            </a:r>
          </a:p>
          <a:p>
            <a:pPr algn="just"/>
            <a:endParaRPr lang="en-IN" sz="16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20830" r="12324" b="59254"/>
          <a:stretch/>
        </p:blipFill>
        <p:spPr>
          <a:xfrm>
            <a:off x="0" y="311346"/>
            <a:ext cx="7379595" cy="1365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t="20830" r="13274" b="51363"/>
          <a:stretch/>
        </p:blipFill>
        <p:spPr>
          <a:xfrm>
            <a:off x="90152" y="1882329"/>
            <a:ext cx="7289443" cy="1906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1" t="20726" r="47619" b="60429"/>
          <a:stretch/>
        </p:blipFill>
        <p:spPr>
          <a:xfrm>
            <a:off x="7900403" y="204373"/>
            <a:ext cx="3921158" cy="1579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2" t="21001" r="50714" b="61064"/>
          <a:stretch/>
        </p:blipFill>
        <p:spPr>
          <a:xfrm>
            <a:off x="7900403" y="1972907"/>
            <a:ext cx="3991432" cy="17249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6285010" y="204373"/>
            <a:ext cx="618187" cy="566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0092" r="50596" b="60004"/>
          <a:stretch/>
        </p:blipFill>
        <p:spPr>
          <a:xfrm>
            <a:off x="8002004" y="4075802"/>
            <a:ext cx="3949586" cy="18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124" y="5687403"/>
            <a:ext cx="11449318" cy="623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Count_opening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“High Impact”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doesn’t have a direct linear correlation but have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 correlation value of 0.80, depicting positive correlation, using a 3</a:t>
            </a:r>
            <a:r>
              <a:rPr lang="en-IN" sz="14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rd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degree polynomial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model, majority of its value are “zero” irrespective of the impact class, so it can be discarded from prediction (rarely users have rejected the solution)</a:t>
            </a:r>
            <a:endParaRPr lang="en-IN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112" r="17030" b="6605"/>
          <a:stretch/>
        </p:blipFill>
        <p:spPr>
          <a:xfrm>
            <a:off x="515154" y="0"/>
            <a:ext cx="8822029" cy="5585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9628305" y="204799"/>
            <a:ext cx="618187" cy="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9245" y="5859887"/>
            <a:ext cx="11449318" cy="437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Count_reassign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and “High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Impact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have a correlation value of 0.818, depicting positive correlation, using a 3</a:t>
            </a:r>
            <a:r>
              <a:rPr lang="en-IN" sz="14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rd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degree polynomial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model(multiple number of times support group have been changed), majority 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datapoint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from all classes fall in similar range</a:t>
            </a:r>
            <a:endParaRPr lang="en-IN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9628305" y="204799"/>
            <a:ext cx="618187" cy="566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291" r="20352" b="6833"/>
          <a:stretch/>
        </p:blipFill>
        <p:spPr>
          <a:xfrm>
            <a:off x="128789" y="90152"/>
            <a:ext cx="8487178" cy="55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9245" y="5859887"/>
            <a:ext cx="11449318" cy="425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Count_updated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and “High Impact” have a correlation value of 0.835, depicting positive correlation, using a 3</a:t>
            </a:r>
            <a:r>
              <a:rPr lang="en-IN" sz="14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rd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degree polynomial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</a:t>
            </a:r>
            <a:endParaRPr lang="en-IN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9628305" y="204799"/>
            <a:ext cx="618187" cy="566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1337" r="16773" b="6428"/>
          <a:stretch/>
        </p:blipFill>
        <p:spPr>
          <a:xfrm>
            <a:off x="399245" y="0"/>
            <a:ext cx="9152237" cy="57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90718" y="1352281"/>
            <a:ext cx="3322748" cy="3284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 measured the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Opened_at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and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Updated_at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time lag in days</a:t>
            </a: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“High Impact” incidents have a lower “opened and updated time lag”, with majority in the  range of 0-250 days, with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average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0-30 days</a:t>
            </a: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While “Medium and Low Impact” have a varied range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8890718" y="579549"/>
            <a:ext cx="618187" cy="56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1337" r="13316" b="6201"/>
          <a:stretch/>
        </p:blipFill>
        <p:spPr>
          <a:xfrm>
            <a:off x="115910" y="579549"/>
            <a:ext cx="8666656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Background Study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565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dirty="0" smtClean="0"/>
              <a:t>Increasing digital footprint of almost every product and service industry is leading to a huge digital data load. The same data can be used for a better </a:t>
            </a:r>
            <a:r>
              <a:rPr lang="en-IN" sz="1600" dirty="0" smtClean="0"/>
              <a:t>CRM(Customer relationship management)</a:t>
            </a:r>
          </a:p>
          <a:p>
            <a:pPr marL="0" indent="0" algn="just">
              <a:buNone/>
            </a:pPr>
            <a:r>
              <a:rPr lang="en-IN" sz="1600" dirty="0" smtClean="0"/>
              <a:t>With advent and easy access of multiple social media and other platforms its imperative that people are sharing feedbacks-grievances and more at a much higher pace.</a:t>
            </a:r>
          </a:p>
          <a:p>
            <a:pPr marL="0" indent="0" algn="just">
              <a:buNone/>
            </a:pPr>
            <a:r>
              <a:rPr lang="en-IN" sz="1600" dirty="0" smtClean="0"/>
              <a:t>Along with genuine concerns industries today also face a lot of scam-fake-negative-repetitive feedbacks-grievances, so it is importance to device a solution that can prioritise important concerns and can facilitate a better </a:t>
            </a:r>
            <a:r>
              <a:rPr lang="en-IN" sz="1600" b="1" dirty="0" smtClean="0"/>
              <a:t>customer satisfaction </a:t>
            </a:r>
            <a:r>
              <a:rPr lang="en-IN" sz="1600" dirty="0" smtClean="0"/>
              <a:t>leading to better </a:t>
            </a:r>
            <a:r>
              <a:rPr lang="en-IN" sz="1600" b="1" dirty="0" smtClean="0"/>
              <a:t>customer acquisition.</a:t>
            </a:r>
            <a:endParaRPr lang="en-IN" sz="1600" b="1" dirty="0"/>
          </a:p>
          <a:p>
            <a:pPr algn="just"/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02298"/>
            <a:ext cx="5569593" cy="2408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 t="4868" r="7960" b="13184"/>
          <a:stretch/>
        </p:blipFill>
        <p:spPr>
          <a:xfrm>
            <a:off x="7006106" y="3812146"/>
            <a:ext cx="4675031" cy="24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078424" y="1146219"/>
            <a:ext cx="3113575" cy="3309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</a:rPr>
              <a:t>We measured the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Created_at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Opened_at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</a:rPr>
              <a:t>time lag in days</a:t>
            </a:r>
          </a:p>
          <a:p>
            <a:pPr marL="342900" indent="-342900">
              <a:buFontTx/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Its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</a:rPr>
              <a:t>visible that “High Impact” incidents are in the average range of (-75 to 125)</a:t>
            </a: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</a:rPr>
              <a:t>spread is vast and is not 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conclusive for “Medium and Low Impact” incidents </a:t>
            </a: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Negative values depict some data entry anomaly</a:t>
            </a: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9078425" y="579549"/>
            <a:ext cx="618187" cy="56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565" r="14212" b="6428"/>
          <a:stretch/>
        </p:blipFill>
        <p:spPr>
          <a:xfrm>
            <a:off x="0" y="515153"/>
            <a:ext cx="8976514" cy="54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414456" y="1146220"/>
            <a:ext cx="2777544" cy="2820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 measured the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Updated_at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and “</a:t>
            </a:r>
            <a:r>
              <a:rPr lang="en-IN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Created_at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 time lag in days</a:t>
            </a:r>
          </a:p>
          <a:p>
            <a:pPr marL="342900" indent="-342900">
              <a:buAutoNum type="arabicPeriod"/>
            </a:pP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spread is vast and is not conclusive</a:t>
            </a:r>
          </a:p>
          <a:p>
            <a:pPr marL="342900" indent="-342900">
              <a:buFontTx/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</a:rPr>
              <a:t>Negative values depict some data entry anomaly</a:t>
            </a:r>
          </a:p>
          <a:p>
            <a:pPr marL="342900" indent="-342900">
              <a:buAutoNum type="arabicPeriod"/>
            </a:pPr>
            <a:endParaRPr lang="en-IN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8" r="4179" b="88061"/>
          <a:stretch/>
        </p:blipFill>
        <p:spPr>
          <a:xfrm>
            <a:off x="9414456" y="565407"/>
            <a:ext cx="618187" cy="566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565" r="12548" b="7339"/>
          <a:stretch/>
        </p:blipFill>
        <p:spPr>
          <a:xfrm>
            <a:off x="103030" y="360607"/>
            <a:ext cx="9309689" cy="55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Important </a:t>
            </a:r>
            <a:r>
              <a:rPr lang="en-IN" sz="3600" b="1" dirty="0" smtClean="0">
                <a:latin typeface="+mn-lt"/>
              </a:rPr>
              <a:t>predictors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810" y="1737360"/>
            <a:ext cx="10487266" cy="456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Attributes that might have a say in prediction as per visual understanding: 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“</a:t>
            </a:r>
            <a:r>
              <a:rPr lang="en-IN" b="1" dirty="0" smtClean="0">
                <a:solidFill>
                  <a:schemeClr val="tx1"/>
                </a:solidFill>
              </a:rPr>
              <a:t>Category”, “</a:t>
            </a:r>
            <a:r>
              <a:rPr lang="en-IN" b="1" dirty="0" err="1" smtClean="0">
                <a:solidFill>
                  <a:schemeClr val="tx1"/>
                </a:solidFill>
              </a:rPr>
              <a:t>ID_status</a:t>
            </a:r>
            <a:r>
              <a:rPr lang="en-IN" b="1" dirty="0" smtClean="0">
                <a:solidFill>
                  <a:schemeClr val="tx1"/>
                </a:solidFill>
              </a:rPr>
              <a:t>”, “Location”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“Category”, “</a:t>
            </a:r>
            <a:r>
              <a:rPr lang="en-IN" b="1" dirty="0" err="1" smtClean="0">
                <a:solidFill>
                  <a:schemeClr val="tx1"/>
                </a:solidFill>
              </a:rPr>
              <a:t>Sub_category</a:t>
            </a:r>
            <a:r>
              <a:rPr lang="en-IN" b="1" dirty="0" smtClean="0">
                <a:solidFill>
                  <a:schemeClr val="tx1"/>
                </a:solidFill>
              </a:rPr>
              <a:t>”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“</a:t>
            </a:r>
            <a:r>
              <a:rPr lang="en-IN" b="1" dirty="0" err="1" smtClean="0">
                <a:solidFill>
                  <a:schemeClr val="tx1"/>
                </a:solidFill>
              </a:rPr>
              <a:t>ID_caller</a:t>
            </a:r>
            <a:r>
              <a:rPr lang="en-IN" b="1" dirty="0" smtClean="0">
                <a:solidFill>
                  <a:schemeClr val="tx1"/>
                </a:solidFill>
              </a:rPr>
              <a:t>”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“</a:t>
            </a:r>
            <a:r>
              <a:rPr lang="en-IN" b="1" dirty="0" err="1" smtClean="0">
                <a:solidFill>
                  <a:schemeClr val="tx1"/>
                </a:solidFill>
              </a:rPr>
              <a:t>Count_updated</a:t>
            </a:r>
            <a:r>
              <a:rPr lang="en-IN" b="1" dirty="0" smtClean="0">
                <a:solidFill>
                  <a:schemeClr val="tx1"/>
                </a:solidFill>
              </a:rPr>
              <a:t>”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“</a:t>
            </a:r>
            <a:r>
              <a:rPr lang="en-IN" b="1" dirty="0" err="1" smtClean="0">
                <a:solidFill>
                  <a:schemeClr val="tx1"/>
                </a:solidFill>
              </a:rPr>
              <a:t>Opened_at</a:t>
            </a:r>
            <a:r>
              <a:rPr lang="en-IN" b="1" dirty="0" smtClean="0">
                <a:solidFill>
                  <a:schemeClr val="tx1"/>
                </a:solidFill>
              </a:rPr>
              <a:t>”, “</a:t>
            </a:r>
            <a:r>
              <a:rPr lang="en-IN" b="1" dirty="0" err="1" smtClean="0">
                <a:solidFill>
                  <a:schemeClr val="tx1"/>
                </a:solidFill>
              </a:rPr>
              <a:t>Updated_at</a:t>
            </a:r>
            <a:r>
              <a:rPr lang="en-IN" b="1" dirty="0" smtClean="0">
                <a:solidFill>
                  <a:schemeClr val="tx1"/>
                </a:solidFill>
              </a:rPr>
              <a:t>”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dirty="0" smtClean="0">
                <a:solidFill>
                  <a:schemeClr val="tx1"/>
                </a:solidFill>
              </a:rPr>
              <a:t>While</a:t>
            </a:r>
            <a:r>
              <a:rPr lang="en-IN" b="1" dirty="0" smtClean="0">
                <a:solidFill>
                  <a:schemeClr val="tx1"/>
                </a:solidFill>
              </a:rPr>
              <a:t> “ </a:t>
            </a:r>
            <a:r>
              <a:rPr lang="en-IN" b="1" dirty="0" err="1" smtClean="0">
                <a:solidFill>
                  <a:schemeClr val="tx1"/>
                </a:solidFill>
              </a:rPr>
              <a:t>count_opening</a:t>
            </a:r>
            <a:r>
              <a:rPr lang="en-IN" b="1" dirty="0" smtClean="0">
                <a:solidFill>
                  <a:schemeClr val="tx1"/>
                </a:solidFill>
              </a:rPr>
              <a:t>”, “Change request”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  <a:r>
              <a:rPr lang="en-IN" b="1" dirty="0" smtClean="0">
                <a:solidFill>
                  <a:schemeClr val="tx1"/>
                </a:solidFill>
              </a:rPr>
              <a:t>“</a:t>
            </a:r>
            <a:r>
              <a:rPr lang="en-IN" b="1" dirty="0" err="1" smtClean="0">
                <a:solidFill>
                  <a:schemeClr val="tx1"/>
                </a:solidFill>
              </a:rPr>
              <a:t>problem_id</a:t>
            </a:r>
            <a:r>
              <a:rPr lang="en-IN" b="1" dirty="0" smtClean="0">
                <a:solidFill>
                  <a:schemeClr val="tx1"/>
                </a:solidFill>
              </a:rPr>
              <a:t>” </a:t>
            </a:r>
            <a:r>
              <a:rPr lang="en-IN" dirty="0" smtClean="0">
                <a:solidFill>
                  <a:schemeClr val="tx1"/>
                </a:solidFill>
              </a:rPr>
              <a:t>have almost 98% values missing and thus can be discarded, while rest attributes wont seem to have major prediction power.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Outliers  and Categorical variables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10170" y="1737360"/>
            <a:ext cx="2975429" cy="419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(), bool() have certain abnormal data points that might disturb the entire data distribution. </a:t>
            </a:r>
          </a:p>
          <a:p>
            <a:pPr algn="just"/>
            <a:endParaRPr lang="en-IN" b="1" dirty="0">
              <a:solidFill>
                <a:schemeClr val="tx1"/>
              </a:solidFill>
            </a:endParaRPr>
          </a:p>
          <a:p>
            <a:pPr algn="just"/>
            <a:r>
              <a:rPr lang="en-IN" b="1" dirty="0" smtClean="0">
                <a:solidFill>
                  <a:schemeClr val="tx1"/>
                </a:solidFill>
              </a:rPr>
              <a:t>Particularly “</a:t>
            </a:r>
            <a:r>
              <a:rPr lang="en-IN" b="1" dirty="0" err="1" smtClean="0">
                <a:solidFill>
                  <a:schemeClr val="tx1"/>
                </a:solidFill>
              </a:rPr>
              <a:t>count_updated</a:t>
            </a:r>
            <a:r>
              <a:rPr lang="en-IN" b="1" dirty="0" smtClean="0">
                <a:solidFill>
                  <a:schemeClr val="tx1"/>
                </a:solidFill>
              </a:rPr>
              <a:t>” and “</a:t>
            </a:r>
            <a:r>
              <a:rPr lang="en-IN" b="1" dirty="0" err="1" smtClean="0">
                <a:solidFill>
                  <a:schemeClr val="tx1"/>
                </a:solidFill>
              </a:rPr>
              <a:t>count_reassign</a:t>
            </a:r>
            <a:r>
              <a:rPr lang="en-IN" b="1" dirty="0" smtClean="0">
                <a:solidFill>
                  <a:schemeClr val="tx1"/>
                </a:solidFill>
              </a:rPr>
              <a:t>” have major outliers</a:t>
            </a:r>
          </a:p>
          <a:p>
            <a:pPr algn="just"/>
            <a:endParaRPr lang="en-IN" b="1" dirty="0">
              <a:solidFill>
                <a:schemeClr val="tx1"/>
              </a:solidFill>
            </a:endParaRPr>
          </a:p>
          <a:p>
            <a:pPr algn="just"/>
            <a:r>
              <a:rPr lang="en-IN" b="1" dirty="0" smtClean="0">
                <a:solidFill>
                  <a:schemeClr val="tx1"/>
                </a:solidFill>
              </a:rPr>
              <a:t>We also label encode categorical variables to prepare them for further usage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14797" r="8810" b="13421"/>
          <a:stretch/>
        </p:blipFill>
        <p:spPr>
          <a:xfrm>
            <a:off x="232231" y="2269048"/>
            <a:ext cx="8113484" cy="36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Establishing correlation between different attributes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7786" y="2835335"/>
            <a:ext cx="3078050" cy="1443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dirty="0" smtClean="0">
                <a:solidFill>
                  <a:schemeClr val="tx1"/>
                </a:solidFill>
              </a:rPr>
              <a:t>“</a:t>
            </a:r>
            <a:r>
              <a:rPr lang="en-IN" sz="1600" dirty="0" err="1" smtClean="0">
                <a:solidFill>
                  <a:schemeClr val="tx1"/>
                </a:solidFill>
              </a:rPr>
              <a:t>opened_at</a:t>
            </a:r>
            <a:r>
              <a:rPr lang="en-IN" sz="1600" dirty="0" smtClean="0">
                <a:solidFill>
                  <a:schemeClr val="tx1"/>
                </a:solidFill>
              </a:rPr>
              <a:t>” and “</a:t>
            </a:r>
            <a:r>
              <a:rPr lang="en-IN" sz="1600" dirty="0" err="1" smtClean="0">
                <a:solidFill>
                  <a:schemeClr val="tx1"/>
                </a:solidFill>
              </a:rPr>
              <a:t>updated_at</a:t>
            </a:r>
            <a:r>
              <a:rPr lang="en-IN" sz="1600" dirty="0" smtClean="0">
                <a:solidFill>
                  <a:schemeClr val="tx1"/>
                </a:solidFill>
              </a:rPr>
              <a:t>” </a:t>
            </a:r>
            <a:r>
              <a:rPr lang="en-IN" sz="1600" dirty="0">
                <a:solidFill>
                  <a:schemeClr val="tx1"/>
                </a:solidFill>
              </a:rPr>
              <a:t>have a </a:t>
            </a:r>
            <a:r>
              <a:rPr lang="en-IN" sz="1600" dirty="0" smtClean="0">
                <a:solidFill>
                  <a:schemeClr val="tx1"/>
                </a:solidFill>
              </a:rPr>
              <a:t>correlation </a:t>
            </a:r>
            <a:r>
              <a:rPr lang="en-IN" sz="1600" dirty="0">
                <a:solidFill>
                  <a:schemeClr val="tx1"/>
                </a:solidFill>
              </a:rPr>
              <a:t>with </a:t>
            </a:r>
            <a:r>
              <a:rPr lang="en-IN" sz="1600" dirty="0" smtClean="0">
                <a:solidFill>
                  <a:schemeClr val="tx1"/>
                </a:solidFill>
              </a:rPr>
              <a:t>“ID” </a:t>
            </a:r>
            <a:r>
              <a:rPr lang="en-IN" sz="1600" dirty="0">
                <a:solidFill>
                  <a:schemeClr val="tx1"/>
                </a:solidFill>
              </a:rPr>
              <a:t>and </a:t>
            </a:r>
            <a:r>
              <a:rPr lang="en-IN" sz="1600" dirty="0" smtClean="0">
                <a:solidFill>
                  <a:schemeClr val="tx1"/>
                </a:solidFill>
              </a:rPr>
              <a:t>“</a:t>
            </a:r>
            <a:r>
              <a:rPr lang="en-IN" sz="1600" dirty="0" err="1" smtClean="0">
                <a:solidFill>
                  <a:schemeClr val="tx1"/>
                </a:solidFill>
              </a:rPr>
              <a:t>opend_at</a:t>
            </a:r>
            <a:r>
              <a:rPr lang="en-IN" sz="1600" dirty="0" smtClean="0">
                <a:solidFill>
                  <a:schemeClr val="tx1"/>
                </a:solidFill>
              </a:rPr>
              <a:t>” </a:t>
            </a:r>
            <a:r>
              <a:rPr lang="en-IN" sz="1600" dirty="0">
                <a:solidFill>
                  <a:schemeClr val="tx1"/>
                </a:solidFill>
              </a:rPr>
              <a:t>and </a:t>
            </a:r>
            <a:r>
              <a:rPr lang="en-IN" sz="1600" dirty="0" smtClean="0">
                <a:solidFill>
                  <a:schemeClr val="tx1"/>
                </a:solidFill>
              </a:rPr>
              <a:t>“</a:t>
            </a:r>
            <a:r>
              <a:rPr lang="en-IN" sz="1600" dirty="0" err="1" smtClean="0">
                <a:solidFill>
                  <a:schemeClr val="tx1"/>
                </a:solidFill>
              </a:rPr>
              <a:t>updated_at</a:t>
            </a:r>
            <a:r>
              <a:rPr lang="en-IN" sz="1600" dirty="0" smtClean="0">
                <a:solidFill>
                  <a:schemeClr val="tx1"/>
                </a:solidFill>
              </a:rPr>
              <a:t>” </a:t>
            </a:r>
            <a:r>
              <a:rPr lang="en-IN" sz="1600" dirty="0">
                <a:solidFill>
                  <a:schemeClr val="tx1"/>
                </a:solidFill>
              </a:rPr>
              <a:t>are also </a:t>
            </a:r>
            <a:r>
              <a:rPr lang="en-IN" sz="1600" dirty="0" smtClean="0">
                <a:solidFill>
                  <a:schemeClr val="tx1"/>
                </a:solidFill>
              </a:rPr>
              <a:t>related. Other attributes are not correlated to each other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16323" r="15281" b="7773"/>
          <a:stretch/>
        </p:blipFill>
        <p:spPr>
          <a:xfrm>
            <a:off x="321972" y="1891906"/>
            <a:ext cx="8525814" cy="43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29" y="504318"/>
            <a:ext cx="2927530" cy="1295453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+mn-lt"/>
              </a:rPr>
              <a:t>Normality test for each attribute 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61715" y="1664788"/>
            <a:ext cx="2365828" cy="4613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1.We did a </a:t>
            </a:r>
            <a:r>
              <a:rPr lang="en-IN" dirty="0" err="1" smtClean="0">
                <a:solidFill>
                  <a:schemeClr val="tx1"/>
                </a:solidFill>
              </a:rPr>
              <a:t>qqplot</a:t>
            </a:r>
            <a:r>
              <a:rPr lang="en-IN" dirty="0" smtClean="0">
                <a:solidFill>
                  <a:schemeClr val="tx1"/>
                </a:solidFill>
              </a:rPr>
              <a:t>() and a </a:t>
            </a:r>
            <a:r>
              <a:rPr lang="en-IN" dirty="0" err="1" smtClean="0">
                <a:solidFill>
                  <a:schemeClr val="tx1"/>
                </a:solidFill>
              </a:rPr>
              <a:t>historgram</a:t>
            </a:r>
            <a:r>
              <a:rPr lang="en-IN" dirty="0" smtClean="0">
                <a:solidFill>
                  <a:schemeClr val="tx1"/>
                </a:solidFill>
              </a:rPr>
              <a:t> plot to visualize the data symmetry.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2.Data distribution is not normal post label encoding. But still yielded better </a:t>
            </a:r>
            <a:r>
              <a:rPr lang="en-IN" dirty="0" err="1" smtClean="0">
                <a:solidFill>
                  <a:schemeClr val="tx1"/>
                </a:solidFill>
              </a:rPr>
              <a:t>skewness</a:t>
            </a:r>
            <a:r>
              <a:rPr lang="en-IN" dirty="0" smtClean="0">
                <a:solidFill>
                  <a:schemeClr val="tx1"/>
                </a:solidFill>
              </a:rPr>
              <a:t> and kurtosis values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3.We need to scale and standardize the data</a:t>
            </a:r>
          </a:p>
          <a:p>
            <a:pPr algn="just"/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31"/>
            <a:ext cx="8418286" cy="61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504318"/>
            <a:ext cx="10982959" cy="129545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Handle Imbalance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5657" y="1664788"/>
            <a:ext cx="5471886" cy="4613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We tried to combine both SMOTE and </a:t>
            </a:r>
            <a:r>
              <a:rPr lang="en-IN" dirty="0" err="1" smtClean="0">
                <a:solidFill>
                  <a:schemeClr val="tx1"/>
                </a:solidFill>
              </a:rPr>
              <a:t>undersampling</a:t>
            </a:r>
            <a:r>
              <a:rPr lang="en-IN" dirty="0" smtClean="0">
                <a:solidFill>
                  <a:schemeClr val="tx1"/>
                </a:solidFill>
              </a:rPr>
              <a:t> as SMOTEENN, to generate a balanced dataset, where labels 0,1,2 denote “high”, “medium” and “low” incidents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81" y="1799771"/>
            <a:ext cx="4561548" cy="43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01" y="2642992"/>
            <a:ext cx="7064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6098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Business </a:t>
            </a:r>
            <a:r>
              <a:rPr lang="en-IN" sz="3600" b="1" dirty="0" smtClean="0">
                <a:latin typeface="+mn-lt"/>
              </a:rPr>
              <a:t>Objective</a:t>
            </a:r>
            <a:endParaRPr lang="en-IN" sz="36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31776" r="8767" b="15742"/>
          <a:stretch/>
        </p:blipFill>
        <p:spPr>
          <a:xfrm>
            <a:off x="2125015" y="2884264"/>
            <a:ext cx="7044743" cy="24954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8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To </a:t>
            </a:r>
            <a:r>
              <a:rPr lang="en-IN" sz="1600" dirty="0"/>
              <a:t>predict the impact of the incident raised by the </a:t>
            </a:r>
            <a:r>
              <a:rPr lang="en-IN" sz="1600" dirty="0" smtClean="0"/>
              <a:t>customer by </a:t>
            </a:r>
            <a:r>
              <a:rPr lang="en-IN" sz="1600" b="1" dirty="0" smtClean="0"/>
              <a:t>prioritising the incident </a:t>
            </a:r>
            <a:r>
              <a:rPr lang="en-IN" sz="1600" dirty="0" smtClean="0"/>
              <a:t>as high-medium-low priority.</a:t>
            </a:r>
            <a:endParaRPr lang="en-IN" sz="1600" dirty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dataset is having incidents raised by customers</a:t>
            </a:r>
            <a:r>
              <a:rPr lang="en-US" sz="1600" dirty="0" smtClean="0"/>
              <a:t>. Which </a:t>
            </a:r>
            <a:r>
              <a:rPr lang="en-US" sz="1600" dirty="0"/>
              <a:t>contains an event log of an incident management process extracted from a service desk platform of an IT company.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009105" y="5379697"/>
            <a:ext cx="7598535" cy="7764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Incident management workflow 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(</a:t>
            </a:r>
            <a:r>
              <a:rPr lang="en-IN" sz="1200" i="1" dirty="0" smtClean="0">
                <a:solidFill>
                  <a:schemeClr val="tx1"/>
                </a:solidFill>
              </a:rPr>
              <a:t>reference: https://searchitoperations.techtarget.com/definition/IT-incident-management)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+mn-lt"/>
              </a:rPr>
              <a:t>Data </a:t>
            </a:r>
            <a:r>
              <a:rPr lang="en-IN" sz="3600" b="1" dirty="0" smtClean="0">
                <a:latin typeface="+mn-lt"/>
              </a:rPr>
              <a:t>Acquisition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9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event log is enriched with </a:t>
            </a:r>
            <a:r>
              <a:rPr lang="en-US" sz="1600" b="1" dirty="0"/>
              <a:t>data loaded from a relational database </a:t>
            </a:r>
            <a:r>
              <a:rPr lang="en-US" sz="1600" dirty="0"/>
              <a:t>underlying a corresponding process-aware information </a:t>
            </a:r>
            <a:r>
              <a:rPr lang="en-US" sz="1600" dirty="0" smtClean="0"/>
              <a:t>system.</a:t>
            </a:r>
          </a:p>
          <a:p>
            <a:pPr marL="0" indent="0">
              <a:buNone/>
            </a:pPr>
            <a:r>
              <a:rPr lang="en-IN" sz="1600" dirty="0" smtClean="0"/>
              <a:t>Dimension </a:t>
            </a:r>
            <a:r>
              <a:rPr lang="en-IN" sz="1600" dirty="0" smtClean="0"/>
              <a:t>of the data is </a:t>
            </a:r>
            <a:r>
              <a:rPr lang="en-IN" sz="1600" b="1" dirty="0" smtClean="0"/>
              <a:t>1,41,712 incidents(rows) and 25 attributes(columns</a:t>
            </a:r>
            <a:r>
              <a:rPr lang="en-IN" sz="1600" b="1" dirty="0" smtClean="0"/>
              <a:t>)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r>
              <a:rPr lang="en-IN" sz="1600" dirty="0" smtClean="0"/>
              <a:t>The attribute details </a:t>
            </a:r>
            <a:r>
              <a:rPr lang="en-IN" sz="1600" dirty="0" smtClean="0"/>
              <a:t>are as </a:t>
            </a:r>
            <a:r>
              <a:rPr lang="en-IN" sz="1600" dirty="0" smtClean="0"/>
              <a:t>follows:</a:t>
            </a:r>
            <a:endParaRPr lang="en-IN" sz="16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/>
              <a:t>ID </a:t>
            </a:r>
            <a:r>
              <a:rPr lang="en-IN" sz="1600" dirty="0" smtClean="0"/>
              <a:t>: </a:t>
            </a:r>
            <a:r>
              <a:rPr lang="en-IN" sz="1600" dirty="0" smtClean="0"/>
              <a:t>Incident </a:t>
            </a:r>
            <a:r>
              <a:rPr lang="en-IN" sz="1600" dirty="0"/>
              <a:t>identifier (</a:t>
            </a:r>
            <a:r>
              <a:rPr lang="en-IN" sz="1600" b="1" dirty="0"/>
              <a:t>24,918 different </a:t>
            </a:r>
            <a:r>
              <a:rPr lang="en-IN" sz="1600" b="1" dirty="0" smtClean="0"/>
              <a:t>values</a:t>
            </a:r>
            <a:r>
              <a:rPr lang="en-IN" sz="16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 err="1" smtClean="0"/>
              <a:t>ID_status</a:t>
            </a:r>
            <a:r>
              <a:rPr lang="en-IN" sz="1600" dirty="0" smtClean="0"/>
              <a:t> : </a:t>
            </a:r>
            <a:r>
              <a:rPr lang="en-US" sz="1600" dirty="0"/>
              <a:t>Eight levels controlling the incident management process transitions from opening until closing the case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/>
              <a:t>Active </a:t>
            </a:r>
            <a:r>
              <a:rPr lang="en-IN" sz="1600" dirty="0" smtClean="0"/>
              <a:t>: </a:t>
            </a:r>
            <a:r>
              <a:rPr lang="en-US" sz="1600" dirty="0"/>
              <a:t>Boolean attribute that shows whether the record is active or closed/canceled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 err="1"/>
              <a:t>count_reassign</a:t>
            </a:r>
            <a:r>
              <a:rPr lang="en-IN" sz="1600" dirty="0"/>
              <a:t> </a:t>
            </a:r>
            <a:r>
              <a:rPr lang="en-IN" sz="1600" dirty="0" smtClean="0"/>
              <a:t>: </a:t>
            </a:r>
            <a:r>
              <a:rPr lang="en-US" sz="1600" dirty="0" smtClean="0"/>
              <a:t>Number </a:t>
            </a:r>
            <a:r>
              <a:rPr lang="en-US" sz="1600" dirty="0"/>
              <a:t>of times the incident has the group or the support analysts changed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 err="1"/>
              <a:t>count_opening</a:t>
            </a:r>
            <a:r>
              <a:rPr lang="en-IN" sz="1600" dirty="0"/>
              <a:t>  </a:t>
            </a:r>
            <a:r>
              <a:rPr lang="en-IN" sz="1600" dirty="0" smtClean="0"/>
              <a:t>: </a:t>
            </a:r>
            <a:r>
              <a:rPr lang="en-US" sz="1600" dirty="0"/>
              <a:t>number of times the incident resolution was rejected by the caller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count_updated</a:t>
            </a:r>
            <a:r>
              <a:rPr lang="en-IN" sz="1600" dirty="0"/>
              <a:t> </a:t>
            </a:r>
            <a:r>
              <a:rPr lang="en-IN" sz="1600" dirty="0" smtClean="0"/>
              <a:t>: </a:t>
            </a:r>
            <a:r>
              <a:rPr lang="en-US" sz="1600" dirty="0" smtClean="0"/>
              <a:t>number </a:t>
            </a:r>
            <a:r>
              <a:rPr lang="en-US" sz="1600" dirty="0"/>
              <a:t>of incident updates until that moment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ID_caller</a:t>
            </a:r>
            <a:r>
              <a:rPr lang="en-IN" sz="1600" dirty="0"/>
              <a:t> </a:t>
            </a:r>
            <a:r>
              <a:rPr lang="en-IN" sz="1600" dirty="0" smtClean="0"/>
              <a:t>:  </a:t>
            </a:r>
            <a:r>
              <a:rPr lang="en-US" sz="1600" dirty="0"/>
              <a:t>identifier of the user affected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4218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18" y="891910"/>
            <a:ext cx="10058400" cy="833859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Data </a:t>
            </a:r>
            <a:r>
              <a:rPr lang="en-IN" sz="3600" b="1" dirty="0" smtClean="0">
                <a:latin typeface="+mn-lt"/>
              </a:rPr>
              <a:t>Acquisition contd.. </a:t>
            </a:r>
            <a:r>
              <a:rPr lang="en-IN" sz="2000" b="1" i="1" dirty="0">
                <a:latin typeface="+mn-lt"/>
              </a:rPr>
              <a:t>(getting hold of useful information) </a:t>
            </a:r>
            <a:r>
              <a:rPr lang="en-IN" sz="2000" dirty="0" smtClean="0">
                <a:latin typeface="+mn-lt"/>
              </a:rPr>
              <a:t>	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370" y="1858612"/>
            <a:ext cx="10058400" cy="444904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err="1" smtClean="0"/>
              <a:t>opened_by</a:t>
            </a:r>
            <a:r>
              <a:rPr lang="en-IN" sz="1600" dirty="0" smtClean="0"/>
              <a:t> : </a:t>
            </a:r>
            <a:r>
              <a:rPr lang="en-US" sz="1600" dirty="0"/>
              <a:t>identifier of the user who reported the incident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opened_time</a:t>
            </a:r>
            <a:r>
              <a:rPr lang="en-IN" sz="1600" dirty="0"/>
              <a:t> </a:t>
            </a:r>
            <a:r>
              <a:rPr lang="en-IN" sz="1600" dirty="0" smtClean="0"/>
              <a:t>: </a:t>
            </a:r>
            <a:r>
              <a:rPr lang="en-US" sz="1600" dirty="0"/>
              <a:t>Incident user opening date and time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Created_by</a:t>
            </a:r>
            <a:r>
              <a:rPr lang="en-IN" sz="1600" dirty="0"/>
              <a:t> </a:t>
            </a:r>
            <a:r>
              <a:rPr lang="en-IN" sz="1600" dirty="0" smtClean="0"/>
              <a:t>: </a:t>
            </a:r>
            <a:r>
              <a:rPr lang="en-US" sz="1600" dirty="0"/>
              <a:t>identifier of the user who registered the incident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 smtClean="0"/>
              <a:t>created_at</a:t>
            </a:r>
            <a:r>
              <a:rPr lang="en-IN" sz="1600" dirty="0" smtClean="0"/>
              <a:t> : </a:t>
            </a:r>
            <a:r>
              <a:rPr lang="en-US" sz="1600" dirty="0" smtClean="0"/>
              <a:t>incident </a:t>
            </a:r>
            <a:r>
              <a:rPr lang="en-US" sz="1600" dirty="0"/>
              <a:t>system creation date and time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updated_by</a:t>
            </a:r>
            <a:r>
              <a:rPr lang="en-IN" sz="1600" dirty="0"/>
              <a:t> </a:t>
            </a:r>
            <a:r>
              <a:rPr lang="en-IN" sz="1600" dirty="0" smtClean="0"/>
              <a:t>: </a:t>
            </a:r>
            <a:r>
              <a:rPr lang="en-US" sz="1600" dirty="0" smtClean="0"/>
              <a:t>identifier </a:t>
            </a:r>
            <a:r>
              <a:rPr lang="en-US" sz="1600" dirty="0"/>
              <a:t>of the user who updated the incident and generated the current log record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updated_at</a:t>
            </a:r>
            <a:r>
              <a:rPr lang="en-IN" sz="1600" dirty="0"/>
              <a:t> </a:t>
            </a:r>
            <a:r>
              <a:rPr lang="en-IN" sz="1600" dirty="0" smtClean="0"/>
              <a:t>: </a:t>
            </a:r>
            <a:r>
              <a:rPr lang="en-US" sz="1600" dirty="0"/>
              <a:t>incident system update date and time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type_contact</a:t>
            </a:r>
            <a:r>
              <a:rPr lang="en-IN" sz="1600" dirty="0"/>
              <a:t>  </a:t>
            </a:r>
            <a:r>
              <a:rPr lang="en-IN" sz="1600" dirty="0" smtClean="0"/>
              <a:t>: </a:t>
            </a:r>
            <a:r>
              <a:rPr lang="en-US" sz="1600" dirty="0" smtClean="0"/>
              <a:t>categorical </a:t>
            </a:r>
            <a:r>
              <a:rPr lang="en-US" sz="1600" dirty="0"/>
              <a:t>attribute that shows by what means the incident was reported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location </a:t>
            </a:r>
            <a:r>
              <a:rPr lang="en-IN" sz="1600" dirty="0" smtClean="0"/>
              <a:t>: </a:t>
            </a:r>
            <a:r>
              <a:rPr lang="en-US" sz="1600" dirty="0"/>
              <a:t>identifier of the location of the place affected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Category </a:t>
            </a:r>
            <a:r>
              <a:rPr lang="en-IN" sz="1600" dirty="0" smtClean="0"/>
              <a:t>Id : </a:t>
            </a:r>
            <a:r>
              <a:rPr lang="en-US" sz="1600" dirty="0"/>
              <a:t>first-level description of the affected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 smtClean="0"/>
              <a:t>user_symptom</a:t>
            </a:r>
            <a:r>
              <a:rPr lang="en-IN" sz="1600" dirty="0" smtClean="0"/>
              <a:t> : </a:t>
            </a:r>
            <a:r>
              <a:rPr lang="en-US" sz="1600" dirty="0" smtClean="0"/>
              <a:t>description of the user perception about service availability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641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+mn-lt"/>
              </a:rPr>
              <a:t>Data </a:t>
            </a:r>
            <a:r>
              <a:rPr lang="en-IN" sz="3600" b="1" dirty="0" smtClean="0">
                <a:latin typeface="+mn-lt"/>
              </a:rPr>
              <a:t>Acquisition</a:t>
            </a:r>
            <a:r>
              <a:rPr lang="en-IN" b="1" dirty="0"/>
              <a:t> </a:t>
            </a:r>
            <a:r>
              <a:rPr lang="en-IN" sz="3600" b="1" dirty="0">
                <a:latin typeface="+mn-lt"/>
              </a:rPr>
              <a:t>contd.. </a:t>
            </a:r>
            <a:r>
              <a:rPr lang="en-IN" sz="1800" b="1" i="1" dirty="0" smtClean="0">
                <a:latin typeface="+mn-lt"/>
              </a:rPr>
              <a:t>(getting hold of useful information) </a:t>
            </a:r>
            <a:r>
              <a:rPr lang="en-IN" sz="1800" dirty="0" smtClean="0"/>
              <a:t>	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986101" cy="4464914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1600" dirty="0" smtClean="0"/>
              <a:t>Impact  </a:t>
            </a:r>
            <a:r>
              <a:rPr lang="en-IN" sz="1600" dirty="0"/>
              <a:t>- </a:t>
            </a:r>
            <a:r>
              <a:rPr lang="en-US" sz="1600" dirty="0"/>
              <a:t>description of the impact caused by the incident (values: </a:t>
            </a:r>
            <a:r>
              <a:rPr lang="en-US" sz="1600" dirty="0" smtClean="0"/>
              <a:t>“1:High” ; “2:Medium” ; “3:Low”) 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 err="1"/>
              <a:t>Support_group</a:t>
            </a:r>
            <a:r>
              <a:rPr lang="en-IN" sz="1600" dirty="0"/>
              <a:t>  - </a:t>
            </a:r>
            <a:r>
              <a:rPr lang="en-US" sz="1600" dirty="0"/>
              <a:t>identifier of the support group in charge of the incident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 err="1"/>
              <a:t>support_incharge</a:t>
            </a:r>
            <a:r>
              <a:rPr lang="en-IN" sz="1600" dirty="0"/>
              <a:t>  - </a:t>
            </a:r>
            <a:r>
              <a:rPr lang="en-US" sz="1600" dirty="0"/>
              <a:t>identifier of the user in charge of the incident </a:t>
            </a: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 err="1"/>
              <a:t>Doc_knowledge</a:t>
            </a:r>
            <a:r>
              <a:rPr lang="en-IN" sz="1600" dirty="0"/>
              <a:t>  - </a:t>
            </a:r>
            <a:r>
              <a:rPr lang="en-US" sz="1600" dirty="0" err="1"/>
              <a:t>boolean</a:t>
            </a:r>
            <a:r>
              <a:rPr lang="en-US" sz="1600" dirty="0"/>
              <a:t> attribute that shows whether a knowledge base document was used to resolve the incident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 err="1"/>
              <a:t>confirmation_check</a:t>
            </a:r>
            <a:r>
              <a:rPr lang="en-IN" sz="1600" dirty="0"/>
              <a:t>  - </a:t>
            </a:r>
            <a:r>
              <a:rPr lang="en-US" sz="1600" dirty="0" err="1"/>
              <a:t>boolean</a:t>
            </a:r>
            <a:r>
              <a:rPr lang="en-US" sz="1600" dirty="0"/>
              <a:t> attribute that shows whether the priority field has been double-checked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IN" sz="1600" dirty="0"/>
              <a:t>Notify - </a:t>
            </a:r>
            <a:r>
              <a:rPr lang="en-US" sz="1600" dirty="0"/>
              <a:t>Categorical attribute that shows whether notifications were generated for the incident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 err="1"/>
              <a:t>Problem_id</a:t>
            </a:r>
            <a:r>
              <a:rPr lang="en-IN" sz="1600" dirty="0"/>
              <a:t>  - </a:t>
            </a:r>
            <a:r>
              <a:rPr lang="en-US" sz="1600" dirty="0"/>
              <a:t>identifier of the problem associated with the incident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 err="1"/>
              <a:t>change_request</a:t>
            </a:r>
            <a:r>
              <a:rPr lang="en-IN" sz="1600" dirty="0"/>
              <a:t>  - </a:t>
            </a:r>
            <a:r>
              <a:rPr lang="en-US" sz="1600" dirty="0"/>
              <a:t>identifier of the change request associated with the incident;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en-I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4773" r="2039" b="4321"/>
          <a:stretch/>
        </p:blipFill>
        <p:spPr>
          <a:xfrm>
            <a:off x="7339012" y="1858612"/>
            <a:ext cx="4762322" cy="42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Understanding the collected information</a:t>
            </a:r>
            <a:br>
              <a:rPr lang="en-IN" sz="3600" b="1" dirty="0" smtClean="0">
                <a:latin typeface="+mn-lt"/>
              </a:rPr>
            </a:br>
            <a:r>
              <a:rPr lang="en-IN" sz="2200" i="1" dirty="0" smtClean="0">
                <a:latin typeface="+mn-lt"/>
              </a:rPr>
              <a:t>Data </a:t>
            </a:r>
            <a:r>
              <a:rPr lang="en-IN" sz="2200" i="1" dirty="0" smtClean="0">
                <a:latin typeface="+mn-lt"/>
              </a:rPr>
              <a:t>types – </a:t>
            </a:r>
            <a:r>
              <a:rPr lang="en-IN" sz="2200" i="1" dirty="0">
                <a:latin typeface="+mn-lt"/>
              </a:rPr>
              <a:t>Object (16</a:t>
            </a:r>
            <a:r>
              <a:rPr lang="en-IN" sz="2200" i="1" dirty="0" smtClean="0">
                <a:latin typeface="+mn-lt"/>
              </a:rPr>
              <a:t>), </a:t>
            </a:r>
            <a:r>
              <a:rPr lang="en-IN" sz="2200" i="1" dirty="0">
                <a:latin typeface="+mn-lt"/>
              </a:rPr>
              <a:t>Integer(3), Date &amp; Time (3), </a:t>
            </a:r>
            <a:r>
              <a:rPr lang="en-IN" sz="2200" i="1" dirty="0" smtClean="0">
                <a:latin typeface="+mn-lt"/>
              </a:rPr>
              <a:t>Bool </a:t>
            </a:r>
            <a:r>
              <a:rPr lang="en-IN" sz="2200" i="1" dirty="0" smtClean="0">
                <a:latin typeface="+mn-lt"/>
              </a:rPr>
              <a:t>(3), </a:t>
            </a:r>
            <a:endParaRPr lang="en-IN" sz="2200" i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482287"/>
              </p:ext>
            </p:extLst>
          </p:nvPr>
        </p:nvGraphicFramePr>
        <p:xfrm>
          <a:off x="1264390" y="2240924"/>
          <a:ext cx="10004625" cy="34889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00925"/>
                <a:gridCol w="2000925"/>
                <a:gridCol w="2000925"/>
                <a:gridCol w="2000925"/>
                <a:gridCol w="2000925"/>
              </a:tblGrid>
              <a:tr h="3619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Object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/>
                        <a:t>Object</a:t>
                      </a:r>
                      <a:r>
                        <a:rPr lang="en-IN" sz="180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Integer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Date</a:t>
                      </a:r>
                      <a:r>
                        <a:rPr lang="en-IN" sz="1400" baseline="0" dirty="0" smtClean="0"/>
                        <a:t> &amp; Time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Boolean</a:t>
                      </a:r>
                      <a:endParaRPr lang="en-IN" sz="1400" dirty="0"/>
                    </a:p>
                  </a:txBody>
                  <a:tcPr/>
                </a:tc>
              </a:tr>
              <a:tr h="33659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/>
                        <a:t>user_symptom</a:t>
                      </a:r>
                      <a:r>
                        <a:rPr lang="en-IN" sz="1400" kern="1200" dirty="0" smtClean="0"/>
                        <a:t>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count_reassign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opened_time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Active</a:t>
                      </a:r>
                      <a:endParaRPr lang="en-IN" sz="1400" dirty="0"/>
                    </a:p>
                  </a:txBody>
                  <a:tcPr/>
                </a:tc>
              </a:tr>
              <a:tr h="336595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ID_Status</a:t>
                      </a:r>
                      <a:r>
                        <a:rPr lang="en-IN" sz="1400" baseline="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/>
                        <a:t>IMPACT (target)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count_opening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created_at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Doc_knowledge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36595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ID_caller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/>
                        <a:t>Support_group</a:t>
                      </a:r>
                      <a:r>
                        <a:rPr lang="en-IN" sz="1400" kern="1200" dirty="0" smtClean="0"/>
                        <a:t>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count_updated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updated_at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confirmation_check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36595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opened_by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/>
                        <a:t>support_incharge</a:t>
                      </a:r>
                      <a:r>
                        <a:rPr lang="en-IN" sz="1400" kern="1200" dirty="0" smtClean="0"/>
                        <a:t>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</a:tr>
              <a:tr h="35815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Created_by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/>
                        <a:t>notify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</a:tr>
              <a:tr h="35815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updated_by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/>
                        <a:t>problem_id</a:t>
                      </a:r>
                      <a:r>
                        <a:rPr lang="en-IN" sz="1400" kern="1200" dirty="0" smtClean="0"/>
                        <a:t>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58159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type_contact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/>
                        <a:t>Change request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</a:tr>
              <a:tr h="336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36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category_ID</a:t>
                      </a:r>
                      <a:r>
                        <a:rPr lang="en-IN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Understanding the distribution of the data</a:t>
            </a:r>
            <a:br>
              <a:rPr lang="en-IN" sz="3600" b="1" dirty="0" smtClean="0">
                <a:latin typeface="+mn-lt"/>
              </a:rPr>
            </a:br>
            <a:r>
              <a:rPr lang="en-IN" sz="2200" i="1" dirty="0" smtClean="0">
                <a:latin typeface="+mn-lt"/>
              </a:rPr>
              <a:t>Study of </a:t>
            </a:r>
            <a:r>
              <a:rPr lang="en-IN" sz="2200" i="1" dirty="0" err="1" smtClean="0">
                <a:latin typeface="+mn-lt"/>
              </a:rPr>
              <a:t>skewness</a:t>
            </a:r>
            <a:r>
              <a:rPr lang="en-IN" sz="2200" i="1" dirty="0" smtClean="0">
                <a:latin typeface="+mn-lt"/>
              </a:rPr>
              <a:t> and kurtosis of the numerical and Boolean data values</a:t>
            </a:r>
            <a:endParaRPr lang="en-IN" sz="2200" i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50783"/>
              </p:ext>
            </p:extLst>
          </p:nvPr>
        </p:nvGraphicFramePr>
        <p:xfrm>
          <a:off x="968492" y="2216980"/>
          <a:ext cx="10880073" cy="25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72"/>
                <a:gridCol w="901521"/>
                <a:gridCol w="850006"/>
                <a:gridCol w="739247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Attribute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Skewness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Kurtosis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Interpretation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Active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-1.7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Negatively skewed data, there is long tail in the beginning,</a:t>
                      </a:r>
                      <a:r>
                        <a:rPr lang="en-IN" sz="1400" baseline="0" dirty="0" smtClean="0"/>
                        <a:t> which comprise majority of the data</a:t>
                      </a:r>
                      <a:endParaRPr lang="en-IN" sz="1400" dirty="0"/>
                    </a:p>
                  </a:txBody>
                  <a:tcPr/>
                </a:tc>
              </a:tr>
              <a:tr h="323165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Count_reassign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16.5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Positively skewed data, there is long tail at the end,</a:t>
                      </a:r>
                      <a:r>
                        <a:rPr lang="en-IN" sz="1400" baseline="0" dirty="0" smtClean="0"/>
                        <a:t> which comprise majority of the data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Count_opening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15.6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344.3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mtClean="0"/>
                        <a:t>Positively skewed data, there is long tail at the end,</a:t>
                      </a:r>
                      <a:r>
                        <a:rPr lang="en-IN" sz="1400" baseline="0" smtClean="0"/>
                        <a:t> which comprise majority of the data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Count_updated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4.7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35.4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mtClean="0"/>
                        <a:t>Positively skewed data, there is long tail at the end,</a:t>
                      </a:r>
                      <a:r>
                        <a:rPr lang="en-IN" sz="1400" baseline="0" smtClean="0"/>
                        <a:t> which comprise majority of the data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Doc_knowledge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mtClean="0"/>
                        <a:t>Positively skewed data, there is long tail at the end,</a:t>
                      </a:r>
                      <a:r>
                        <a:rPr lang="en-IN" sz="1400" baseline="0" smtClean="0"/>
                        <a:t> which comprise majority of the data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Confirmation_check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-1.1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Positively skewed data, there is long tail at the end,</a:t>
                      </a:r>
                      <a:r>
                        <a:rPr lang="en-IN" sz="1400" baseline="0" dirty="0" smtClean="0"/>
                        <a:t> which comprise majority of the data</a:t>
                      </a:r>
                      <a:endParaRPr lang="en-I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23416" y="5267461"/>
            <a:ext cx="10921284" cy="605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dirty="0" smtClean="0">
                <a:solidFill>
                  <a:schemeClr val="tx1"/>
                </a:solidFill>
              </a:rPr>
              <a:t>The data distribution is not symmetrical and does not follow the normal distribution patter. There are certain high and multiple low frequency points in the dataset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Visualizin</a:t>
            </a:r>
            <a:r>
              <a:rPr lang="en-IN" sz="3600" b="1" dirty="0" smtClean="0">
                <a:latin typeface="+mn-lt"/>
              </a:rPr>
              <a:t>g the target distribution</a:t>
            </a:r>
            <a:endParaRPr lang="en-IN" sz="2200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342" y="5384658"/>
            <a:ext cx="11333358" cy="605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dirty="0" smtClean="0">
                <a:solidFill>
                  <a:schemeClr val="tx1"/>
                </a:solidFill>
              </a:rPr>
              <a:t>The data set is highly imbalanced with: 3491 High priority incidents, 134335 Medium priority incidents and 3886 Low priority incidents. Indicating a </a:t>
            </a:r>
            <a:r>
              <a:rPr lang="en-IN" sz="1600" b="1" dirty="0" smtClean="0">
                <a:solidFill>
                  <a:schemeClr val="tx1"/>
                </a:solidFill>
              </a:rPr>
              <a:t>highly imbalanced </a:t>
            </a:r>
            <a:r>
              <a:rPr lang="en-IN" sz="1600" dirty="0" smtClean="0">
                <a:solidFill>
                  <a:schemeClr val="tx1"/>
                </a:solidFill>
              </a:rPr>
              <a:t>dataset.  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90" y="1854557"/>
            <a:ext cx="4832132" cy="34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1552</TotalTime>
  <Words>1772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Incident Prediction – Initial analysis</vt:lpstr>
      <vt:lpstr>Background Study</vt:lpstr>
      <vt:lpstr>Business Objective</vt:lpstr>
      <vt:lpstr>Data Acquisition </vt:lpstr>
      <vt:lpstr>Data Acquisition contd.. (getting hold of useful information)  </vt:lpstr>
      <vt:lpstr>Data Acquisition contd.. (getting hold of useful information)  </vt:lpstr>
      <vt:lpstr>Understanding the collected information Data types – Object (16), Integer(3), Date &amp; Time (3), Bool (3), </vt:lpstr>
      <vt:lpstr>Understanding the distribution of the data Study of skewness and kurtosis of the numerical and Boolean data values</vt:lpstr>
      <vt:lpstr>Visualizing the target distribution</vt:lpstr>
      <vt:lpstr>Visualizing few of the predictors</vt:lpstr>
      <vt:lpstr>Impact of different labels of the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predictors</vt:lpstr>
      <vt:lpstr>Outliers  and Categorical variables</vt:lpstr>
      <vt:lpstr>Establishing correlation between different attributes</vt:lpstr>
      <vt:lpstr>Normality test for each attribute </vt:lpstr>
      <vt:lpstr>Handle Imbalance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Prediction</dc:title>
  <dc:creator>Hp</dc:creator>
  <cp:lastModifiedBy>SUCHARITA</cp:lastModifiedBy>
  <cp:revision>63</cp:revision>
  <dcterms:created xsi:type="dcterms:W3CDTF">2020-08-24T13:28:59Z</dcterms:created>
  <dcterms:modified xsi:type="dcterms:W3CDTF">2020-08-30T20:47:45Z</dcterms:modified>
</cp:coreProperties>
</file>