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5" r:id="rId4"/>
    <p:sldId id="259" r:id="rId5"/>
    <p:sldId id="261" r:id="rId6"/>
    <p:sldId id="264" r:id="rId7"/>
    <p:sldId id="258" r:id="rId8"/>
    <p:sldId id="260" r:id="rId9"/>
    <p:sldId id="263" r:id="rId10"/>
    <p:sldId id="269" r:id="rId11"/>
    <p:sldId id="267" r:id="rId12"/>
    <p:sldId id="268" r:id="rId13"/>
    <p:sldId id="266" r:id="rId14"/>
    <p:sldId id="270" r:id="rId15"/>
    <p:sldId id="25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BD384-8919-4FB5-9071-0FA54516D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627476-1B1B-4155-8D35-2717953E99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01A90C-5270-42E7-AAF7-03E860AEF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5AE59-346F-493F-95BB-E5CE9B69D33C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C999A8-9EB3-484E-969D-824E96836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16834D-5118-419E-8B6E-E8E4FA5FD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EF134-00F7-44A6-A571-CD72E11CFB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2673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D42E4-F908-43A2-AE93-19023877B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28A27C-F16A-4162-8E80-90762FFE7A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DF596-C54F-43BF-B93F-FECC05F0F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5AE59-346F-493F-95BB-E5CE9B69D33C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99E58-1B81-4F67-BCC1-9EC72FC6D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9B6F8A-088B-427E-AAED-D8ABFD377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EF134-00F7-44A6-A571-CD72E11CFB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6138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AF1883-3DD0-4256-963D-64281E6E48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91F7C2-B759-456E-B01E-EDBE31F171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C78A4-C403-466A-A7EB-DFC5D89CB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5AE59-346F-493F-95BB-E5CE9B69D33C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C25B0E-D61F-45EC-9ABE-615EF1F01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46DF7C-E2B8-401E-A359-B0C69188B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EF134-00F7-44A6-A571-CD72E11CFB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5289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16BF1-B70E-4331-B3E0-E6C500396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E64D6-706E-4C01-8BA5-652C7CB2A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55A761-BDCC-4DB9-A568-3CFA73477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5AE59-346F-493F-95BB-E5CE9B69D33C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B2B9CC-C8DC-4DD6-A3C9-2D7AD1449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1317B6-0CAD-4A77-8ED3-8F998A564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EF134-00F7-44A6-A571-CD72E11CFB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5706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FB4AA-A1ED-4275-9A58-550B37973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D8895C-A726-44D7-BB6D-9E6CD3A19B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742EFF-BC82-4049-8FED-9EA141E1A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5AE59-346F-493F-95BB-E5CE9B69D33C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B632E9-C149-4007-8E53-BA7BED7CB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0BCD1-DDD2-4589-9E62-46BEE3C01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EF134-00F7-44A6-A571-CD72E11CFB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3185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DB70-5DAD-4275-98AC-334ADBB57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2B221-2A37-482F-ABC6-4CC1BFA2FC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2D7BC6-9F26-4C23-940A-9E9FA60DD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F20444-A602-42FE-8FBA-D511A8228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5AE59-346F-493F-95BB-E5CE9B69D33C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DA395B-15BE-41EA-A51F-6B7EA3357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200243-6CAF-425E-85A7-4E2F2AA6A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EF134-00F7-44A6-A571-CD72E11CFB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5380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1C6CB-F897-4E3A-B8D9-E5BA9A0D9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A19577-FDB3-4B18-B170-AABDAC8C54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E2A850-7ACD-4167-BE21-5E6735CEBB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88AE7D-4DF0-40AD-929D-684B6BD55B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391570-53F3-4262-A838-04DB969EA8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0963B6-B93D-4F63-8304-EE4AEEC38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5AE59-346F-493F-95BB-E5CE9B69D33C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755DB4-219A-413E-A16A-2181DE0AE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76B101-5570-4EE1-9580-3498977BF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EF134-00F7-44A6-A571-CD72E11CFB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8760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FA0A0-7034-4F93-8F69-80A70A8D6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9BC8DF-390D-44D5-93B0-78F4E4E30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5AE59-346F-493F-95BB-E5CE9B69D33C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E91729-D93D-4DC0-8DF2-996626416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DA2A67-E80F-4C5B-9C94-E59FDE3DB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EF134-00F7-44A6-A571-CD72E11CFB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764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867076-7A6B-4C29-82CE-E7601FD40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5AE59-346F-493F-95BB-E5CE9B69D33C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66FC0A-5C91-420C-AA70-6FEDDC8FD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387AD5-3FE1-475E-98C1-B27F681BF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EF134-00F7-44A6-A571-CD72E11CFB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6727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1C48D-90CC-47E6-BBF3-9480E6887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E4698-755C-47D1-8870-D175C7D52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2E1737-B8BE-4027-92AD-BF6DFB12FF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980274-ECB3-4F81-A4D0-4808A8069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5AE59-346F-493F-95BB-E5CE9B69D33C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4DDDE9-2293-4BB3-9A5A-407E9B45A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DF1788-D840-4499-B38D-5281AA47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EF134-00F7-44A6-A571-CD72E11CFB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1951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5D0FC-4156-4797-BC9C-B731F6236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3D2A71-F103-4DF0-B1CB-DBD26F5384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D3BEB3-6B20-42C8-B0CE-7011F2B525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5D6C4E-938F-4A43-A1EC-58200508A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5AE59-346F-493F-95BB-E5CE9B69D33C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DF29BE-DAD7-4043-9B3F-C2684045F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90A591-3989-47E4-A06D-1AAAE317A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EF134-00F7-44A6-A571-CD72E11CFB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2301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F9DAE2-767E-4AFC-AFE9-DC880CBA6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332BF9-BE5D-4386-8A03-B9B748158E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24E288-8353-4A9B-8041-18DC1EA0FB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F5AE59-346F-493F-95BB-E5CE9B69D33C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2DDB9B-AFF8-40E2-8898-1593CB23C4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BF00FB-6F72-48B8-B069-D1FB3A1DD6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BEF134-00F7-44A6-A571-CD72E11CFB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8568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3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3BF928D-6695-4F14-ADFF-4363272EEBF8}"/>
              </a:ext>
            </a:extLst>
          </p:cNvPr>
          <p:cNvSpPr txBox="1"/>
          <p:nvPr/>
        </p:nvSpPr>
        <p:spPr>
          <a:xfrm>
            <a:off x="3870665" y="210844"/>
            <a:ext cx="4154750" cy="461665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accent1">
                    <a:lumMod val="89000"/>
                  </a:schemeClr>
                </a:gs>
                <a:gs pos="23000">
                  <a:schemeClr val="accent1">
                    <a:lumMod val="89000"/>
                  </a:schemeClr>
                </a:gs>
                <a:gs pos="69000">
                  <a:schemeClr val="accent1">
                    <a:lumMod val="75000"/>
                  </a:schemeClr>
                </a:gs>
                <a:gs pos="97000">
                  <a:schemeClr val="accent1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Britannic Bold" panose="020B0903060703020204" pitchFamily="34" charset="0"/>
              </a:rPr>
              <a:t>Car Sales – Query Document</a:t>
            </a:r>
            <a:endParaRPr lang="en-IN" sz="2400" b="1" dirty="0">
              <a:solidFill>
                <a:srgbClr val="002060"/>
              </a:solidFill>
              <a:latin typeface="Britannic Bold" panose="020B0903060703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7FAA66-39F4-4BB2-AAC1-3EAF5D8CB2C8}"/>
              </a:ext>
            </a:extLst>
          </p:cNvPr>
          <p:cNvSpPr txBox="1"/>
          <p:nvPr/>
        </p:nvSpPr>
        <p:spPr>
          <a:xfrm>
            <a:off x="618450" y="807432"/>
            <a:ext cx="2000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Franklin Gothic Demi" panose="020B0703020102020204" pitchFamily="34" charset="0"/>
              </a:rPr>
              <a:t>YTD Total Sales : </a:t>
            </a:r>
            <a:endParaRPr lang="en-IN" dirty="0">
              <a:latin typeface="Franklin Gothic Demi" panose="020B07030201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A2AEE9B-F674-4030-B2C4-D771686BB9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000" y="1268184"/>
            <a:ext cx="10800000" cy="19721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A995491-6B90-47FB-B6A0-D000E6E356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999" y="3836025"/>
            <a:ext cx="3090907" cy="167950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2B78019-39AC-426C-89E9-85BDD40443D5}"/>
              </a:ext>
            </a:extLst>
          </p:cNvPr>
          <p:cNvSpPr txBox="1"/>
          <p:nvPr/>
        </p:nvSpPr>
        <p:spPr>
          <a:xfrm>
            <a:off x="618450" y="3451941"/>
            <a:ext cx="1015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Franklin Gothic Demi" panose="020B0703020102020204" pitchFamily="34" charset="0"/>
              </a:rPr>
              <a:t>Output : </a:t>
            </a:r>
            <a:endParaRPr lang="en-IN" dirty="0">
              <a:latin typeface="Franklin Gothic Demi" panose="020B07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05667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3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3BF928D-6695-4F14-ADFF-4363272EEBF8}"/>
              </a:ext>
            </a:extLst>
          </p:cNvPr>
          <p:cNvSpPr txBox="1"/>
          <p:nvPr/>
        </p:nvSpPr>
        <p:spPr>
          <a:xfrm>
            <a:off x="4052887" y="228600"/>
            <a:ext cx="4086226" cy="461665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accent1">
                    <a:lumMod val="89000"/>
                  </a:schemeClr>
                </a:gs>
                <a:gs pos="23000">
                  <a:schemeClr val="accent1">
                    <a:lumMod val="89000"/>
                  </a:schemeClr>
                </a:gs>
                <a:gs pos="69000">
                  <a:schemeClr val="accent1">
                    <a:lumMod val="75000"/>
                  </a:schemeClr>
                </a:gs>
                <a:gs pos="97000">
                  <a:schemeClr val="accent1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Britannic Bold" panose="020B0903060703020204" pitchFamily="34" charset="0"/>
              </a:rPr>
              <a:t>Car Sales – Query Document</a:t>
            </a:r>
            <a:endParaRPr lang="en-IN" sz="2400" b="1" dirty="0">
              <a:solidFill>
                <a:schemeClr val="tx1">
                  <a:lumMod val="85000"/>
                  <a:lumOff val="15000"/>
                </a:schemeClr>
              </a:solidFill>
              <a:latin typeface="Britannic Bold" panose="020B0903060703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7FAA66-39F4-4BB2-AAC1-3EAF5D8CB2C8}"/>
              </a:ext>
            </a:extLst>
          </p:cNvPr>
          <p:cNvSpPr txBox="1"/>
          <p:nvPr/>
        </p:nvSpPr>
        <p:spPr>
          <a:xfrm>
            <a:off x="440896" y="807431"/>
            <a:ext cx="351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Franklin Gothic Demi" panose="020B0703020102020204" pitchFamily="34" charset="0"/>
              </a:rPr>
              <a:t>YTD Sales Weekly Trend:</a:t>
            </a:r>
            <a:endParaRPr lang="en-IN" dirty="0">
              <a:latin typeface="Franklin Gothic Demi" panose="020B07030201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B78019-39AC-426C-89E9-85BDD40443D5}"/>
              </a:ext>
            </a:extLst>
          </p:cNvPr>
          <p:cNvSpPr txBox="1"/>
          <p:nvPr/>
        </p:nvSpPr>
        <p:spPr>
          <a:xfrm>
            <a:off x="440896" y="4252211"/>
            <a:ext cx="994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Franklin Gothic Demi" panose="020B0703020102020204" pitchFamily="34" charset="0"/>
              </a:rPr>
              <a:t>Output : </a:t>
            </a:r>
            <a:endParaRPr lang="en-IN" dirty="0">
              <a:latin typeface="Franklin Gothic Demi" panose="020B07030201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526D4E-9DBF-4514-AD65-ECF23095ED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688" y="1166312"/>
            <a:ext cx="10984405" cy="308589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6D51C71-D8C9-4D2F-8CC8-A8522EA1CE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698" y="4577263"/>
            <a:ext cx="3619052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1778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3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3BF928D-6695-4F14-ADFF-4363272EEBF8}"/>
              </a:ext>
            </a:extLst>
          </p:cNvPr>
          <p:cNvSpPr txBox="1"/>
          <p:nvPr/>
        </p:nvSpPr>
        <p:spPr>
          <a:xfrm>
            <a:off x="4052887" y="228600"/>
            <a:ext cx="4086226" cy="461665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accent1">
                    <a:lumMod val="89000"/>
                  </a:schemeClr>
                </a:gs>
                <a:gs pos="23000">
                  <a:schemeClr val="accent1">
                    <a:lumMod val="89000"/>
                  </a:schemeClr>
                </a:gs>
                <a:gs pos="69000">
                  <a:schemeClr val="accent1">
                    <a:lumMod val="75000"/>
                  </a:schemeClr>
                </a:gs>
                <a:gs pos="97000">
                  <a:schemeClr val="accent1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Britannic Bold" panose="020B0903060703020204" pitchFamily="34" charset="0"/>
              </a:rPr>
              <a:t>Car Sales – Query Document</a:t>
            </a:r>
            <a:endParaRPr lang="en-IN" sz="2400" b="1" dirty="0">
              <a:solidFill>
                <a:schemeClr val="tx1">
                  <a:lumMod val="85000"/>
                  <a:lumOff val="15000"/>
                </a:schemeClr>
              </a:solidFill>
              <a:latin typeface="Britannic Bold" panose="020B0903060703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7FAA66-39F4-4BB2-AAC1-3EAF5D8CB2C8}"/>
              </a:ext>
            </a:extLst>
          </p:cNvPr>
          <p:cNvSpPr txBox="1"/>
          <p:nvPr/>
        </p:nvSpPr>
        <p:spPr>
          <a:xfrm>
            <a:off x="538551" y="807432"/>
            <a:ext cx="351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Franklin Gothic Demi" panose="020B0703020102020204" pitchFamily="34" charset="0"/>
              </a:rPr>
              <a:t>YTD Total Sales by Body Style :</a:t>
            </a:r>
            <a:endParaRPr lang="en-IN" dirty="0">
              <a:latin typeface="Franklin Gothic Demi" panose="020B07030201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B78019-39AC-426C-89E9-85BDD40443D5}"/>
              </a:ext>
            </a:extLst>
          </p:cNvPr>
          <p:cNvSpPr txBox="1"/>
          <p:nvPr/>
        </p:nvSpPr>
        <p:spPr>
          <a:xfrm>
            <a:off x="538551" y="4488541"/>
            <a:ext cx="994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Franklin Gothic Demi" panose="020B0703020102020204" pitchFamily="34" charset="0"/>
              </a:rPr>
              <a:t>Output : </a:t>
            </a:r>
            <a:endParaRPr lang="en-IN" dirty="0">
              <a:latin typeface="Franklin Gothic Demi" panose="020B07030201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AB17C27-448C-48FA-A4C4-4CD8A4D36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500" y="1118181"/>
            <a:ext cx="11030949" cy="331177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E6CAEDA-91DB-49CD-912B-C4B27BDEA6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001" y="4857873"/>
            <a:ext cx="4982442" cy="1884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9999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3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3BF928D-6695-4F14-ADFF-4363272EEBF8}"/>
              </a:ext>
            </a:extLst>
          </p:cNvPr>
          <p:cNvSpPr txBox="1"/>
          <p:nvPr/>
        </p:nvSpPr>
        <p:spPr>
          <a:xfrm>
            <a:off x="4052887" y="228600"/>
            <a:ext cx="4086226" cy="461665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accent1">
                    <a:lumMod val="89000"/>
                  </a:schemeClr>
                </a:gs>
                <a:gs pos="23000">
                  <a:schemeClr val="accent1">
                    <a:lumMod val="89000"/>
                  </a:schemeClr>
                </a:gs>
                <a:gs pos="69000">
                  <a:schemeClr val="accent1">
                    <a:lumMod val="75000"/>
                  </a:schemeClr>
                </a:gs>
                <a:gs pos="97000">
                  <a:schemeClr val="accent1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Britannic Bold" panose="020B0903060703020204" pitchFamily="34" charset="0"/>
              </a:rPr>
              <a:t>Car Sales – Query Document</a:t>
            </a:r>
            <a:endParaRPr lang="en-IN" sz="2400" b="1" dirty="0">
              <a:solidFill>
                <a:schemeClr val="tx1">
                  <a:lumMod val="85000"/>
                  <a:lumOff val="15000"/>
                </a:schemeClr>
              </a:solidFill>
              <a:latin typeface="Britannic Bold" panose="020B0903060703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7FAA66-39F4-4BB2-AAC1-3EAF5D8CB2C8}"/>
              </a:ext>
            </a:extLst>
          </p:cNvPr>
          <p:cNvSpPr txBox="1"/>
          <p:nvPr/>
        </p:nvSpPr>
        <p:spPr>
          <a:xfrm>
            <a:off x="440896" y="807431"/>
            <a:ext cx="351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Franklin Gothic Demi" panose="020B0703020102020204" pitchFamily="34" charset="0"/>
              </a:rPr>
              <a:t>YTD Total Sales by Color :</a:t>
            </a:r>
            <a:endParaRPr lang="en-IN" dirty="0">
              <a:latin typeface="Franklin Gothic Demi" panose="020B07030201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B78019-39AC-426C-89E9-85BDD40443D5}"/>
              </a:ext>
            </a:extLst>
          </p:cNvPr>
          <p:cNvSpPr txBox="1"/>
          <p:nvPr/>
        </p:nvSpPr>
        <p:spPr>
          <a:xfrm>
            <a:off x="440896" y="4488541"/>
            <a:ext cx="994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Franklin Gothic Demi" panose="020B0703020102020204" pitchFamily="34" charset="0"/>
              </a:rPr>
              <a:t>Output : </a:t>
            </a:r>
            <a:endParaRPr lang="en-IN" dirty="0">
              <a:latin typeface="Franklin Gothic Demi" panose="020B07030201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4EF7FE9-A2B2-45CA-A3FE-77C31DF6BA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550" y="4851214"/>
            <a:ext cx="4555471" cy="160285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84E1C6C-58B6-4FC5-A659-AA8FC83539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549" y="1146727"/>
            <a:ext cx="8472285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3559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3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3BF928D-6695-4F14-ADFF-4363272EEBF8}"/>
              </a:ext>
            </a:extLst>
          </p:cNvPr>
          <p:cNvSpPr txBox="1"/>
          <p:nvPr/>
        </p:nvSpPr>
        <p:spPr>
          <a:xfrm>
            <a:off x="4052887" y="228600"/>
            <a:ext cx="4086226" cy="461665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accent1">
                    <a:lumMod val="89000"/>
                  </a:schemeClr>
                </a:gs>
                <a:gs pos="23000">
                  <a:schemeClr val="accent1">
                    <a:lumMod val="89000"/>
                  </a:schemeClr>
                </a:gs>
                <a:gs pos="69000">
                  <a:schemeClr val="accent1">
                    <a:lumMod val="75000"/>
                  </a:schemeClr>
                </a:gs>
                <a:gs pos="97000">
                  <a:schemeClr val="accent1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Britannic Bold" panose="020B0903060703020204" pitchFamily="34" charset="0"/>
              </a:rPr>
              <a:t>Car Sales – Query Document</a:t>
            </a:r>
            <a:endParaRPr lang="en-IN" sz="2400" b="1" dirty="0">
              <a:solidFill>
                <a:schemeClr val="tx1">
                  <a:lumMod val="85000"/>
                  <a:lumOff val="15000"/>
                </a:schemeClr>
              </a:solidFill>
              <a:latin typeface="Britannic Bold" panose="020B0903060703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7FAA66-39F4-4BB2-AAC1-3EAF5D8CB2C8}"/>
              </a:ext>
            </a:extLst>
          </p:cNvPr>
          <p:cNvSpPr txBox="1"/>
          <p:nvPr/>
        </p:nvSpPr>
        <p:spPr>
          <a:xfrm>
            <a:off x="538551" y="807432"/>
            <a:ext cx="351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Franklin Gothic Demi" panose="020B0703020102020204" pitchFamily="34" charset="0"/>
              </a:rPr>
              <a:t>YTD Cars Sold by Dealer Region :</a:t>
            </a:r>
            <a:endParaRPr lang="en-IN" dirty="0">
              <a:latin typeface="Franklin Gothic Demi" panose="020B07030201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B78019-39AC-426C-89E9-85BDD40443D5}"/>
              </a:ext>
            </a:extLst>
          </p:cNvPr>
          <p:cNvSpPr txBox="1"/>
          <p:nvPr/>
        </p:nvSpPr>
        <p:spPr>
          <a:xfrm>
            <a:off x="538551" y="3169328"/>
            <a:ext cx="994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Franklin Gothic Demi" panose="020B0703020102020204" pitchFamily="34" charset="0"/>
              </a:rPr>
              <a:t>Output : </a:t>
            </a:r>
            <a:endParaRPr lang="en-IN" dirty="0">
              <a:latin typeface="Franklin Gothic Demi" panose="020B07030201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DAD8681-F492-4FD9-B270-D7B423C0B4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713" y="1176764"/>
            <a:ext cx="10839594" cy="199256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6367819-6BB9-49E7-BC78-E9D2AF7518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713" y="3497782"/>
            <a:ext cx="6918692" cy="3131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8650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3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3BF928D-6695-4F14-ADFF-4363272EEBF8}"/>
              </a:ext>
            </a:extLst>
          </p:cNvPr>
          <p:cNvSpPr txBox="1"/>
          <p:nvPr/>
        </p:nvSpPr>
        <p:spPr>
          <a:xfrm>
            <a:off x="4052887" y="228600"/>
            <a:ext cx="4086226" cy="461665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accent1">
                    <a:lumMod val="89000"/>
                  </a:schemeClr>
                </a:gs>
                <a:gs pos="23000">
                  <a:schemeClr val="accent1">
                    <a:lumMod val="89000"/>
                  </a:schemeClr>
                </a:gs>
                <a:gs pos="69000">
                  <a:schemeClr val="accent1">
                    <a:lumMod val="75000"/>
                  </a:schemeClr>
                </a:gs>
                <a:gs pos="97000">
                  <a:schemeClr val="accent1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Britannic Bold" panose="020B0903060703020204" pitchFamily="34" charset="0"/>
              </a:rPr>
              <a:t>Car Sales – Query Document</a:t>
            </a:r>
            <a:endParaRPr lang="en-IN" sz="2400" b="1" dirty="0">
              <a:solidFill>
                <a:schemeClr val="tx1">
                  <a:lumMod val="85000"/>
                  <a:lumOff val="15000"/>
                </a:schemeClr>
              </a:solidFill>
              <a:latin typeface="Britannic Bold" panose="020B0903060703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7FAA66-39F4-4BB2-AAC1-3EAF5D8CB2C8}"/>
              </a:ext>
            </a:extLst>
          </p:cNvPr>
          <p:cNvSpPr txBox="1"/>
          <p:nvPr/>
        </p:nvSpPr>
        <p:spPr>
          <a:xfrm>
            <a:off x="440896" y="807431"/>
            <a:ext cx="351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Franklin Gothic Demi" panose="020B0703020102020204" pitchFamily="34" charset="0"/>
              </a:rPr>
              <a:t>YTD Company Wise Sales Trend:</a:t>
            </a:r>
            <a:endParaRPr lang="en-IN" dirty="0">
              <a:latin typeface="Franklin Gothic Demi" panose="020B07030201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B78019-39AC-426C-89E9-85BDD40443D5}"/>
              </a:ext>
            </a:extLst>
          </p:cNvPr>
          <p:cNvSpPr txBox="1"/>
          <p:nvPr/>
        </p:nvSpPr>
        <p:spPr>
          <a:xfrm>
            <a:off x="440896" y="4067545"/>
            <a:ext cx="994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Franklin Gothic Demi" panose="020B0703020102020204" pitchFamily="34" charset="0"/>
              </a:rPr>
              <a:t>Output : </a:t>
            </a:r>
            <a:endParaRPr lang="en-IN" dirty="0">
              <a:latin typeface="Franklin Gothic Demi" panose="020B07030201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2CB4FB-2E75-49B2-8C66-71D7390105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706" y="1176762"/>
            <a:ext cx="11218398" cy="285369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4E93C85-C066-4581-A26E-7F7540566D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706" y="4436877"/>
            <a:ext cx="5734929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4522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3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3BF928D-6695-4F14-ADFF-4363272EEBF8}"/>
              </a:ext>
            </a:extLst>
          </p:cNvPr>
          <p:cNvSpPr txBox="1"/>
          <p:nvPr/>
        </p:nvSpPr>
        <p:spPr>
          <a:xfrm>
            <a:off x="4052887" y="228600"/>
            <a:ext cx="4086226" cy="461665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accent1">
                    <a:lumMod val="89000"/>
                  </a:schemeClr>
                </a:gs>
                <a:gs pos="23000">
                  <a:schemeClr val="accent1">
                    <a:lumMod val="89000"/>
                  </a:schemeClr>
                </a:gs>
                <a:gs pos="69000">
                  <a:schemeClr val="accent1">
                    <a:lumMod val="75000"/>
                  </a:schemeClr>
                </a:gs>
                <a:gs pos="97000">
                  <a:schemeClr val="accent1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Britannic Bold" panose="020B0903060703020204" pitchFamily="34" charset="0"/>
              </a:rPr>
              <a:t>Car Sales – Query Document</a:t>
            </a:r>
            <a:endParaRPr lang="en-IN" sz="2400" b="1" dirty="0">
              <a:solidFill>
                <a:schemeClr val="tx1">
                  <a:lumMod val="85000"/>
                  <a:lumOff val="15000"/>
                </a:schemeClr>
              </a:solidFill>
              <a:latin typeface="Britannic Bold" panose="020B0903060703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7FAA66-39F4-4BB2-AAC1-3EAF5D8CB2C8}"/>
              </a:ext>
            </a:extLst>
          </p:cNvPr>
          <p:cNvSpPr txBox="1"/>
          <p:nvPr/>
        </p:nvSpPr>
        <p:spPr>
          <a:xfrm>
            <a:off x="618450" y="807432"/>
            <a:ext cx="2577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Franklin Gothic Demi" panose="020B0703020102020204" pitchFamily="34" charset="0"/>
              </a:rPr>
              <a:t>Car Sales Detail Table : </a:t>
            </a:r>
            <a:endParaRPr lang="en-IN" dirty="0">
              <a:latin typeface="Franklin Gothic Demi" panose="020B07030201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B78019-39AC-426C-89E9-85BDD40443D5}"/>
              </a:ext>
            </a:extLst>
          </p:cNvPr>
          <p:cNvSpPr txBox="1"/>
          <p:nvPr/>
        </p:nvSpPr>
        <p:spPr>
          <a:xfrm>
            <a:off x="618450" y="2948353"/>
            <a:ext cx="1088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Franklin Gothic Demi" panose="020B0703020102020204" pitchFamily="34" charset="0"/>
              </a:rPr>
              <a:t>Output : </a:t>
            </a:r>
            <a:endParaRPr lang="en-IN" dirty="0">
              <a:latin typeface="Franklin Gothic Demi" panose="020B07030201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265AC5D-82F9-4ED5-AA03-7BB6363228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000" y="1176765"/>
            <a:ext cx="10877550" cy="167296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113F560-D12E-42BE-8409-C8FF17497F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450" y="3317685"/>
            <a:ext cx="10955100" cy="3540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577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3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3BF928D-6695-4F14-ADFF-4363272EEBF8}"/>
              </a:ext>
            </a:extLst>
          </p:cNvPr>
          <p:cNvSpPr txBox="1"/>
          <p:nvPr/>
        </p:nvSpPr>
        <p:spPr>
          <a:xfrm>
            <a:off x="4052887" y="228600"/>
            <a:ext cx="4086226" cy="461665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accent1">
                    <a:lumMod val="89000"/>
                  </a:schemeClr>
                </a:gs>
                <a:gs pos="23000">
                  <a:schemeClr val="accent1">
                    <a:lumMod val="89000"/>
                  </a:schemeClr>
                </a:gs>
                <a:gs pos="69000">
                  <a:schemeClr val="accent1">
                    <a:lumMod val="75000"/>
                  </a:schemeClr>
                </a:gs>
                <a:gs pos="97000">
                  <a:schemeClr val="accent1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Britannic Bold" panose="020B0903060703020204" pitchFamily="34" charset="0"/>
              </a:rPr>
              <a:t>Car Sales – Query Document</a:t>
            </a:r>
            <a:endParaRPr lang="en-IN" sz="2400" b="1" dirty="0">
              <a:solidFill>
                <a:schemeClr val="tx1">
                  <a:lumMod val="85000"/>
                  <a:lumOff val="15000"/>
                </a:schemeClr>
              </a:solidFill>
              <a:latin typeface="Britannic Bold" panose="020B0903060703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7FAA66-39F4-4BB2-AAC1-3EAF5D8CB2C8}"/>
              </a:ext>
            </a:extLst>
          </p:cNvPr>
          <p:cNvSpPr txBox="1"/>
          <p:nvPr/>
        </p:nvSpPr>
        <p:spPr>
          <a:xfrm>
            <a:off x="618450" y="807432"/>
            <a:ext cx="2977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Franklin Gothic Demi" panose="020B0703020102020204" pitchFamily="34" charset="0"/>
              </a:rPr>
              <a:t>Sales Difference : </a:t>
            </a:r>
            <a:endParaRPr lang="en-IN" dirty="0">
              <a:latin typeface="Franklin Gothic Demi" panose="020B07030201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B78019-39AC-426C-89E9-85BDD40443D5}"/>
              </a:ext>
            </a:extLst>
          </p:cNvPr>
          <p:cNvSpPr txBox="1"/>
          <p:nvPr/>
        </p:nvSpPr>
        <p:spPr>
          <a:xfrm>
            <a:off x="538551" y="4536363"/>
            <a:ext cx="994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Franklin Gothic Demi" panose="020B0703020102020204" pitchFamily="34" charset="0"/>
              </a:rPr>
              <a:t>Output : </a:t>
            </a:r>
            <a:endParaRPr lang="en-IN" dirty="0">
              <a:latin typeface="Franklin Gothic Demi" panose="020B07030201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2142228-9A8F-494A-8CB3-FCC3EA8832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102" y="1176764"/>
            <a:ext cx="10706470" cy="317493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988C2EA-4495-4765-B0B1-A04827FA75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450" y="4905695"/>
            <a:ext cx="3001943" cy="1442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816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3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3BF928D-6695-4F14-ADFF-4363272EEBF8}"/>
              </a:ext>
            </a:extLst>
          </p:cNvPr>
          <p:cNvSpPr txBox="1"/>
          <p:nvPr/>
        </p:nvSpPr>
        <p:spPr>
          <a:xfrm>
            <a:off x="4052887" y="228600"/>
            <a:ext cx="4086226" cy="461665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accent1">
                    <a:lumMod val="89000"/>
                  </a:schemeClr>
                </a:gs>
                <a:gs pos="23000">
                  <a:schemeClr val="accent1">
                    <a:lumMod val="89000"/>
                  </a:schemeClr>
                </a:gs>
                <a:gs pos="69000">
                  <a:schemeClr val="accent1">
                    <a:lumMod val="75000"/>
                  </a:schemeClr>
                </a:gs>
                <a:gs pos="97000">
                  <a:schemeClr val="accent1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Britannic Bold" panose="020B0903060703020204" pitchFamily="34" charset="0"/>
              </a:rPr>
              <a:t>Car Sales – Query Document</a:t>
            </a:r>
            <a:endParaRPr lang="en-IN" sz="2400" b="1" dirty="0">
              <a:solidFill>
                <a:schemeClr val="tx1">
                  <a:lumMod val="85000"/>
                  <a:lumOff val="15000"/>
                </a:schemeClr>
              </a:solidFill>
              <a:latin typeface="Britannic Bold" panose="020B0903060703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7FAA66-39F4-4BB2-AAC1-3EAF5D8CB2C8}"/>
              </a:ext>
            </a:extLst>
          </p:cNvPr>
          <p:cNvSpPr txBox="1"/>
          <p:nvPr/>
        </p:nvSpPr>
        <p:spPr>
          <a:xfrm>
            <a:off x="618450" y="807432"/>
            <a:ext cx="2977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Franklin Gothic Demi" panose="020B0703020102020204" pitchFamily="34" charset="0"/>
              </a:rPr>
              <a:t>Sales Difference in % : </a:t>
            </a:r>
            <a:endParaRPr lang="en-IN" dirty="0">
              <a:latin typeface="Franklin Gothic Demi" panose="020B07030201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B78019-39AC-426C-89E9-85BDD40443D5}"/>
              </a:ext>
            </a:extLst>
          </p:cNvPr>
          <p:cNvSpPr txBox="1"/>
          <p:nvPr/>
        </p:nvSpPr>
        <p:spPr>
          <a:xfrm>
            <a:off x="618450" y="4351816"/>
            <a:ext cx="994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Franklin Gothic Demi" panose="020B0703020102020204" pitchFamily="34" charset="0"/>
              </a:rPr>
              <a:t>Output : </a:t>
            </a:r>
            <a:endParaRPr lang="en-IN" dirty="0">
              <a:latin typeface="Franklin Gothic Demi" panose="020B07030201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523C383-07A2-467D-A676-9BC907E0ED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450" y="1146112"/>
            <a:ext cx="10955100" cy="28670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1E99ED0-34DF-43BF-B0F6-EFA9D36F97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634" y="4721148"/>
            <a:ext cx="2610028" cy="1218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082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3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3BF928D-6695-4F14-ADFF-4363272EEBF8}"/>
              </a:ext>
            </a:extLst>
          </p:cNvPr>
          <p:cNvSpPr txBox="1"/>
          <p:nvPr/>
        </p:nvSpPr>
        <p:spPr>
          <a:xfrm>
            <a:off x="4052887" y="228600"/>
            <a:ext cx="4086226" cy="461665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accent1">
                    <a:lumMod val="89000"/>
                  </a:schemeClr>
                </a:gs>
                <a:gs pos="23000">
                  <a:schemeClr val="accent1">
                    <a:lumMod val="89000"/>
                  </a:schemeClr>
                </a:gs>
                <a:gs pos="69000">
                  <a:schemeClr val="accent1">
                    <a:lumMod val="75000"/>
                  </a:schemeClr>
                </a:gs>
                <a:gs pos="97000">
                  <a:schemeClr val="accent1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Britannic Bold" panose="020B0903060703020204" pitchFamily="34" charset="0"/>
              </a:rPr>
              <a:t>Car Sales – Query Document</a:t>
            </a:r>
            <a:endParaRPr lang="en-IN" sz="2400" b="1" dirty="0">
              <a:solidFill>
                <a:schemeClr val="tx1">
                  <a:lumMod val="85000"/>
                  <a:lumOff val="15000"/>
                </a:schemeClr>
              </a:solidFill>
              <a:latin typeface="Britannic Bold" panose="020B0903060703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7FAA66-39F4-4BB2-AAC1-3EAF5D8CB2C8}"/>
              </a:ext>
            </a:extLst>
          </p:cNvPr>
          <p:cNvSpPr txBox="1"/>
          <p:nvPr/>
        </p:nvSpPr>
        <p:spPr>
          <a:xfrm>
            <a:off x="618450" y="807432"/>
            <a:ext cx="2346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Franklin Gothic Demi" panose="020B0703020102020204" pitchFamily="34" charset="0"/>
              </a:rPr>
              <a:t>YTD Average Price : </a:t>
            </a:r>
            <a:endParaRPr lang="en-IN" dirty="0">
              <a:latin typeface="Franklin Gothic Demi" panose="020B07030201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B78019-39AC-426C-89E9-85BDD40443D5}"/>
              </a:ext>
            </a:extLst>
          </p:cNvPr>
          <p:cNvSpPr txBox="1"/>
          <p:nvPr/>
        </p:nvSpPr>
        <p:spPr>
          <a:xfrm>
            <a:off x="618450" y="3315485"/>
            <a:ext cx="1050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Franklin Gothic Demi" panose="020B0703020102020204" pitchFamily="34" charset="0"/>
              </a:rPr>
              <a:t>Output : </a:t>
            </a:r>
            <a:endParaRPr lang="en-IN" dirty="0">
              <a:latin typeface="Franklin Gothic Demi" panose="020B07030201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AC1C98D-59A2-4BF6-B7A4-86B68BDE73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000" y="1176764"/>
            <a:ext cx="10747317" cy="179725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C3F6851-2879-44ED-A32D-ADD5F8CC12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000" y="3750271"/>
            <a:ext cx="3133370" cy="152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545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3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3BF928D-6695-4F14-ADFF-4363272EEBF8}"/>
              </a:ext>
            </a:extLst>
          </p:cNvPr>
          <p:cNvSpPr txBox="1"/>
          <p:nvPr/>
        </p:nvSpPr>
        <p:spPr>
          <a:xfrm>
            <a:off x="4052887" y="228600"/>
            <a:ext cx="4086226" cy="461665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accent1">
                    <a:lumMod val="89000"/>
                  </a:schemeClr>
                </a:gs>
                <a:gs pos="23000">
                  <a:schemeClr val="accent1">
                    <a:lumMod val="89000"/>
                  </a:schemeClr>
                </a:gs>
                <a:gs pos="69000">
                  <a:schemeClr val="accent1">
                    <a:lumMod val="75000"/>
                  </a:schemeClr>
                </a:gs>
                <a:gs pos="97000">
                  <a:schemeClr val="accent1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Britannic Bold" panose="020B0903060703020204" pitchFamily="34" charset="0"/>
              </a:rPr>
              <a:t>Car Sales – Query Document</a:t>
            </a:r>
            <a:endParaRPr lang="en-IN" sz="2400" b="1" dirty="0">
              <a:solidFill>
                <a:schemeClr val="tx1">
                  <a:lumMod val="85000"/>
                  <a:lumOff val="15000"/>
                </a:schemeClr>
              </a:solidFill>
              <a:latin typeface="Britannic Bold" panose="020B0903060703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7FAA66-39F4-4BB2-AAC1-3EAF5D8CB2C8}"/>
              </a:ext>
            </a:extLst>
          </p:cNvPr>
          <p:cNvSpPr txBox="1"/>
          <p:nvPr/>
        </p:nvSpPr>
        <p:spPr>
          <a:xfrm>
            <a:off x="618450" y="807432"/>
            <a:ext cx="2977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Franklin Gothic Demi" panose="020B0703020102020204" pitchFamily="34" charset="0"/>
              </a:rPr>
              <a:t>Average Price Difference : </a:t>
            </a:r>
            <a:endParaRPr lang="en-IN" dirty="0">
              <a:latin typeface="Franklin Gothic Demi" panose="020B07030201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B78019-39AC-426C-89E9-85BDD40443D5}"/>
              </a:ext>
            </a:extLst>
          </p:cNvPr>
          <p:cNvSpPr txBox="1"/>
          <p:nvPr/>
        </p:nvSpPr>
        <p:spPr>
          <a:xfrm>
            <a:off x="491522" y="5120413"/>
            <a:ext cx="994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Franklin Gothic Demi" panose="020B0703020102020204" pitchFamily="34" charset="0"/>
              </a:rPr>
              <a:t>Output : </a:t>
            </a:r>
            <a:endParaRPr lang="en-IN" dirty="0">
              <a:latin typeface="Franklin Gothic Demi" panose="020B07030201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25CD62-278F-434E-BD32-4B2358A5CA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450" y="1176764"/>
            <a:ext cx="10955100" cy="38523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A02473B-5515-4D34-AB98-4CB99FC8B9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450" y="5489745"/>
            <a:ext cx="2728432" cy="1248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814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3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3BF928D-6695-4F14-ADFF-4363272EEBF8}"/>
              </a:ext>
            </a:extLst>
          </p:cNvPr>
          <p:cNvSpPr txBox="1"/>
          <p:nvPr/>
        </p:nvSpPr>
        <p:spPr>
          <a:xfrm>
            <a:off x="4052887" y="228600"/>
            <a:ext cx="4086226" cy="461665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accent1">
                    <a:lumMod val="89000"/>
                  </a:schemeClr>
                </a:gs>
                <a:gs pos="23000">
                  <a:schemeClr val="accent1">
                    <a:lumMod val="89000"/>
                  </a:schemeClr>
                </a:gs>
                <a:gs pos="69000">
                  <a:schemeClr val="accent1">
                    <a:lumMod val="75000"/>
                  </a:schemeClr>
                </a:gs>
                <a:gs pos="97000">
                  <a:schemeClr val="accent1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Britannic Bold" panose="020B0903060703020204" pitchFamily="34" charset="0"/>
              </a:rPr>
              <a:t>Car Sales – Query Document</a:t>
            </a:r>
            <a:endParaRPr lang="en-IN" sz="2400" b="1" dirty="0">
              <a:solidFill>
                <a:schemeClr val="tx1">
                  <a:lumMod val="85000"/>
                  <a:lumOff val="15000"/>
                </a:schemeClr>
              </a:solidFill>
              <a:latin typeface="Britannic Bold" panose="020B0903060703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7FAA66-39F4-4BB2-AAC1-3EAF5D8CB2C8}"/>
              </a:ext>
            </a:extLst>
          </p:cNvPr>
          <p:cNvSpPr txBox="1"/>
          <p:nvPr/>
        </p:nvSpPr>
        <p:spPr>
          <a:xfrm>
            <a:off x="618450" y="807432"/>
            <a:ext cx="2977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Franklin Gothic Demi" panose="020B0703020102020204" pitchFamily="34" charset="0"/>
              </a:rPr>
              <a:t>Avg Price Difference in % : </a:t>
            </a:r>
            <a:endParaRPr lang="en-IN" dirty="0">
              <a:latin typeface="Franklin Gothic Demi" panose="020B07030201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B78019-39AC-426C-89E9-85BDD40443D5}"/>
              </a:ext>
            </a:extLst>
          </p:cNvPr>
          <p:cNvSpPr txBox="1"/>
          <p:nvPr/>
        </p:nvSpPr>
        <p:spPr>
          <a:xfrm>
            <a:off x="618450" y="4964375"/>
            <a:ext cx="994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Franklin Gothic Demi" panose="020B0703020102020204" pitchFamily="34" charset="0"/>
              </a:rPr>
              <a:t>Output : </a:t>
            </a:r>
            <a:endParaRPr lang="en-IN" dirty="0">
              <a:latin typeface="Franklin Gothic Demi" panose="020B07030201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7C32A9-91FE-4B34-B524-9494A18EE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214" y="1176764"/>
            <a:ext cx="10863336" cy="36704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164212E-F99C-4044-91E1-11D95CB605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214" y="5327050"/>
            <a:ext cx="2317071" cy="1100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267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3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3BF928D-6695-4F14-ADFF-4363272EEBF8}"/>
              </a:ext>
            </a:extLst>
          </p:cNvPr>
          <p:cNvSpPr txBox="1"/>
          <p:nvPr/>
        </p:nvSpPr>
        <p:spPr>
          <a:xfrm>
            <a:off x="4052887" y="228600"/>
            <a:ext cx="4086226" cy="461665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accent1">
                    <a:lumMod val="89000"/>
                  </a:schemeClr>
                </a:gs>
                <a:gs pos="23000">
                  <a:schemeClr val="accent1">
                    <a:lumMod val="89000"/>
                  </a:schemeClr>
                </a:gs>
                <a:gs pos="69000">
                  <a:schemeClr val="accent1">
                    <a:lumMod val="75000"/>
                  </a:schemeClr>
                </a:gs>
                <a:gs pos="97000">
                  <a:schemeClr val="accent1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Britannic Bold" panose="020B0903060703020204" pitchFamily="34" charset="0"/>
              </a:rPr>
              <a:t>Car Sales – Query Document</a:t>
            </a:r>
            <a:endParaRPr lang="en-IN" sz="2400" b="1" dirty="0">
              <a:solidFill>
                <a:schemeClr val="tx1">
                  <a:lumMod val="85000"/>
                  <a:lumOff val="15000"/>
                </a:schemeClr>
              </a:solidFill>
              <a:latin typeface="Britannic Bold" panose="020B0903060703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7FAA66-39F4-4BB2-AAC1-3EAF5D8CB2C8}"/>
              </a:ext>
            </a:extLst>
          </p:cNvPr>
          <p:cNvSpPr txBox="1"/>
          <p:nvPr/>
        </p:nvSpPr>
        <p:spPr>
          <a:xfrm>
            <a:off x="618450" y="807432"/>
            <a:ext cx="2000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Franklin Gothic Demi" panose="020B0703020102020204" pitchFamily="34" charset="0"/>
              </a:rPr>
              <a:t>YTD Cars Sold : </a:t>
            </a:r>
            <a:endParaRPr lang="en-IN" dirty="0">
              <a:latin typeface="Franklin Gothic Demi" panose="020B07030201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B78019-39AC-426C-89E9-85BDD40443D5}"/>
              </a:ext>
            </a:extLst>
          </p:cNvPr>
          <p:cNvSpPr txBox="1"/>
          <p:nvPr/>
        </p:nvSpPr>
        <p:spPr>
          <a:xfrm>
            <a:off x="618450" y="3066972"/>
            <a:ext cx="994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Franklin Gothic Demi" panose="020B0703020102020204" pitchFamily="34" charset="0"/>
              </a:rPr>
              <a:t>Output : </a:t>
            </a:r>
            <a:endParaRPr lang="en-IN" dirty="0">
              <a:latin typeface="Franklin Gothic Demi" panose="020B07030201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85F9409-378D-41C6-A262-3E28CE2EC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464" y="1176763"/>
            <a:ext cx="10765072" cy="167363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6868EAC-71D4-448C-B89A-C331CB6C28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463" y="3436303"/>
            <a:ext cx="2964321" cy="130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691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3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3BF928D-6695-4F14-ADFF-4363272EEBF8}"/>
              </a:ext>
            </a:extLst>
          </p:cNvPr>
          <p:cNvSpPr txBox="1"/>
          <p:nvPr/>
        </p:nvSpPr>
        <p:spPr>
          <a:xfrm>
            <a:off x="4052887" y="228600"/>
            <a:ext cx="4086226" cy="461665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accent1">
                    <a:lumMod val="89000"/>
                  </a:schemeClr>
                </a:gs>
                <a:gs pos="23000">
                  <a:schemeClr val="accent1">
                    <a:lumMod val="89000"/>
                  </a:schemeClr>
                </a:gs>
                <a:gs pos="69000">
                  <a:schemeClr val="accent1">
                    <a:lumMod val="75000"/>
                  </a:schemeClr>
                </a:gs>
                <a:gs pos="97000">
                  <a:schemeClr val="accent1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Britannic Bold" panose="020B0903060703020204" pitchFamily="34" charset="0"/>
              </a:rPr>
              <a:t>Car Sales – Query Document</a:t>
            </a:r>
            <a:endParaRPr lang="en-IN" sz="2400" b="1" dirty="0">
              <a:solidFill>
                <a:schemeClr val="tx1">
                  <a:lumMod val="85000"/>
                  <a:lumOff val="15000"/>
                </a:schemeClr>
              </a:solidFill>
              <a:latin typeface="Britannic Bold" panose="020B0903060703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7FAA66-39F4-4BB2-AAC1-3EAF5D8CB2C8}"/>
              </a:ext>
            </a:extLst>
          </p:cNvPr>
          <p:cNvSpPr txBox="1"/>
          <p:nvPr/>
        </p:nvSpPr>
        <p:spPr>
          <a:xfrm>
            <a:off x="618450" y="798457"/>
            <a:ext cx="2544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Franklin Gothic Demi" panose="020B0703020102020204" pitchFamily="34" charset="0"/>
              </a:rPr>
              <a:t>Cars Sold Difference : </a:t>
            </a:r>
            <a:endParaRPr lang="en-IN" dirty="0">
              <a:latin typeface="Franklin Gothic Demi" panose="020B07030201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B78019-39AC-426C-89E9-85BDD40443D5}"/>
              </a:ext>
            </a:extLst>
          </p:cNvPr>
          <p:cNvSpPr txBox="1"/>
          <p:nvPr/>
        </p:nvSpPr>
        <p:spPr>
          <a:xfrm>
            <a:off x="674834" y="5110472"/>
            <a:ext cx="994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Franklin Gothic Demi" panose="020B0703020102020204" pitchFamily="34" charset="0"/>
              </a:rPr>
              <a:t>Output : </a:t>
            </a:r>
            <a:endParaRPr lang="en-IN" dirty="0">
              <a:latin typeface="Franklin Gothic Demi" panose="020B07030201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4F2490-F6C6-40C7-AE44-E37AD370CD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218" y="1167789"/>
            <a:ext cx="10842331" cy="403452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99C7F99-AA27-43DA-A4E7-AA75E5D3F4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219" y="5413942"/>
            <a:ext cx="2908625" cy="1248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603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3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3BF928D-6695-4F14-ADFF-4363272EEBF8}"/>
              </a:ext>
            </a:extLst>
          </p:cNvPr>
          <p:cNvSpPr txBox="1"/>
          <p:nvPr/>
        </p:nvSpPr>
        <p:spPr>
          <a:xfrm>
            <a:off x="4052887" y="228600"/>
            <a:ext cx="4086226" cy="461665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accent1">
                    <a:lumMod val="89000"/>
                  </a:schemeClr>
                </a:gs>
                <a:gs pos="23000">
                  <a:schemeClr val="accent1">
                    <a:lumMod val="89000"/>
                  </a:schemeClr>
                </a:gs>
                <a:gs pos="69000">
                  <a:schemeClr val="accent1">
                    <a:lumMod val="75000"/>
                  </a:schemeClr>
                </a:gs>
                <a:gs pos="97000">
                  <a:schemeClr val="accent1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Britannic Bold" panose="020B0903060703020204" pitchFamily="34" charset="0"/>
              </a:rPr>
              <a:t>Car Sales – Query Document</a:t>
            </a:r>
            <a:endParaRPr lang="en-IN" sz="2400" b="1" dirty="0">
              <a:solidFill>
                <a:schemeClr val="tx1">
                  <a:lumMod val="85000"/>
                  <a:lumOff val="15000"/>
                </a:schemeClr>
              </a:solidFill>
              <a:latin typeface="Britannic Bold" panose="020B0903060703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7FAA66-39F4-4BB2-AAC1-3EAF5D8CB2C8}"/>
              </a:ext>
            </a:extLst>
          </p:cNvPr>
          <p:cNvSpPr txBox="1"/>
          <p:nvPr/>
        </p:nvSpPr>
        <p:spPr>
          <a:xfrm>
            <a:off x="538551" y="807432"/>
            <a:ext cx="2977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Franklin Gothic Demi" panose="020B0703020102020204" pitchFamily="34" charset="0"/>
              </a:rPr>
              <a:t>Cars Sold Difference in % : </a:t>
            </a:r>
            <a:endParaRPr lang="en-IN" dirty="0">
              <a:latin typeface="Franklin Gothic Demi" panose="020B07030201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B78019-39AC-426C-89E9-85BDD40443D5}"/>
              </a:ext>
            </a:extLst>
          </p:cNvPr>
          <p:cNvSpPr txBox="1"/>
          <p:nvPr/>
        </p:nvSpPr>
        <p:spPr>
          <a:xfrm>
            <a:off x="538551" y="5022988"/>
            <a:ext cx="994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Franklin Gothic Demi" panose="020B0703020102020204" pitchFamily="34" charset="0"/>
              </a:rPr>
              <a:t>Output : </a:t>
            </a:r>
            <a:endParaRPr lang="en-IN" dirty="0">
              <a:latin typeface="Franklin Gothic Demi" panose="020B07030201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7C2548-2D4B-46C9-BBEC-9AA24E46E9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449" y="5392320"/>
            <a:ext cx="2320059" cy="10883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D9FA203-97E1-4A8D-BDBE-9FE6561194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449" y="1176763"/>
            <a:ext cx="11034999" cy="3615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044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1485</TotalTime>
  <Words>181</Words>
  <Application>Microsoft Office PowerPoint</Application>
  <PresentationFormat>Widescreen</PresentationFormat>
  <Paragraphs>45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Britannic Bold</vt:lpstr>
      <vt:lpstr>Calibri</vt:lpstr>
      <vt:lpstr>Calibri Light</vt:lpstr>
      <vt:lpstr>Franklin Gothic Demi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RASHMI RANJAN SAHOO</dc:creator>
  <cp:lastModifiedBy>RASHMI RANJAN SAHOO</cp:lastModifiedBy>
  <cp:revision>45</cp:revision>
  <dcterms:created xsi:type="dcterms:W3CDTF">2024-03-20T14:54:22Z</dcterms:created>
  <dcterms:modified xsi:type="dcterms:W3CDTF">2024-03-30T09:06:11Z</dcterms:modified>
</cp:coreProperties>
</file>