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57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87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70C8-66F5-4B8D-8A28-F8D29AE411E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7BA26-AE46-4469-9DB3-979C3066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311-4A31-4939-B3EE-B4A06179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9" y="598295"/>
            <a:ext cx="8596668" cy="1826581"/>
          </a:xfrm>
        </p:spPr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  MUSIC RECOMMENDATION </a:t>
            </a:r>
            <a:br>
              <a:rPr lang="en-US" dirty="0"/>
            </a:br>
            <a:r>
              <a:rPr lang="en-US" dirty="0"/>
              <a:t>   BASED ON CURRENT MOOD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69591D-266F-4DD8-815F-FF908721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138" y="2568600"/>
            <a:ext cx="8596668" cy="860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    Spring 2020 - Introduction to Machine Learning</a:t>
            </a:r>
          </a:p>
          <a:p>
            <a:pPr algn="ctr"/>
            <a:r>
              <a:rPr lang="en-US" dirty="0"/>
              <a:t>Binghamton University</a:t>
            </a:r>
          </a:p>
          <a:p>
            <a:pPr algn="ctr"/>
            <a:r>
              <a:rPr lang="en-US" dirty="0"/>
              <a:t>Computer Science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8D3BCC-D6A8-4462-B9C8-9DF2D269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38070"/>
              </p:ext>
            </p:extLst>
          </p:nvPr>
        </p:nvGraphicFramePr>
        <p:xfrm>
          <a:off x="1495406" y="4577475"/>
          <a:ext cx="8128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9026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259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6315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48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Sharvari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Joshi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Krupa Sawant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Vinit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Rashmi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Badadale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44061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sjoshi14@binghamton.edu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ksawant1@gmail.com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vbhosal1@binghamton.edu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rbadada1@binghamton.edu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4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B00814899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B00814013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B00800199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B00815835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97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8A5B-519E-468E-8E98-4DB3B2CD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98267"/>
            <a:ext cx="10005267" cy="5543096"/>
          </a:xfrm>
        </p:spPr>
        <p:txBody>
          <a:bodyPr/>
          <a:lstStyle/>
          <a:p>
            <a:r>
              <a:rPr lang="en-US" dirty="0"/>
              <a:t>Let’s see each of the 4 clusters and what rows they contain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BECE7-AFA9-4F3D-B15B-678656590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5" t="28148" r="55394" b="39481"/>
          <a:stretch/>
        </p:blipFill>
        <p:spPr>
          <a:xfrm>
            <a:off x="804890" y="1098132"/>
            <a:ext cx="3548091" cy="2219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E3B1E-F1C9-4D10-9C2D-56621B665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6" t="33293" r="54063" b="34336"/>
          <a:stretch/>
        </p:blipFill>
        <p:spPr>
          <a:xfrm>
            <a:off x="4606473" y="1023909"/>
            <a:ext cx="3717830" cy="2294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BA0F7-4A56-409E-AA21-0EE38DC6A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38" t="42076" r="53105" b="24471"/>
          <a:stretch/>
        </p:blipFill>
        <p:spPr>
          <a:xfrm>
            <a:off x="2649000" y="3843764"/>
            <a:ext cx="3914946" cy="2294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016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A51A-C50D-4DB7-AC70-740E3528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 Mood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588-7C89-416C-90CF-6355D149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We then assign a </a:t>
            </a:r>
            <a:r>
              <a:rPr lang="en-US" b="1" dirty="0"/>
              <a:t>mood </a:t>
            </a:r>
            <a:r>
              <a:rPr lang="en-US" dirty="0"/>
              <a:t>to each cluster by looking at the songs within them and identifying the key emotions that we can associate with the majority of songs in a particular cluster.</a:t>
            </a:r>
          </a:p>
          <a:p>
            <a:r>
              <a:rPr lang="en-US" dirty="0"/>
              <a:t>There is typical set of audio features representing everything from physical characteristics of the audio signal (amplitude, spectral flux, </a:t>
            </a:r>
            <a:r>
              <a:rPr lang="en-US" dirty="0" err="1"/>
              <a:t>etc</a:t>
            </a:r>
            <a:r>
              <a:rPr lang="en-US" dirty="0"/>
              <a:t>) to perceptual features (loudness, brightness) to musically relevant features (chroma, beat locations, tempo, </a:t>
            </a:r>
            <a:r>
              <a:rPr lang="en-US" dirty="0" err="1"/>
              <a:t>etc</a:t>
            </a:r>
            <a:r>
              <a:rPr lang="en-US" dirty="0"/>
              <a:t>). We put these into a classifier and measure performance .</a:t>
            </a:r>
          </a:p>
          <a:p>
            <a:r>
              <a:rPr lang="en-US" dirty="0"/>
              <a:t>For example, songs having elements of hip hop can put you in joyous and elated mood, loudness, or intensity of a song can be connected with anger, while softer songs would suggest tenderness, sadness, or fear. </a:t>
            </a:r>
          </a:p>
        </p:txBody>
      </p:sp>
    </p:spTree>
    <p:extLst>
      <p:ext uri="{BB962C8B-B14F-4D97-AF65-F5344CB8AC3E}">
        <p14:creationId xmlns:p14="http://schemas.microsoft.com/office/powerpoint/2010/main" val="91082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B151-283E-48C5-94D1-E56917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7554-1C62-412A-9A97-32F616D7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labelling songs with their respective moods, we could train a supervised learning model to accurately predict a </a:t>
            </a:r>
            <a:r>
              <a:rPr lang="en-US" dirty="0" err="1"/>
              <a:t>users’s</a:t>
            </a:r>
            <a:r>
              <a:rPr lang="en-US" dirty="0"/>
              <a:t> mood given a song.</a:t>
            </a:r>
          </a:p>
          <a:p>
            <a:r>
              <a:rPr lang="en-US" dirty="0"/>
              <a:t>We split the dataset into a training and test set and trained 4 a classifier models using Random Forest Classifier on the training set.</a:t>
            </a:r>
          </a:p>
          <a:p>
            <a:r>
              <a:rPr lang="en-US" dirty="0"/>
              <a:t>The mood label given to each song was used as the target data, that we’re aiming to correctly predict. </a:t>
            </a:r>
          </a:p>
          <a:p>
            <a:r>
              <a:rPr lang="en-US" dirty="0"/>
              <a:t> We use a confusion matrix which is a  table that is often used to describe the performance of a classification model on a set of test data for which the true values are known. It allows the visualization of the performance of an algorithm.</a:t>
            </a:r>
          </a:p>
        </p:txBody>
      </p:sp>
    </p:spTree>
    <p:extLst>
      <p:ext uri="{BB962C8B-B14F-4D97-AF65-F5344CB8AC3E}">
        <p14:creationId xmlns:p14="http://schemas.microsoft.com/office/powerpoint/2010/main" val="424895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C72F-4F4A-42A7-8034-0D8E851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Step 4: Mood Identification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D62-E02D-4755-B046-B7A4A35E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170B-1AF8-498E-B419-46BC892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Song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4120-93F1-4448-820A-5CDEC685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FF5A-D150-4D21-855B-0663E193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EDE8-3AD7-470C-96CF-6E0F300A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7D1A7-01DE-4EAC-806D-1A3D60B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5" y="319401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What is Recommendation system?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14128-75F5-49E3-BCEA-2B55D19C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3222"/>
            <a:ext cx="8652831" cy="492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Recommendation System is an </a:t>
            </a:r>
          </a:p>
          <a:p>
            <a:pPr marL="0" indent="0">
              <a:buNone/>
            </a:pPr>
            <a:r>
              <a:rPr lang="en-US" dirty="0"/>
              <a:t>    extensive class of web applications</a:t>
            </a:r>
          </a:p>
          <a:p>
            <a:pPr marL="0" indent="0">
              <a:buNone/>
            </a:pPr>
            <a:r>
              <a:rPr lang="en-US" dirty="0"/>
              <a:t>    that involves predicting the user </a:t>
            </a:r>
          </a:p>
          <a:p>
            <a:pPr marL="0" indent="0">
              <a:buNone/>
            </a:pPr>
            <a:r>
              <a:rPr lang="en-US" dirty="0"/>
              <a:t>     responses to the options.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Recommendation engines discovers </a:t>
            </a:r>
          </a:p>
          <a:p>
            <a:pPr marL="0" indent="0">
              <a:buNone/>
            </a:pPr>
            <a:r>
              <a:rPr lang="en-US" dirty="0"/>
              <a:t>     data patterns in the data set by</a:t>
            </a:r>
          </a:p>
          <a:p>
            <a:pPr marL="0" indent="0">
              <a:buNone/>
            </a:pPr>
            <a:r>
              <a:rPr lang="en-US" dirty="0"/>
              <a:t>     learning consumers choices and </a:t>
            </a:r>
          </a:p>
          <a:p>
            <a:pPr marL="0" indent="0">
              <a:buNone/>
            </a:pPr>
            <a:r>
              <a:rPr lang="en-US" dirty="0"/>
              <a:t>    produces the outcomes that relates </a:t>
            </a:r>
          </a:p>
          <a:p>
            <a:pPr marL="0" indent="0">
              <a:buNone/>
            </a:pPr>
            <a:r>
              <a:rPr lang="en-US" dirty="0"/>
              <a:t>     to their needs and interests.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Companies like Amazon, Netflix, </a:t>
            </a:r>
            <a:r>
              <a:rPr lang="en-US" dirty="0" err="1"/>
              <a:t>Linkedin</a:t>
            </a:r>
            <a:r>
              <a:rPr lang="en-US" dirty="0"/>
              <a:t>, and Pandora leverage recommender systems to help users discover new and relevant items (products, videos, jobs, music), creating a meaningful user experience while driving incremental revenue.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achine Learning Project - Data Science Movie Recommendation ...">
            <a:extLst>
              <a:ext uri="{FF2B5EF4-FFF2-40B4-BE49-F238E27FC236}">
                <a16:creationId xmlns:a16="http://schemas.microsoft.com/office/drawing/2014/main" id="{545CA3EB-2055-4195-ABFE-FA11673C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639" y="1776852"/>
            <a:ext cx="4638957" cy="25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0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ECD-C6A5-4756-8860-7BE9001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8CAC-4F71-4919-B798-977FB701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715"/>
            <a:ext cx="6380520" cy="463964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Collaborative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collaborative filtering approach to recommendation algorithms involves collecting a large amount of information on users’ behaviors, activities or preferences and predicting what users will like based on their similarity to other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 that previous information in a user’s history about how they agree with other users .(for instance User A liked Movie A and User B liked Movie A, so they will have similar interests).</a:t>
            </a:r>
          </a:p>
          <a:p>
            <a:pPr marL="0" indent="0">
              <a:buNone/>
            </a:pPr>
            <a:r>
              <a:rPr lang="en-US" dirty="0"/>
              <a:t>Issue- the system need a large amount of data to make accurate recommendations.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D8AF89-FB7C-47B4-AE67-3A84A10E6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7" t="29852" r="16185" b="10599"/>
          <a:stretch/>
        </p:blipFill>
        <p:spPr bwMode="auto">
          <a:xfrm>
            <a:off x="7118083" y="2403723"/>
            <a:ext cx="3487861" cy="3307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385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A703-BB31-45EF-AC36-59D064A9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82" y="128999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b="1" dirty="0"/>
              <a:t>Content Based Filtering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The content-based filtering approach differs from the </a:t>
            </a:r>
            <a:r>
              <a:rPr lang="en-US" dirty="0" err="1"/>
              <a:t>the</a:t>
            </a:r>
            <a:r>
              <a:rPr lang="en-US" dirty="0"/>
              <a:t> collaborative filtering approach as it filters based on an analysis of both the item being recommended and the user.</a:t>
            </a:r>
          </a:p>
          <a:p>
            <a:pPr marL="0" indent="0">
              <a:buNone/>
            </a:pPr>
            <a:r>
              <a:rPr lang="en-US" dirty="0"/>
              <a:t>Content-based filtering closely examines the actual item to determine which features are most important in making recommendations and how those features interact with the user’s preferences. </a:t>
            </a:r>
          </a:p>
          <a:p>
            <a:pPr marL="0" indent="0">
              <a:buNone/>
            </a:pPr>
            <a:r>
              <a:rPr lang="en-US" dirty="0"/>
              <a:t>Example Pandora uses the properties of a song or artist to seed a “station” that plays music with similar properties. This is an example of a content-based approach.</a:t>
            </a:r>
          </a:p>
        </p:txBody>
      </p:sp>
    </p:spTree>
    <p:extLst>
      <p:ext uri="{BB962C8B-B14F-4D97-AF65-F5344CB8AC3E}">
        <p14:creationId xmlns:p14="http://schemas.microsoft.com/office/powerpoint/2010/main" val="11943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8CDD-F3B9-4D28-9C3B-017D666F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Music Recommendation Models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A80A-9BFD-40F1-9A46-48D149B7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09" y="1434569"/>
            <a:ext cx="8596668" cy="4606794"/>
          </a:xfrm>
        </p:spPr>
        <p:txBody>
          <a:bodyPr>
            <a:normAutofit/>
          </a:bodyPr>
          <a:lstStyle/>
          <a:p>
            <a:r>
              <a:rPr lang="en-US" dirty="0"/>
              <a:t>A content-based approach is often the technique relied upon the most in music recommender systems. The model will consider music data about a particular song when making a recommendation .</a:t>
            </a:r>
          </a:p>
          <a:p>
            <a:endParaRPr lang="en-US" dirty="0"/>
          </a:p>
          <a:p>
            <a:r>
              <a:rPr lang="en-US" dirty="0"/>
              <a:t>Music Data</a:t>
            </a:r>
          </a:p>
          <a:p>
            <a:pPr marL="0" indent="0">
              <a:buNone/>
            </a:pPr>
            <a:r>
              <a:rPr lang="en-US" dirty="0"/>
              <a:t>Two main categories of data are used in a content-based filtering model, metadata and actual audio content. </a:t>
            </a:r>
          </a:p>
          <a:p>
            <a:pPr marL="0" indent="0">
              <a:buNone/>
            </a:pPr>
            <a:r>
              <a:rPr lang="en-US" dirty="0"/>
              <a:t>Metadata refers to the tags people have placed on pieces of music.                  For instance, metadata could be the genre of music that users have ascribed to a song, or </a:t>
            </a:r>
            <a:r>
              <a:rPr lang="en-US" dirty="0" err="1"/>
              <a:t>keywords,lyrics</a:t>
            </a:r>
            <a:r>
              <a:rPr lang="en-US" dirty="0"/>
              <a:t> used in reviews of music on popular websites.</a:t>
            </a:r>
          </a:p>
          <a:p>
            <a:pPr marL="0" indent="0">
              <a:buNone/>
            </a:pPr>
            <a:r>
              <a:rPr lang="en-US" dirty="0"/>
              <a:t> Audio content refers to the actual acoustic and music features of a song. This can be anything from the rhythm and beats per minute of a song to what keys and chords are played in the song.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A87B-63F3-4DFD-A3B2-61223D7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B921-EB31-468F-9236-E84EC0C6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F895-F346-4442-AC12-13945C14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2F81-406D-4C33-B8D4-CD493E05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765"/>
            <a:ext cx="8596668" cy="4650598"/>
          </a:xfrm>
        </p:spPr>
        <p:txBody>
          <a:bodyPr>
            <a:normAutofit/>
          </a:bodyPr>
          <a:lstStyle/>
          <a:p>
            <a:r>
              <a:rPr lang="en-US" dirty="0"/>
              <a:t>Step 1. Clustering </a:t>
            </a:r>
          </a:p>
          <a:p>
            <a:pPr marL="0" indent="0">
              <a:buNone/>
            </a:pPr>
            <a:r>
              <a:rPr lang="en-US" dirty="0"/>
              <a:t>A fundamental step for any unsupervised algorithm is to determine the optimal number of clusters into which the data may be clustered.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Elbow Method</a:t>
            </a:r>
            <a:r>
              <a:rPr lang="en-US" dirty="0"/>
              <a:t> is one of the most popular methods to determine this optimal value of k.</a:t>
            </a:r>
          </a:p>
          <a:p>
            <a:pPr marL="0" indent="0">
              <a:buNone/>
            </a:pPr>
            <a:r>
              <a:rPr lang="en-US" dirty="0"/>
              <a:t>How k-means works:</a:t>
            </a:r>
          </a:p>
          <a:p>
            <a:r>
              <a:rPr lang="en-US" dirty="0"/>
              <a:t>The process begins with k centroids </a:t>
            </a:r>
            <a:r>
              <a:rPr lang="en-US" dirty="0" err="1"/>
              <a:t>initialised</a:t>
            </a:r>
            <a:r>
              <a:rPr lang="en-US" dirty="0"/>
              <a:t> at </a:t>
            </a:r>
            <a:r>
              <a:rPr lang="en-US" dirty="0" err="1"/>
              <a:t>random.These</a:t>
            </a:r>
            <a:r>
              <a:rPr lang="en-US" dirty="0"/>
              <a:t> centroids are used to assign points to its nearest cluster.</a:t>
            </a:r>
          </a:p>
          <a:p>
            <a:r>
              <a:rPr lang="en-US" dirty="0"/>
              <a:t>The mean of all points within the cluster is then used to update the position of the centroids.</a:t>
            </a:r>
          </a:p>
          <a:p>
            <a:r>
              <a:rPr lang="en-US" dirty="0"/>
              <a:t>The above steps are repeated until the values of the centroids </a:t>
            </a:r>
            <a:r>
              <a:rPr lang="en-US" dirty="0" err="1"/>
              <a:t>stabilise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EB8D-AA89-4167-AFE3-ED406168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863"/>
            <a:ext cx="8094335" cy="4541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To give equal importance to all features,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we need to scale the continuous features.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We will be using scikit-</a:t>
            </a:r>
            <a:r>
              <a:rPr lang="en-US" sz="1500" dirty="0" err="1"/>
              <a:t>learn’s</a:t>
            </a:r>
            <a:r>
              <a:rPr lang="en-US" sz="1500" dirty="0"/>
              <a:t> </a:t>
            </a:r>
            <a:r>
              <a:rPr lang="en-US" sz="1500" dirty="0" err="1"/>
              <a:t>MinMaxScaler</a:t>
            </a:r>
            <a:r>
              <a:rPr lang="en-US" sz="15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as the feature matrix is a mix of binary 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continuous features .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For each k value, we will </a:t>
            </a:r>
            <a:r>
              <a:rPr lang="en-US" sz="1500" dirty="0" err="1"/>
              <a:t>initialise</a:t>
            </a:r>
            <a:r>
              <a:rPr lang="en-US" sz="1500" dirty="0"/>
              <a:t> k-means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and use the inertia attribute to identify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sum of squared distances of samples to the nearest cluster </a:t>
            </a:r>
            <a:r>
              <a:rPr lang="en-US" sz="1500" dirty="0" err="1"/>
              <a:t>centre</a:t>
            </a:r>
            <a:r>
              <a:rPr lang="en-US" sz="15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We have a plot of sum of squared distances for k in the range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specified above. If the plot looks like an arm, then the elbow on the arm is optimal 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the elbow is at k=5 indicating the optimal k for this dataset is 3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8CDC-600D-4892-9311-D978ABBC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945" y="1213116"/>
            <a:ext cx="4204989" cy="295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CD15-BD13-4860-A5E3-6684448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Step 2: Data Reduction </a:t>
            </a:r>
            <a:br>
              <a:rPr lang="en-US" sz="2800" dirty="0"/>
            </a:br>
            <a:r>
              <a:rPr lang="en-US" sz="2800" dirty="0"/>
              <a:t>using Principle Component Analysis (PCA)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8984-7247-4FBF-BE4D-7F80E9B9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325"/>
            <a:ext cx="5220430" cy="40385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Applications: Data Visualization and to Speed-up Machine Learning Algorithms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In this section, the code projects the original data into 2 dimensions.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Note that after dimensionality reduction, there usually isn’t a particular meaning assigned to each principal component. The new components are just the two main dimensions of variation.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This section is just plotting 2 dimensional data. Notice on the graph below that the classes seem well separated from each other.</a:t>
            </a:r>
          </a:p>
        </p:txBody>
      </p:sp>
      <p:pic>
        <p:nvPicPr>
          <p:cNvPr id="409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B80897-88F1-4893-86ED-E6881F58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8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1099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  MUSIC RECOMMENDATION     BASED ON CURRENT MOOD </vt:lpstr>
      <vt:lpstr>What is Recommendation system?</vt:lpstr>
      <vt:lpstr>Types of Recommender System</vt:lpstr>
      <vt:lpstr>PowerPoint Presentation</vt:lpstr>
      <vt:lpstr>Music Recommendation Models  </vt:lpstr>
      <vt:lpstr>Dataset</vt:lpstr>
      <vt:lpstr>Steps Involved in the Algorithm</vt:lpstr>
      <vt:lpstr>PowerPoint Presentation</vt:lpstr>
      <vt:lpstr>Step 2: Data Reduction  using Principle Component Analysis (PCA)  </vt:lpstr>
      <vt:lpstr>PowerPoint Presentation</vt:lpstr>
      <vt:lpstr>Step 3- Mood Prediction</vt:lpstr>
      <vt:lpstr>Split the data </vt:lpstr>
      <vt:lpstr> Step 4: Mood Identification  </vt:lpstr>
      <vt:lpstr>Step 5: Song Recommendation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    BASED ON CURRENT MOOD</dc:title>
  <dc:creator>Krupa Sawant</dc:creator>
  <cp:lastModifiedBy>Rashmi Badadale</cp:lastModifiedBy>
  <cp:revision>13</cp:revision>
  <dcterms:created xsi:type="dcterms:W3CDTF">2020-05-13T15:53:06Z</dcterms:created>
  <dcterms:modified xsi:type="dcterms:W3CDTF">2020-05-14T21:30:53Z</dcterms:modified>
</cp:coreProperties>
</file>