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5E081-C4C9-4A6E-A6C1-3D17757DA3D5}"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CAD67-67AF-41D5-8023-7F21875A97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13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5E081-C4C9-4A6E-A6C1-3D17757DA3D5}"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339879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5E081-C4C9-4A6E-A6C1-3D17757DA3D5}"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229003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5E081-C4C9-4A6E-A6C1-3D17757DA3D5}"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342052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5E081-C4C9-4A6E-A6C1-3D17757DA3D5}"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CAD67-67AF-41D5-8023-7F21875A97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31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5E081-C4C9-4A6E-A6C1-3D17757DA3D5}"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295172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5E081-C4C9-4A6E-A6C1-3D17757DA3D5}"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233047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E081-C4C9-4A6E-A6C1-3D17757DA3D5}"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326768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95E081-C4C9-4A6E-A6C1-3D17757DA3D5}" type="datetimeFigureOut">
              <a:rPr lang="en-US" smtClean="0"/>
              <a:t>4/24/2020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348647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95E081-C4C9-4A6E-A6C1-3D17757DA3D5}" type="datetimeFigureOut">
              <a:rPr lang="en-US" smtClean="0"/>
              <a:t>4/24/2020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3CAD67-67AF-41D5-8023-7F21875A978B}" type="slidenum">
              <a:rPr lang="en-US" smtClean="0"/>
              <a:t>‹#›</a:t>
            </a:fld>
            <a:endParaRPr lang="en-US"/>
          </a:p>
        </p:txBody>
      </p:sp>
    </p:spTree>
    <p:extLst>
      <p:ext uri="{BB962C8B-B14F-4D97-AF65-F5344CB8AC3E}">
        <p14:creationId xmlns:p14="http://schemas.microsoft.com/office/powerpoint/2010/main" val="423082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5E081-C4C9-4A6E-A6C1-3D17757DA3D5}"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CAD67-67AF-41D5-8023-7F21875A978B}" type="slidenum">
              <a:rPr lang="en-US" smtClean="0"/>
              <a:t>‹#›</a:t>
            </a:fld>
            <a:endParaRPr lang="en-US"/>
          </a:p>
        </p:txBody>
      </p:sp>
    </p:spTree>
    <p:extLst>
      <p:ext uri="{BB962C8B-B14F-4D97-AF65-F5344CB8AC3E}">
        <p14:creationId xmlns:p14="http://schemas.microsoft.com/office/powerpoint/2010/main" val="275632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95E081-C4C9-4A6E-A6C1-3D17757DA3D5}" type="datetimeFigureOut">
              <a:rPr lang="en-US" smtClean="0"/>
              <a:t>4/24/2020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03CAD67-67AF-41D5-8023-7F21875A97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189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79C2-C2AA-489F-8FB1-3C26E3121EE1}"/>
              </a:ext>
            </a:extLst>
          </p:cNvPr>
          <p:cNvSpPr>
            <a:spLocks noGrp="1"/>
          </p:cNvSpPr>
          <p:nvPr>
            <p:ph type="ctrTitle"/>
          </p:nvPr>
        </p:nvSpPr>
        <p:spPr>
          <a:xfrm>
            <a:off x="1524000" y="1636713"/>
            <a:ext cx="9144000" cy="2387600"/>
          </a:xfrm>
        </p:spPr>
        <p:txBody>
          <a:bodyPr>
            <a:normAutofit fontScale="90000"/>
          </a:bodyPr>
          <a:lstStyle/>
          <a:p>
            <a:r>
              <a:rPr lang="en-US" dirty="0">
                <a:latin typeface="Georgia" panose="02040502050405020303" pitchFamily="18" charset="0"/>
              </a:rPr>
              <a:t>Timetable Generation using Hybridized Genetic Algorithm &amp; BFOA</a:t>
            </a:r>
          </a:p>
        </p:txBody>
      </p:sp>
      <p:sp>
        <p:nvSpPr>
          <p:cNvPr id="3" name="Subtitle 2">
            <a:extLst>
              <a:ext uri="{FF2B5EF4-FFF2-40B4-BE49-F238E27FC236}">
                <a16:creationId xmlns:a16="http://schemas.microsoft.com/office/drawing/2014/main" id="{92C0B12B-61A6-41A1-B824-13C51218FB53}"/>
              </a:ext>
            </a:extLst>
          </p:cNvPr>
          <p:cNvSpPr>
            <a:spLocks noGrp="1"/>
          </p:cNvSpPr>
          <p:nvPr>
            <p:ph type="subTitle" idx="1"/>
          </p:nvPr>
        </p:nvSpPr>
        <p:spPr>
          <a:xfrm>
            <a:off x="4514850" y="5697538"/>
            <a:ext cx="9144000" cy="1655762"/>
          </a:xfrm>
        </p:spPr>
        <p:txBody>
          <a:bodyPr/>
          <a:lstStyle/>
          <a:p>
            <a:r>
              <a:rPr lang="en-US" dirty="0"/>
              <a:t>-By Rashmi A.Badadale</a:t>
            </a:r>
          </a:p>
        </p:txBody>
      </p:sp>
    </p:spTree>
    <p:extLst>
      <p:ext uri="{BB962C8B-B14F-4D97-AF65-F5344CB8AC3E}">
        <p14:creationId xmlns:p14="http://schemas.microsoft.com/office/powerpoint/2010/main" val="2251165563"/>
      </p:ext>
    </p:extLst>
  </p:cSld>
  <p:clrMapOvr>
    <a:masterClrMapping/>
  </p:clrMapOvr>
  <mc:AlternateContent xmlns:mc="http://schemas.openxmlformats.org/markup-compatibility/2006">
    <mc:Choice xmlns:p14="http://schemas.microsoft.com/office/powerpoint/2010/main" Requires="p14">
      <p:transition spd="slow" p14:dur="2000" advTm="9811"/>
    </mc:Choice>
    <mc:Fallback>
      <p:transition spd="slow" advTm="98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17DD-47DE-4ACB-97D6-79AD1AF306D9}"/>
              </a:ext>
            </a:extLst>
          </p:cNvPr>
          <p:cNvSpPr>
            <a:spLocks noGrp="1"/>
          </p:cNvSpPr>
          <p:nvPr>
            <p:ph type="title"/>
          </p:nvPr>
        </p:nvSpPr>
        <p:spPr/>
        <p:txBody>
          <a:bodyPr/>
          <a:lstStyle/>
          <a:p>
            <a:r>
              <a:rPr lang="en-US" b="1" dirty="0"/>
              <a:t>Performance Metrics</a:t>
            </a:r>
          </a:p>
        </p:txBody>
      </p:sp>
      <p:sp>
        <p:nvSpPr>
          <p:cNvPr id="3" name="Content Placeholder 2">
            <a:extLst>
              <a:ext uri="{FF2B5EF4-FFF2-40B4-BE49-F238E27FC236}">
                <a16:creationId xmlns:a16="http://schemas.microsoft.com/office/drawing/2014/main" id="{1AFA496E-EAFC-4FE7-B7EC-0EC46EA3ECBC}"/>
              </a:ext>
            </a:extLst>
          </p:cNvPr>
          <p:cNvSpPr>
            <a:spLocks noGrp="1"/>
          </p:cNvSpPr>
          <p:nvPr>
            <p:ph idx="1"/>
          </p:nvPr>
        </p:nvSpPr>
        <p:spPr/>
        <p:txBody>
          <a:bodyPr/>
          <a:lstStyle/>
          <a:p>
            <a:r>
              <a:rPr lang="en-US" dirty="0"/>
              <a:t>GA :</a:t>
            </a:r>
          </a:p>
          <a:p>
            <a:pPr lvl="1"/>
            <a:r>
              <a:rPr lang="en-US" dirty="0"/>
              <a:t>If N is the total no. of chromosomes in the population</a:t>
            </a:r>
          </a:p>
          <a:p>
            <a:pPr lvl="1"/>
            <a:r>
              <a:rPr lang="en-US" dirty="0"/>
              <a:t>G is the number of generations until the termination condition </a:t>
            </a:r>
          </a:p>
          <a:p>
            <a:pPr lvl="1"/>
            <a:r>
              <a:rPr lang="en-US" dirty="0"/>
              <a:t>L is the size of each individual </a:t>
            </a:r>
          </a:p>
          <a:p>
            <a:pPr lvl="1"/>
            <a:r>
              <a:rPr lang="en-US" dirty="0"/>
              <a:t>S is the storage space for a population</a:t>
            </a:r>
          </a:p>
          <a:p>
            <a:pPr lvl="1"/>
            <a:endParaRPr lang="en-US" dirty="0"/>
          </a:p>
          <a:p>
            <a:pPr lvl="1"/>
            <a:r>
              <a:rPr lang="en-US" dirty="0"/>
              <a:t>Then,</a:t>
            </a:r>
          </a:p>
          <a:p>
            <a:pPr lvl="2"/>
            <a:r>
              <a:rPr lang="en-US" sz="1600" b="1" dirty="0"/>
              <a:t>Time Complexity = O (N*G*L)</a:t>
            </a:r>
          </a:p>
          <a:p>
            <a:pPr lvl="3"/>
            <a:r>
              <a:rPr lang="en-US" sz="1600" dirty="0"/>
              <a:t>May vary based on what fitness function and selection parameters are being used. </a:t>
            </a:r>
          </a:p>
          <a:p>
            <a:pPr lvl="2"/>
            <a:r>
              <a:rPr lang="en-US" sz="1600" b="1" dirty="0"/>
              <a:t>Space Complexity = O (2S)    </a:t>
            </a:r>
          </a:p>
          <a:p>
            <a:pPr lvl="3"/>
            <a:r>
              <a:rPr lang="en-US" sz="1600" dirty="0"/>
              <a:t>Twice the storage since both old &amp; new population needs to be saved.  </a:t>
            </a:r>
          </a:p>
        </p:txBody>
      </p:sp>
    </p:spTree>
    <p:extLst>
      <p:ext uri="{BB962C8B-B14F-4D97-AF65-F5344CB8AC3E}">
        <p14:creationId xmlns:p14="http://schemas.microsoft.com/office/powerpoint/2010/main" val="40733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FA88-5100-49DD-953E-98808CEAC876}"/>
              </a:ext>
            </a:extLst>
          </p:cNvPr>
          <p:cNvSpPr>
            <a:spLocks noGrp="1"/>
          </p:cNvSpPr>
          <p:nvPr>
            <p:ph type="title"/>
          </p:nvPr>
        </p:nvSpPr>
        <p:spPr/>
        <p:txBody>
          <a:bodyPr/>
          <a:lstStyle/>
          <a:p>
            <a:r>
              <a:rPr lang="en-US" b="1" dirty="0"/>
              <a:t>Performance Metrics (Contd.)</a:t>
            </a:r>
            <a:endParaRPr lang="en-US" dirty="0"/>
          </a:p>
        </p:txBody>
      </p:sp>
      <p:sp>
        <p:nvSpPr>
          <p:cNvPr id="3" name="Content Placeholder 2">
            <a:extLst>
              <a:ext uri="{FF2B5EF4-FFF2-40B4-BE49-F238E27FC236}">
                <a16:creationId xmlns:a16="http://schemas.microsoft.com/office/drawing/2014/main" id="{9204BF77-D078-44A6-8A94-4C12AACF6AB2}"/>
              </a:ext>
            </a:extLst>
          </p:cNvPr>
          <p:cNvSpPr>
            <a:spLocks noGrp="1"/>
          </p:cNvSpPr>
          <p:nvPr>
            <p:ph idx="1"/>
          </p:nvPr>
        </p:nvSpPr>
        <p:spPr/>
        <p:txBody>
          <a:bodyPr>
            <a:normAutofit/>
          </a:bodyPr>
          <a:lstStyle/>
          <a:p>
            <a:r>
              <a:rPr lang="en-US" dirty="0"/>
              <a:t>BFOA:</a:t>
            </a:r>
          </a:p>
          <a:p>
            <a:pPr lvl="1"/>
            <a:r>
              <a:rPr lang="en-US" dirty="0"/>
              <a:t>If N is the size of the population</a:t>
            </a:r>
          </a:p>
          <a:p>
            <a:pPr lvl="1"/>
            <a:r>
              <a:rPr lang="en-US" dirty="0"/>
              <a:t>Sorting used for selection – Quick sort (nlogn) </a:t>
            </a:r>
          </a:p>
          <a:p>
            <a:pPr lvl="1"/>
            <a:r>
              <a:rPr lang="en-US" dirty="0"/>
              <a:t>Nc - # of Chemotactic steps, Nre - # of reproductive steps, Ns - # of swimming steps, Ned - # of elimination and dispersal steps. </a:t>
            </a:r>
          </a:p>
          <a:p>
            <a:pPr lvl="1"/>
            <a:r>
              <a:rPr lang="en-US" dirty="0"/>
              <a:t>S is the storage space for a population</a:t>
            </a:r>
          </a:p>
          <a:p>
            <a:r>
              <a:rPr lang="en-US" dirty="0"/>
              <a:t>Then,</a:t>
            </a:r>
          </a:p>
          <a:p>
            <a:pPr lvl="1"/>
            <a:r>
              <a:rPr lang="en-US" dirty="0"/>
              <a:t>Time complexity = O(Nc*NlogN) * (O(Nre) + O(Ns) +O(Ned)</a:t>
            </a:r>
          </a:p>
          <a:p>
            <a:pPr lvl="2"/>
            <a:r>
              <a:rPr lang="en-US" dirty="0"/>
              <a:t>Since size of population and step sizes remain constant, we can ignore them. Also, complexity may vary when different parameters are considered or depending on what algorithm is used for selection/sort. </a:t>
            </a:r>
          </a:p>
          <a:p>
            <a:pPr lvl="2"/>
            <a:r>
              <a:rPr lang="en-US" dirty="0"/>
              <a:t>Therefore</a:t>
            </a:r>
            <a:r>
              <a:rPr lang="en-US" sz="1600" b="1" dirty="0"/>
              <a:t>, Time Complexity = O(NlogN)</a:t>
            </a:r>
          </a:p>
          <a:p>
            <a:pPr lvl="1"/>
            <a:r>
              <a:rPr lang="en-US" b="1" dirty="0"/>
              <a:t>Space Complexity = O(S) </a:t>
            </a:r>
          </a:p>
          <a:p>
            <a:pPr lvl="2"/>
            <a:r>
              <a:rPr lang="en-US" dirty="0"/>
              <a:t>Since the population remains constant throughout the process. </a:t>
            </a:r>
          </a:p>
        </p:txBody>
      </p:sp>
    </p:spTree>
    <p:extLst>
      <p:ext uri="{BB962C8B-B14F-4D97-AF65-F5344CB8AC3E}">
        <p14:creationId xmlns:p14="http://schemas.microsoft.com/office/powerpoint/2010/main" val="147755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E51C3F-9C1C-4BE1-A018-CC09F3FD07BE}"/>
              </a:ext>
            </a:extLst>
          </p:cNvPr>
          <p:cNvSpPr>
            <a:spLocks noGrp="1"/>
          </p:cNvSpPr>
          <p:nvPr>
            <p:ph idx="4294967295"/>
          </p:nvPr>
        </p:nvSpPr>
        <p:spPr>
          <a:xfrm>
            <a:off x="1193532" y="2645399"/>
            <a:ext cx="6697715" cy="3845131"/>
          </a:xfrm>
        </p:spPr>
        <p:txBody>
          <a:bodyPr vert="horz" lIns="0" tIns="45720" rIns="0" bIns="45720" rtlCol="0">
            <a:normAutofit/>
          </a:bodyPr>
          <a:lstStyle/>
          <a:p>
            <a:r>
              <a:rPr lang="en-US" sz="6600" b="1" dirty="0"/>
              <a:t>Thank you !!</a:t>
            </a:r>
          </a:p>
        </p:txBody>
      </p:sp>
      <p:sp>
        <p:nvSpPr>
          <p:cNvPr id="17" name="Rectangle 16">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690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2623-235E-47FA-BCFD-424D1CB3102E}"/>
              </a:ext>
            </a:extLst>
          </p:cNvPr>
          <p:cNvSpPr>
            <a:spLocks noGrp="1"/>
          </p:cNvSpPr>
          <p:nvPr>
            <p:ph type="title"/>
          </p:nvPr>
        </p:nvSpPr>
        <p:spPr/>
        <p:txBody>
          <a:bodyPr/>
          <a:lstStyle/>
          <a:p>
            <a:r>
              <a:rPr lang="en-US" b="1" dirty="0"/>
              <a:t>Problem of Timetable Generation:</a:t>
            </a:r>
            <a:br>
              <a:rPr lang="en-US" b="1" dirty="0"/>
            </a:br>
            <a:endParaRPr lang="en-US" b="1" dirty="0"/>
          </a:p>
        </p:txBody>
      </p:sp>
      <p:sp>
        <p:nvSpPr>
          <p:cNvPr id="3" name="Content Placeholder 2">
            <a:extLst>
              <a:ext uri="{FF2B5EF4-FFF2-40B4-BE49-F238E27FC236}">
                <a16:creationId xmlns:a16="http://schemas.microsoft.com/office/drawing/2014/main" id="{9642970C-87A8-4BA9-BFFF-015666ED3182}"/>
              </a:ext>
            </a:extLst>
          </p:cNvPr>
          <p:cNvSpPr>
            <a:spLocks noGrp="1"/>
          </p:cNvSpPr>
          <p:nvPr>
            <p:ph idx="1"/>
          </p:nvPr>
        </p:nvSpPr>
        <p:spPr/>
        <p:txBody>
          <a:bodyPr/>
          <a:lstStyle/>
          <a:p>
            <a:r>
              <a:rPr lang="en-US" dirty="0"/>
              <a:t>Tedious and hectic (too much of manual efforts)</a:t>
            </a:r>
          </a:p>
          <a:p>
            <a:pPr marL="0" indent="0">
              <a:buNone/>
            </a:pPr>
            <a:endParaRPr lang="en-US" dirty="0"/>
          </a:p>
          <a:p>
            <a:r>
              <a:rPr lang="en-US" dirty="0"/>
              <a:t>NP-Hard Problem </a:t>
            </a:r>
          </a:p>
          <a:p>
            <a:pPr marL="0" indent="0">
              <a:buNone/>
            </a:pPr>
            <a:endParaRPr lang="en-US" dirty="0"/>
          </a:p>
          <a:p>
            <a:r>
              <a:rPr lang="en-US" dirty="0"/>
              <a:t>Multi-Objective Optimization (MOO)Problem</a:t>
            </a:r>
          </a:p>
          <a:p>
            <a:pPr lvl="1"/>
            <a:r>
              <a:rPr lang="en-US" dirty="0"/>
              <a:t>Complications</a:t>
            </a:r>
          </a:p>
          <a:p>
            <a:pPr lvl="1"/>
            <a:r>
              <a:rPr lang="en-US" dirty="0"/>
              <a:t>Overlapping conflicts </a:t>
            </a:r>
          </a:p>
          <a:p>
            <a:pPr marL="457200" lvl="1" indent="0">
              <a:buNone/>
            </a:pPr>
            <a:endParaRPr lang="en-US" dirty="0"/>
          </a:p>
          <a:p>
            <a:r>
              <a:rPr lang="en-US" dirty="0"/>
              <a:t>Needs automation</a:t>
            </a:r>
          </a:p>
        </p:txBody>
      </p:sp>
    </p:spTree>
    <p:extLst>
      <p:ext uri="{BB962C8B-B14F-4D97-AF65-F5344CB8AC3E}">
        <p14:creationId xmlns:p14="http://schemas.microsoft.com/office/powerpoint/2010/main" val="51818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C541-7566-4F91-A22A-FFEFA9E87004}"/>
              </a:ext>
            </a:extLst>
          </p:cNvPr>
          <p:cNvSpPr>
            <a:spLocks noGrp="1"/>
          </p:cNvSpPr>
          <p:nvPr>
            <p:ph type="title"/>
          </p:nvPr>
        </p:nvSpPr>
        <p:spPr/>
        <p:txBody>
          <a:bodyPr/>
          <a:lstStyle/>
          <a:p>
            <a:r>
              <a:rPr lang="en-US" b="1" dirty="0"/>
              <a:t>Using Genetic Algorithm </a:t>
            </a:r>
          </a:p>
        </p:txBody>
      </p:sp>
      <p:sp>
        <p:nvSpPr>
          <p:cNvPr id="3" name="Content Placeholder 2">
            <a:extLst>
              <a:ext uri="{FF2B5EF4-FFF2-40B4-BE49-F238E27FC236}">
                <a16:creationId xmlns:a16="http://schemas.microsoft.com/office/drawing/2014/main" id="{67F4E9D0-3B2E-4216-B782-494050937E58}"/>
              </a:ext>
            </a:extLst>
          </p:cNvPr>
          <p:cNvSpPr>
            <a:spLocks noGrp="1"/>
          </p:cNvSpPr>
          <p:nvPr>
            <p:ph idx="1"/>
          </p:nvPr>
        </p:nvSpPr>
        <p:spPr/>
        <p:txBody>
          <a:bodyPr>
            <a:normAutofit fontScale="92500" lnSpcReduction="10000"/>
          </a:bodyPr>
          <a:lstStyle/>
          <a:p>
            <a:r>
              <a:rPr lang="en-US" dirty="0"/>
              <a:t>Genetic Algorithm ? </a:t>
            </a:r>
          </a:p>
          <a:p>
            <a:pPr marL="0" indent="0">
              <a:buNone/>
            </a:pPr>
            <a:endParaRPr lang="en-US" dirty="0"/>
          </a:p>
          <a:p>
            <a:r>
              <a:rPr lang="en-US" dirty="0"/>
              <a:t>Why GA? </a:t>
            </a:r>
          </a:p>
          <a:p>
            <a:pPr lvl="1"/>
            <a:r>
              <a:rPr lang="en-US" dirty="0"/>
              <a:t>Advantages </a:t>
            </a:r>
          </a:p>
          <a:p>
            <a:pPr lvl="1"/>
            <a:r>
              <a:rPr lang="en-US" dirty="0"/>
              <a:t>Disadvantages</a:t>
            </a:r>
          </a:p>
          <a:p>
            <a:pPr marL="0" indent="0">
              <a:buNone/>
            </a:pPr>
            <a:endParaRPr lang="en-US" dirty="0"/>
          </a:p>
          <a:p>
            <a:r>
              <a:rPr lang="en-US" dirty="0"/>
              <a:t>Steps involved: </a:t>
            </a:r>
          </a:p>
          <a:p>
            <a:pPr lvl="1"/>
            <a:r>
              <a:rPr lang="en-US" dirty="0"/>
              <a:t>Generating population</a:t>
            </a:r>
          </a:p>
          <a:p>
            <a:pPr lvl="1"/>
            <a:r>
              <a:rPr lang="en-US" dirty="0"/>
              <a:t>Fitness value determination</a:t>
            </a:r>
          </a:p>
          <a:p>
            <a:pPr lvl="1"/>
            <a:r>
              <a:rPr lang="en-US" dirty="0"/>
              <a:t>Selection (Tournament selection)</a:t>
            </a:r>
          </a:p>
          <a:p>
            <a:pPr lvl="1"/>
            <a:r>
              <a:rPr lang="en-US" dirty="0"/>
              <a:t>Crossover</a:t>
            </a:r>
          </a:p>
          <a:p>
            <a:pPr lvl="1"/>
            <a:r>
              <a:rPr lang="en-US" dirty="0"/>
              <a:t>Mutation/ Permutation</a:t>
            </a:r>
          </a:p>
          <a:p>
            <a:endParaRPr lang="en-US" dirty="0"/>
          </a:p>
          <a:p>
            <a:pPr lvl="1"/>
            <a:endParaRPr lang="en-US" dirty="0"/>
          </a:p>
          <a:p>
            <a:pPr lvl="1"/>
            <a:endParaRPr lang="en-US" dirty="0"/>
          </a:p>
        </p:txBody>
      </p:sp>
    </p:spTree>
    <p:extLst>
      <p:ext uri="{BB962C8B-B14F-4D97-AF65-F5344CB8AC3E}">
        <p14:creationId xmlns:p14="http://schemas.microsoft.com/office/powerpoint/2010/main" val="2067866860"/>
      </p:ext>
    </p:extLst>
  </p:cSld>
  <p:clrMapOvr>
    <a:masterClrMapping/>
  </p:clrMapOvr>
  <mc:AlternateContent xmlns:mc="http://schemas.openxmlformats.org/markup-compatibility/2006">
    <mc:Choice xmlns:p14="http://schemas.microsoft.com/office/powerpoint/2010/main" Requires="p14">
      <p:transition spd="slow" p14:dur="2000" advTm="2828"/>
    </mc:Choice>
    <mc:Fallback>
      <p:transition spd="slow" advTm="28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66D5-6230-4BDA-8206-C2E75C54CCAB}"/>
              </a:ext>
            </a:extLst>
          </p:cNvPr>
          <p:cNvSpPr>
            <a:spLocks noGrp="1"/>
          </p:cNvSpPr>
          <p:nvPr>
            <p:ph type="title"/>
          </p:nvPr>
        </p:nvSpPr>
        <p:spPr/>
        <p:txBody>
          <a:bodyPr/>
          <a:lstStyle/>
          <a:p>
            <a:r>
              <a:rPr lang="en-US" b="1" dirty="0"/>
              <a:t>Pseudo Code for GA	</a:t>
            </a:r>
          </a:p>
        </p:txBody>
      </p:sp>
      <p:sp>
        <p:nvSpPr>
          <p:cNvPr id="3" name="Content Placeholder 2">
            <a:extLst>
              <a:ext uri="{FF2B5EF4-FFF2-40B4-BE49-F238E27FC236}">
                <a16:creationId xmlns:a16="http://schemas.microsoft.com/office/drawing/2014/main" id="{9633CE0D-3508-4BC8-AED6-E500FC61DAA6}"/>
              </a:ext>
            </a:extLst>
          </p:cNvPr>
          <p:cNvSpPr>
            <a:spLocks noGrp="1"/>
          </p:cNvSpPr>
          <p:nvPr>
            <p:ph idx="1"/>
          </p:nvPr>
        </p:nvSpPr>
        <p:spPr/>
        <p:txBody>
          <a:bodyPr>
            <a:normAutofit fontScale="92500" lnSpcReduction="20000"/>
          </a:bodyPr>
          <a:lstStyle/>
          <a:p>
            <a:pPr marL="0" lvl="0" indent="0">
              <a:buNone/>
            </a:pPr>
            <a:r>
              <a:rPr lang="en-US" dirty="0"/>
              <a:t>1. Start</a:t>
            </a:r>
          </a:p>
          <a:p>
            <a:pPr marL="0" lvl="0" indent="0">
              <a:buNone/>
            </a:pPr>
            <a:r>
              <a:rPr lang="en-US" dirty="0"/>
              <a:t>2. Generate population of </a:t>
            </a:r>
            <a:r>
              <a:rPr lang="en-US" i="1" dirty="0"/>
              <a:t>n, l-bit </a:t>
            </a:r>
            <a:r>
              <a:rPr lang="en-US" dirty="0"/>
              <a:t>chromosomes </a:t>
            </a:r>
          </a:p>
          <a:p>
            <a:pPr marL="0" lvl="0" indent="0">
              <a:buNone/>
            </a:pPr>
            <a:r>
              <a:rPr lang="en-US" dirty="0"/>
              <a:t>3. for (each offspring that belongs to </a:t>
            </a:r>
            <a:r>
              <a:rPr lang="en-US" i="1" dirty="0"/>
              <a:t>n</a:t>
            </a:r>
            <a:r>
              <a:rPr lang="en-US" dirty="0"/>
              <a:t>)</a:t>
            </a:r>
          </a:p>
          <a:p>
            <a:pPr marL="0" lvl="0" indent="0">
              <a:buNone/>
            </a:pPr>
            <a:r>
              <a:rPr lang="en-US" dirty="0"/>
              <a:t>     {</a:t>
            </a:r>
          </a:p>
          <a:p>
            <a:pPr marL="0" indent="0">
              <a:buNone/>
            </a:pPr>
            <a:r>
              <a:rPr lang="en-US" dirty="0"/>
              <a:t>	</a:t>
            </a:r>
            <a:r>
              <a:rPr lang="en-US" i="1" dirty="0"/>
              <a:t>f(n)</a:t>
            </a:r>
            <a:r>
              <a:rPr lang="en-US" dirty="0"/>
              <a:t> = Calculate Fitness.</a:t>
            </a:r>
          </a:p>
          <a:p>
            <a:pPr marL="0" indent="0">
              <a:buNone/>
            </a:pPr>
            <a:r>
              <a:rPr lang="en-US" dirty="0"/>
              <a:t>	Fitness_max = max(f(n))</a:t>
            </a:r>
          </a:p>
          <a:p>
            <a:pPr marL="0" indent="0">
              <a:buNone/>
            </a:pPr>
            <a:r>
              <a:rPr lang="en-US" dirty="0"/>
              <a:t>	while (fitness = Fitness_max)</a:t>
            </a:r>
          </a:p>
          <a:p>
            <a:pPr marL="0" indent="0">
              <a:buNone/>
            </a:pPr>
            <a:r>
              <a:rPr lang="en-US" dirty="0"/>
              <a:t>	{</a:t>
            </a:r>
          </a:p>
          <a:p>
            <a:pPr marL="0" indent="0">
              <a:buNone/>
            </a:pPr>
            <a:r>
              <a:rPr lang="en-US" dirty="0"/>
              <a:t>		Choose 2 candidates</a:t>
            </a:r>
          </a:p>
          <a:p>
            <a:pPr marL="914400" lvl="2" indent="0">
              <a:buNone/>
            </a:pP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195256087"/>
      </p:ext>
    </p:extLst>
  </p:cSld>
  <p:clrMapOvr>
    <a:masterClrMapping/>
  </p:clrMapOvr>
  <mc:AlternateContent xmlns:mc="http://schemas.openxmlformats.org/markup-compatibility/2006">
    <mc:Choice xmlns:p14="http://schemas.microsoft.com/office/powerpoint/2010/main" Requires="p14">
      <p:transition spd="slow" p14:dur="2000" advTm="8364"/>
    </mc:Choice>
    <mc:Fallback>
      <p:transition spd="slow" advTm="83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FBA8-9437-40BE-B15A-D6AE9369DA62}"/>
              </a:ext>
            </a:extLst>
          </p:cNvPr>
          <p:cNvSpPr>
            <a:spLocks noGrp="1"/>
          </p:cNvSpPr>
          <p:nvPr>
            <p:ph type="title"/>
          </p:nvPr>
        </p:nvSpPr>
        <p:spPr/>
        <p:txBody>
          <a:bodyPr/>
          <a:lstStyle/>
          <a:p>
            <a:r>
              <a:rPr lang="en-US" b="1" dirty="0"/>
              <a:t>Pseudo Code for GA (Contd.)</a:t>
            </a:r>
            <a:endParaRPr lang="en-US" dirty="0"/>
          </a:p>
        </p:txBody>
      </p:sp>
      <p:sp>
        <p:nvSpPr>
          <p:cNvPr id="3" name="Content Placeholder 2">
            <a:extLst>
              <a:ext uri="{FF2B5EF4-FFF2-40B4-BE49-F238E27FC236}">
                <a16:creationId xmlns:a16="http://schemas.microsoft.com/office/drawing/2014/main" id="{CA872F8D-6050-4FF0-87DE-FE4CE87CB91D}"/>
              </a:ext>
            </a:extLst>
          </p:cNvPr>
          <p:cNvSpPr>
            <a:spLocks noGrp="1"/>
          </p:cNvSpPr>
          <p:nvPr>
            <p:ph idx="1"/>
          </p:nvPr>
        </p:nvSpPr>
        <p:spPr/>
        <p:txBody>
          <a:bodyPr>
            <a:normAutofit fontScale="70000" lnSpcReduction="20000"/>
          </a:bodyPr>
          <a:lstStyle/>
          <a:p>
            <a:pPr marL="0" indent="0">
              <a:buNone/>
            </a:pPr>
            <a:r>
              <a:rPr lang="en-US" dirty="0"/>
              <a:t>	if(crossover=yes) </a:t>
            </a:r>
          </a:p>
          <a:p>
            <a:pPr marL="0" indent="0">
              <a:buNone/>
            </a:pPr>
            <a:r>
              <a:rPr lang="en-US" dirty="0"/>
              <a:t>		perform crossover.</a:t>
            </a:r>
          </a:p>
          <a:p>
            <a:pPr marL="0" indent="0">
              <a:buNone/>
            </a:pPr>
            <a:r>
              <a:rPr lang="en-US" dirty="0"/>
              <a:t>	else (form 2 exact copies of resp. parents)</a:t>
            </a:r>
          </a:p>
          <a:p>
            <a:pPr marL="0" indent="0">
              <a:buNone/>
            </a:pPr>
            <a:r>
              <a:rPr lang="en-US" dirty="0"/>
              <a:t>       }</a:t>
            </a:r>
          </a:p>
          <a:p>
            <a:pPr marL="0" indent="0">
              <a:buNone/>
            </a:pPr>
            <a:r>
              <a:rPr lang="en-US" dirty="0"/>
              <a:t>4. if (mutation = true)</a:t>
            </a:r>
          </a:p>
          <a:p>
            <a:pPr marL="0" indent="0">
              <a:buNone/>
            </a:pPr>
            <a:r>
              <a:rPr lang="en-US" dirty="0"/>
              <a:t>    {</a:t>
            </a:r>
          </a:p>
          <a:p>
            <a:pPr marL="0" indent="0">
              <a:buNone/>
            </a:pPr>
            <a:r>
              <a:rPr lang="en-US" dirty="0"/>
              <a:t>	Perform Mutation.</a:t>
            </a:r>
          </a:p>
          <a:p>
            <a:pPr marL="0" indent="0">
              <a:buNone/>
            </a:pPr>
            <a:r>
              <a:rPr lang="en-US" dirty="0"/>
              <a:t>     }</a:t>
            </a:r>
          </a:p>
          <a:p>
            <a:pPr marL="0" indent="0">
              <a:buNone/>
            </a:pPr>
            <a:r>
              <a:rPr lang="en-US" dirty="0"/>
              <a:t>5. Place resulting chromosomes in new population.</a:t>
            </a:r>
          </a:p>
          <a:p>
            <a:pPr marL="0" indent="0">
              <a:buNone/>
            </a:pPr>
            <a:r>
              <a:rPr lang="en-US" dirty="0"/>
              <a:t>6.Replace current population with new population</a:t>
            </a:r>
          </a:p>
          <a:p>
            <a:pPr marL="0" indent="0">
              <a:buNone/>
            </a:pPr>
            <a:r>
              <a:rPr lang="en-US" dirty="0"/>
              <a:t>7. End for loop</a:t>
            </a:r>
          </a:p>
          <a:p>
            <a:pPr marL="0" indent="0">
              <a:buNone/>
            </a:pPr>
            <a:r>
              <a:rPr lang="en-US" dirty="0"/>
              <a:t>8.End</a:t>
            </a:r>
          </a:p>
          <a:p>
            <a:pPr marL="0" indent="0">
              <a:buNone/>
            </a:pPr>
            <a:endParaRPr lang="en-US" dirty="0"/>
          </a:p>
        </p:txBody>
      </p:sp>
    </p:spTree>
    <p:extLst>
      <p:ext uri="{BB962C8B-B14F-4D97-AF65-F5344CB8AC3E}">
        <p14:creationId xmlns:p14="http://schemas.microsoft.com/office/powerpoint/2010/main" val="126151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1B4B-C787-4309-9911-717E7C493149}"/>
              </a:ext>
            </a:extLst>
          </p:cNvPr>
          <p:cNvSpPr>
            <a:spLocks noGrp="1"/>
          </p:cNvSpPr>
          <p:nvPr>
            <p:ph type="title"/>
          </p:nvPr>
        </p:nvSpPr>
        <p:spPr/>
        <p:txBody>
          <a:bodyPr/>
          <a:lstStyle/>
          <a:p>
            <a:r>
              <a:rPr lang="en-US" b="1" dirty="0"/>
              <a:t>Bacterial Foraging Optimization Algorithm (BFOA)</a:t>
            </a:r>
          </a:p>
        </p:txBody>
      </p:sp>
      <p:sp>
        <p:nvSpPr>
          <p:cNvPr id="3" name="Content Placeholder 2">
            <a:extLst>
              <a:ext uri="{FF2B5EF4-FFF2-40B4-BE49-F238E27FC236}">
                <a16:creationId xmlns:a16="http://schemas.microsoft.com/office/drawing/2014/main" id="{F8447211-EA86-4F1A-ACAD-FCA76543BD5A}"/>
              </a:ext>
            </a:extLst>
          </p:cNvPr>
          <p:cNvSpPr>
            <a:spLocks noGrp="1"/>
          </p:cNvSpPr>
          <p:nvPr>
            <p:ph idx="1"/>
          </p:nvPr>
        </p:nvSpPr>
        <p:spPr/>
        <p:txBody>
          <a:bodyPr/>
          <a:lstStyle/>
          <a:p>
            <a:r>
              <a:rPr lang="en-US" dirty="0"/>
              <a:t>What is BFOA? </a:t>
            </a:r>
          </a:p>
          <a:p>
            <a:r>
              <a:rPr lang="en-US" dirty="0"/>
              <a:t>Why BFOA?</a:t>
            </a:r>
          </a:p>
          <a:p>
            <a:pPr lvl="1"/>
            <a:r>
              <a:rPr lang="en-US" dirty="0"/>
              <a:t>Advantages</a:t>
            </a:r>
          </a:p>
          <a:p>
            <a:pPr lvl="1"/>
            <a:r>
              <a:rPr lang="en-US" dirty="0"/>
              <a:t>Disadvantages</a:t>
            </a:r>
          </a:p>
          <a:p>
            <a:r>
              <a:rPr lang="en-US" dirty="0"/>
              <a:t>Steps Involved in BFOA: </a:t>
            </a:r>
          </a:p>
          <a:p>
            <a:pPr lvl="1"/>
            <a:r>
              <a:rPr lang="en-US" dirty="0"/>
              <a:t>Chemotaxis (swim/tumble behavior)</a:t>
            </a:r>
          </a:p>
          <a:p>
            <a:pPr lvl="1"/>
            <a:r>
              <a:rPr lang="en-US" dirty="0"/>
              <a:t>Swarming </a:t>
            </a:r>
          </a:p>
          <a:p>
            <a:pPr lvl="1"/>
            <a:r>
              <a:rPr lang="en-US" dirty="0"/>
              <a:t>Reproduction</a:t>
            </a:r>
          </a:p>
          <a:p>
            <a:pPr lvl="1"/>
            <a:r>
              <a:rPr lang="en-US" dirty="0"/>
              <a:t>Elimination/Dispersal</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92327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3036-C89E-47F1-B63A-B3EDA48F9C49}"/>
              </a:ext>
            </a:extLst>
          </p:cNvPr>
          <p:cNvSpPr>
            <a:spLocks noGrp="1"/>
          </p:cNvSpPr>
          <p:nvPr>
            <p:ph type="title"/>
          </p:nvPr>
        </p:nvSpPr>
        <p:spPr/>
        <p:txBody>
          <a:bodyPr/>
          <a:lstStyle/>
          <a:p>
            <a:r>
              <a:rPr lang="en-US" b="1" dirty="0"/>
              <a:t>Pseudo Code for BFOA:</a:t>
            </a:r>
          </a:p>
        </p:txBody>
      </p:sp>
      <p:sp>
        <p:nvSpPr>
          <p:cNvPr id="3" name="Content Placeholder 2">
            <a:extLst>
              <a:ext uri="{FF2B5EF4-FFF2-40B4-BE49-F238E27FC236}">
                <a16:creationId xmlns:a16="http://schemas.microsoft.com/office/drawing/2014/main" id="{54DD5795-8A21-4F3D-B228-6FA8A63B8250}"/>
              </a:ext>
            </a:extLst>
          </p:cNvPr>
          <p:cNvSpPr>
            <a:spLocks noGrp="1"/>
          </p:cNvSpPr>
          <p:nvPr>
            <p:ph idx="1"/>
          </p:nvPr>
        </p:nvSpPr>
        <p:spPr/>
        <p:txBody>
          <a:bodyPr/>
          <a:lstStyle/>
          <a:p>
            <a:pPr marL="0" lvl="0" indent="0">
              <a:buNone/>
            </a:pPr>
            <a:r>
              <a:rPr lang="en-US" dirty="0"/>
              <a:t>1. Start</a:t>
            </a:r>
          </a:p>
          <a:p>
            <a:pPr marL="0" lvl="0" indent="0">
              <a:buNone/>
            </a:pPr>
            <a:r>
              <a:rPr lang="en-US" dirty="0"/>
              <a:t>2. Initialize Population (Chemotaxis)</a:t>
            </a:r>
          </a:p>
          <a:p>
            <a:pPr marL="0" lvl="0" indent="0">
              <a:buNone/>
            </a:pPr>
            <a:r>
              <a:rPr lang="en-US" dirty="0"/>
              <a:t>3. For (each bacterium in population - Swarming) </a:t>
            </a:r>
          </a:p>
          <a:p>
            <a:pPr lvl="1"/>
            <a:r>
              <a:rPr lang="en-US" dirty="0"/>
              <a:t>Mutate for Tumble process (Reproduction)</a:t>
            </a:r>
          </a:p>
          <a:p>
            <a:pPr lvl="1"/>
            <a:r>
              <a:rPr lang="en-US" dirty="0"/>
              <a:t>Calculate Fitness values </a:t>
            </a:r>
          </a:p>
          <a:p>
            <a:pPr lvl="1"/>
            <a:r>
              <a:rPr lang="en-US" dirty="0"/>
              <a:t>Selection based on fitness</a:t>
            </a:r>
          </a:p>
          <a:p>
            <a:pPr marL="0" lvl="0" indent="0">
              <a:buNone/>
            </a:pPr>
            <a:r>
              <a:rPr lang="en-US" dirty="0"/>
              <a:t>4. Elimination (of unfit bacteria)</a:t>
            </a:r>
          </a:p>
          <a:p>
            <a:pPr marL="0" indent="0">
              <a:buNone/>
            </a:pPr>
            <a:r>
              <a:rPr lang="en-US" dirty="0"/>
              <a:t>5. Dispersal (End</a:t>
            </a:r>
          </a:p>
        </p:txBody>
      </p:sp>
    </p:spTree>
    <p:extLst>
      <p:ext uri="{BB962C8B-B14F-4D97-AF65-F5344CB8AC3E}">
        <p14:creationId xmlns:p14="http://schemas.microsoft.com/office/powerpoint/2010/main" val="258838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37CE-92B0-4A6C-8379-7FDC285142B7}"/>
              </a:ext>
            </a:extLst>
          </p:cNvPr>
          <p:cNvSpPr>
            <a:spLocks noGrp="1"/>
          </p:cNvSpPr>
          <p:nvPr>
            <p:ph type="title"/>
          </p:nvPr>
        </p:nvSpPr>
        <p:spPr/>
        <p:txBody>
          <a:bodyPr/>
          <a:lstStyle/>
          <a:p>
            <a:r>
              <a:rPr lang="en-US" dirty="0"/>
              <a:t>Hybridized Algorithm based on GA &amp; BFOA</a:t>
            </a:r>
          </a:p>
        </p:txBody>
      </p:sp>
      <p:sp>
        <p:nvSpPr>
          <p:cNvPr id="3" name="Content Placeholder 2">
            <a:extLst>
              <a:ext uri="{FF2B5EF4-FFF2-40B4-BE49-F238E27FC236}">
                <a16:creationId xmlns:a16="http://schemas.microsoft.com/office/drawing/2014/main" id="{44063279-7B55-4939-AD9E-2A866CCD9801}"/>
              </a:ext>
            </a:extLst>
          </p:cNvPr>
          <p:cNvSpPr>
            <a:spLocks noGrp="1"/>
          </p:cNvSpPr>
          <p:nvPr>
            <p:ph idx="1"/>
          </p:nvPr>
        </p:nvSpPr>
        <p:spPr/>
        <p:txBody>
          <a:bodyPr/>
          <a:lstStyle/>
          <a:p>
            <a:r>
              <a:rPr lang="en-US" dirty="0"/>
              <a:t>Why combine? </a:t>
            </a:r>
          </a:p>
          <a:p>
            <a:pPr lvl="1"/>
            <a:r>
              <a:rPr lang="en-US" dirty="0"/>
              <a:t>Overcoming the cons of GA &amp; BFOA</a:t>
            </a:r>
          </a:p>
          <a:p>
            <a:r>
              <a:rPr lang="en-US" dirty="0"/>
              <a:t>What combination lead us to ? </a:t>
            </a:r>
          </a:p>
          <a:p>
            <a:pPr lvl="1"/>
            <a:r>
              <a:rPr lang="en-US" dirty="0"/>
              <a:t>Performance &amp; guaranteed optimization results</a:t>
            </a:r>
          </a:p>
          <a:p>
            <a:pPr lvl="1"/>
            <a:r>
              <a:rPr lang="en-US" dirty="0"/>
              <a:t>Better satisfaction criteria for MOO problems. </a:t>
            </a:r>
          </a:p>
          <a:p>
            <a:r>
              <a:rPr lang="en-US" dirty="0"/>
              <a:t>How do we combine ?</a:t>
            </a:r>
          </a:p>
          <a:p>
            <a:pPr lvl="1"/>
            <a:r>
              <a:rPr lang="en-US" b="1" i="1" dirty="0"/>
              <a:t>GA for initial population setup </a:t>
            </a:r>
            <a:r>
              <a:rPr lang="en-US" dirty="0"/>
              <a:t>(Includes population initialization &amp; Fitness calculation) </a:t>
            </a:r>
          </a:p>
          <a:p>
            <a:pPr lvl="1"/>
            <a:r>
              <a:rPr lang="en-US" b="1" i="1" dirty="0"/>
              <a:t>BFOA as the algorithm proceeds</a:t>
            </a:r>
            <a:r>
              <a:rPr lang="en-US" b="1" dirty="0"/>
              <a:t> </a:t>
            </a:r>
            <a:r>
              <a:rPr lang="en-US" dirty="0"/>
              <a:t>(Includes reproduction, Mutation &amp; Elimination) </a:t>
            </a:r>
          </a:p>
          <a:p>
            <a:endParaRPr lang="en-US" dirty="0"/>
          </a:p>
        </p:txBody>
      </p:sp>
    </p:spTree>
    <p:extLst>
      <p:ext uri="{BB962C8B-B14F-4D97-AF65-F5344CB8AC3E}">
        <p14:creationId xmlns:p14="http://schemas.microsoft.com/office/powerpoint/2010/main" val="387645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E161-66BE-4C00-8064-1D1715817E33}"/>
              </a:ext>
            </a:extLst>
          </p:cNvPr>
          <p:cNvSpPr>
            <a:spLocks noGrp="1"/>
          </p:cNvSpPr>
          <p:nvPr>
            <p:ph type="title"/>
          </p:nvPr>
        </p:nvSpPr>
        <p:spPr/>
        <p:txBody>
          <a:bodyPr/>
          <a:lstStyle/>
          <a:p>
            <a:r>
              <a:rPr lang="en-US" b="1" dirty="0"/>
              <a:t>Software Design</a:t>
            </a:r>
          </a:p>
        </p:txBody>
      </p:sp>
      <p:sp>
        <p:nvSpPr>
          <p:cNvPr id="3" name="Content Placeholder 2">
            <a:extLst>
              <a:ext uri="{FF2B5EF4-FFF2-40B4-BE49-F238E27FC236}">
                <a16:creationId xmlns:a16="http://schemas.microsoft.com/office/drawing/2014/main" id="{10F0DA92-2FE6-445D-9AAC-5E5977B10792}"/>
              </a:ext>
            </a:extLst>
          </p:cNvPr>
          <p:cNvSpPr>
            <a:spLocks noGrp="1"/>
          </p:cNvSpPr>
          <p:nvPr>
            <p:ph idx="1"/>
          </p:nvPr>
        </p:nvSpPr>
        <p:spPr/>
        <p:txBody>
          <a:bodyPr>
            <a:normAutofit fontScale="92500" lnSpcReduction="20000"/>
          </a:bodyPr>
          <a:lstStyle/>
          <a:p>
            <a:r>
              <a:rPr lang="en-US" b="1" i="1" dirty="0"/>
              <a:t>Input class: </a:t>
            </a:r>
            <a:r>
              <a:rPr lang="en-US" i="1" dirty="0"/>
              <a:t>= </a:t>
            </a:r>
            <a:r>
              <a:rPr lang="en-US" dirty="0"/>
              <a:t>{[Rooms], [Max_capacity], [No. of students], [Time_slots], [Professor], [Courses],[Department]}</a:t>
            </a:r>
          </a:p>
          <a:p>
            <a:pPr marL="0" indent="0">
              <a:buNone/>
            </a:pPr>
            <a:endParaRPr lang="en-US" dirty="0"/>
          </a:p>
          <a:p>
            <a:r>
              <a:rPr lang="en-US" b="1" i="1" dirty="0"/>
              <a:t>Output class:</a:t>
            </a:r>
            <a:r>
              <a:rPr lang="en-US" i="1" dirty="0"/>
              <a:t> = </a:t>
            </a:r>
            <a:r>
              <a:rPr lang="en-US" dirty="0"/>
              <a:t>{[Generation 1, Gen 2, Gen3,…, Gen n], [Table representation of fittest timetable after each generation]}</a:t>
            </a:r>
          </a:p>
          <a:p>
            <a:pPr marL="0" indent="0">
              <a:buNone/>
            </a:pPr>
            <a:endParaRPr lang="en-US" dirty="0"/>
          </a:p>
          <a:p>
            <a:r>
              <a:rPr lang="en-US" b="1" i="1" dirty="0"/>
              <a:t>Fitness Function:</a:t>
            </a:r>
          </a:p>
          <a:p>
            <a:endParaRPr lang="en-US" b="1" i="1" dirty="0"/>
          </a:p>
          <a:p>
            <a:pPr lvl="1">
              <a:buFont typeface="Arial" panose="020B0604020202020204" pitchFamily="34" charset="0"/>
              <a:buChar char="•"/>
            </a:pPr>
            <a:r>
              <a:rPr lang="en-US" b="1" dirty="0"/>
              <a:t>   </a:t>
            </a:r>
            <a:r>
              <a:rPr lang="en-US" i="1" dirty="0"/>
              <a:t> f(n) = 1/ ((1.0 * No. of Conflicts) + 1)</a:t>
            </a:r>
          </a:p>
          <a:p>
            <a:pPr marL="201168" lvl="1" indent="0">
              <a:buNone/>
            </a:pPr>
            <a:endParaRPr lang="en-US" i="1" dirty="0"/>
          </a:p>
          <a:p>
            <a:pPr lvl="1"/>
            <a:r>
              <a:rPr lang="en-US" dirty="0"/>
              <a:t>If number of students attending the course is greater than max_capacity of the room. Then, increment conflict. </a:t>
            </a:r>
          </a:p>
          <a:p>
            <a:pPr lvl="1"/>
            <a:r>
              <a:rPr lang="en-US" dirty="0"/>
              <a:t>When two rooms are occupied at the same time, check if they do not have the same course. And if the same instructor is placed at different classes at the same time. If yes, increment conflict.  </a:t>
            </a:r>
          </a:p>
          <a:p>
            <a:pPr lvl="1"/>
            <a:endParaRPr lang="en-US" dirty="0"/>
          </a:p>
        </p:txBody>
      </p:sp>
    </p:spTree>
    <p:extLst>
      <p:ext uri="{BB962C8B-B14F-4D97-AF65-F5344CB8AC3E}">
        <p14:creationId xmlns:p14="http://schemas.microsoft.com/office/powerpoint/2010/main" val="3683804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1406</TotalTime>
  <Words>753</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Georgia</vt:lpstr>
      <vt:lpstr>Retrospect</vt:lpstr>
      <vt:lpstr>Timetable Generation using Hybridized Genetic Algorithm &amp; BFOA</vt:lpstr>
      <vt:lpstr>Problem of Timetable Generation: </vt:lpstr>
      <vt:lpstr>Using Genetic Algorithm </vt:lpstr>
      <vt:lpstr>Pseudo Code for GA </vt:lpstr>
      <vt:lpstr>Pseudo Code for GA (Contd.)</vt:lpstr>
      <vt:lpstr>Bacterial Foraging Optimization Algorithm (BFOA)</vt:lpstr>
      <vt:lpstr>Pseudo Code for BFOA:</vt:lpstr>
      <vt:lpstr>Hybridized Algorithm based on GA &amp; BFOA</vt:lpstr>
      <vt:lpstr>Software Design</vt:lpstr>
      <vt:lpstr>Performance Metrics</vt:lpstr>
      <vt:lpstr>Performance Metrics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Timetable Generation using Hybridized Genetic Algorithm &amp; BFOA</dc:title>
  <dc:creator>Rashmi Badadale</dc:creator>
  <cp:lastModifiedBy>Rashmi Badadale</cp:lastModifiedBy>
  <cp:revision>9</cp:revision>
  <dcterms:created xsi:type="dcterms:W3CDTF">2020-04-22T21:16:59Z</dcterms:created>
  <dcterms:modified xsi:type="dcterms:W3CDTF">2020-04-24T20:33:01Z</dcterms:modified>
</cp:coreProperties>
</file>