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12"/>
  </p:notesMasterIdLst>
  <p:sldIdLst>
    <p:sldId id="256" r:id="rId2"/>
    <p:sldId id="264" r:id="rId3"/>
    <p:sldId id="257" r:id="rId4"/>
    <p:sldId id="268" r:id="rId5"/>
    <p:sldId id="258" r:id="rId6"/>
    <p:sldId id="260" r:id="rId7"/>
    <p:sldId id="261" r:id="rId8"/>
    <p:sldId id="265"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6" d="100"/>
          <a:sy n="56" d="100"/>
        </p:scale>
        <p:origin x="106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3E7BD-5C36-4DBC-A689-9522C418CD29}" type="datetimeFigureOut">
              <a:rPr lang="en-US" smtClean="0"/>
              <a:t>7/15/2024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8FF36-48C0-403E-88C4-E2FD1771B8DB}" type="slidenum">
              <a:rPr lang="en-US" smtClean="0"/>
              <a:t>‹#›</a:t>
            </a:fld>
            <a:endParaRPr lang="en-US" dirty="0"/>
          </a:p>
        </p:txBody>
      </p:sp>
    </p:spTree>
    <p:extLst>
      <p:ext uri="{BB962C8B-B14F-4D97-AF65-F5344CB8AC3E}">
        <p14:creationId xmlns:p14="http://schemas.microsoft.com/office/powerpoint/2010/main" val="632977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68FF36-48C0-403E-88C4-E2FD1771B8DB}" type="slidenum">
              <a:rPr lang="en-US" smtClean="0"/>
              <a:t>1</a:t>
            </a:fld>
            <a:endParaRPr lang="en-US" dirty="0"/>
          </a:p>
        </p:txBody>
      </p:sp>
    </p:spTree>
    <p:extLst>
      <p:ext uri="{BB962C8B-B14F-4D97-AF65-F5344CB8AC3E}">
        <p14:creationId xmlns:p14="http://schemas.microsoft.com/office/powerpoint/2010/main" val="213894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63E2A56-39A8-434F-B38C-DC5BF44B38D5}" type="datetimeFigureOut">
              <a:rPr lang="en-US" smtClean="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7E43E9-4608-475D-A80D-6983E3D577D7}" type="slidenum">
              <a:rPr lang="en-US" smtClean="0"/>
              <a:t>‹#›</a:t>
            </a:fld>
            <a:endParaRPr lang="en-US" dirty="0"/>
          </a:p>
        </p:txBody>
      </p:sp>
    </p:spTree>
    <p:extLst>
      <p:ext uri="{BB962C8B-B14F-4D97-AF65-F5344CB8AC3E}">
        <p14:creationId xmlns:p14="http://schemas.microsoft.com/office/powerpoint/2010/main" val="24584129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3E2A56-39A8-434F-B38C-DC5BF44B38D5}"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7E43E9-4608-475D-A80D-6983E3D577D7}" type="slidenum">
              <a:rPr lang="en-US" smtClean="0"/>
              <a:t>‹#›</a:t>
            </a:fld>
            <a:endParaRPr lang="en-US" dirty="0"/>
          </a:p>
        </p:txBody>
      </p:sp>
    </p:spTree>
    <p:extLst>
      <p:ext uri="{BB962C8B-B14F-4D97-AF65-F5344CB8AC3E}">
        <p14:creationId xmlns:p14="http://schemas.microsoft.com/office/powerpoint/2010/main" val="3378230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3E2A56-39A8-434F-B38C-DC5BF44B38D5}"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7E43E9-4608-475D-A80D-6983E3D577D7}" type="slidenum">
              <a:rPr lang="en-US" smtClean="0"/>
              <a:t>‹#›</a:t>
            </a:fld>
            <a:endParaRPr lang="en-US" dirty="0"/>
          </a:p>
        </p:txBody>
      </p:sp>
    </p:spTree>
    <p:extLst>
      <p:ext uri="{BB962C8B-B14F-4D97-AF65-F5344CB8AC3E}">
        <p14:creationId xmlns:p14="http://schemas.microsoft.com/office/powerpoint/2010/main" val="303992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3E2A56-39A8-434F-B38C-DC5BF44B38D5}" type="datetimeFigureOut">
              <a:rPr lang="en-US" smtClean="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7E43E9-4608-475D-A80D-6983E3D577D7}" type="slidenum">
              <a:rPr lang="en-US" smtClean="0"/>
              <a:t>‹#›</a:t>
            </a:fld>
            <a:endParaRPr lang="en-US" dirty="0"/>
          </a:p>
        </p:txBody>
      </p:sp>
    </p:spTree>
    <p:extLst>
      <p:ext uri="{BB962C8B-B14F-4D97-AF65-F5344CB8AC3E}">
        <p14:creationId xmlns:p14="http://schemas.microsoft.com/office/powerpoint/2010/main" val="3180535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63E2A56-39A8-434F-B38C-DC5BF44B38D5}" type="datetimeFigureOut">
              <a:rPr lang="en-US" smtClean="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7E43E9-4608-475D-A80D-6983E3D577D7}" type="slidenum">
              <a:rPr lang="en-US" smtClean="0"/>
              <a:t>‹#›</a:t>
            </a:fld>
            <a:endParaRPr lang="en-US" dirty="0"/>
          </a:p>
        </p:txBody>
      </p:sp>
    </p:spTree>
    <p:extLst>
      <p:ext uri="{BB962C8B-B14F-4D97-AF65-F5344CB8AC3E}">
        <p14:creationId xmlns:p14="http://schemas.microsoft.com/office/powerpoint/2010/main" val="4274926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63E2A56-39A8-434F-B38C-DC5BF44B38D5}" type="datetimeFigureOut">
              <a:rPr lang="en-US" smtClean="0"/>
              <a:t>7/15/2024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97E43E9-4608-475D-A80D-6983E3D577D7}" type="slidenum">
              <a:rPr lang="en-US" smtClean="0"/>
              <a:t>‹#›</a:t>
            </a:fld>
            <a:endParaRPr lang="en-US" dirty="0"/>
          </a:p>
        </p:txBody>
      </p:sp>
    </p:spTree>
    <p:extLst>
      <p:ext uri="{BB962C8B-B14F-4D97-AF65-F5344CB8AC3E}">
        <p14:creationId xmlns:p14="http://schemas.microsoft.com/office/powerpoint/2010/main" val="1092392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63E2A56-39A8-434F-B38C-DC5BF44B38D5}" type="datetimeFigureOut">
              <a:rPr lang="en-US" smtClean="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7E43E9-4608-475D-A80D-6983E3D577D7}"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500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3E2A56-39A8-434F-B38C-DC5BF44B38D5}" type="datetimeFigureOut">
              <a:rPr lang="en-US" smtClean="0"/>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7E43E9-4608-475D-A80D-6983E3D577D7}" type="slidenum">
              <a:rPr lang="en-US" smtClean="0"/>
              <a:t>‹#›</a:t>
            </a:fld>
            <a:endParaRPr lang="en-US" dirty="0"/>
          </a:p>
        </p:txBody>
      </p:sp>
    </p:spTree>
    <p:extLst>
      <p:ext uri="{BB962C8B-B14F-4D97-AF65-F5344CB8AC3E}">
        <p14:creationId xmlns:p14="http://schemas.microsoft.com/office/powerpoint/2010/main" val="344496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E2A56-39A8-434F-B38C-DC5BF44B38D5}" type="datetimeFigureOut">
              <a:rPr lang="en-US" smtClean="0"/>
              <a:t>7/15/2024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97E43E9-4608-475D-A80D-6983E3D577D7}" type="slidenum">
              <a:rPr lang="en-US" smtClean="0"/>
              <a:t>‹#›</a:t>
            </a:fld>
            <a:endParaRPr lang="en-US" dirty="0"/>
          </a:p>
        </p:txBody>
      </p:sp>
    </p:spTree>
    <p:extLst>
      <p:ext uri="{BB962C8B-B14F-4D97-AF65-F5344CB8AC3E}">
        <p14:creationId xmlns:p14="http://schemas.microsoft.com/office/powerpoint/2010/main" val="266785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3E2A56-39A8-434F-B38C-DC5BF44B38D5}" type="datetimeFigureOut">
              <a:rPr lang="en-US" smtClean="0"/>
              <a:t>7/15/2024</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97E43E9-4608-475D-A80D-6983E3D577D7}" type="slidenum">
              <a:rPr lang="en-US" smtClean="0"/>
              <a:t>‹#›</a:t>
            </a:fld>
            <a:endParaRPr lang="en-US" dirty="0"/>
          </a:p>
        </p:txBody>
      </p:sp>
    </p:spTree>
    <p:extLst>
      <p:ext uri="{BB962C8B-B14F-4D97-AF65-F5344CB8AC3E}">
        <p14:creationId xmlns:p14="http://schemas.microsoft.com/office/powerpoint/2010/main" val="1850459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D63E2A56-39A8-434F-B38C-DC5BF44B38D5}" type="datetimeFigureOut">
              <a:rPr lang="en-US" smtClean="0"/>
              <a:t>7/15/2024</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97E43E9-4608-475D-A80D-6983E3D577D7}" type="slidenum">
              <a:rPr lang="en-US" smtClean="0"/>
              <a:t>‹#›</a:t>
            </a:fld>
            <a:endParaRPr lang="en-US" dirty="0"/>
          </a:p>
        </p:txBody>
      </p:sp>
    </p:spTree>
    <p:extLst>
      <p:ext uri="{BB962C8B-B14F-4D97-AF65-F5344CB8AC3E}">
        <p14:creationId xmlns:p14="http://schemas.microsoft.com/office/powerpoint/2010/main" val="3276251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63E2A56-39A8-434F-B38C-DC5BF44B38D5}" type="datetimeFigureOut">
              <a:rPr lang="en-US" smtClean="0"/>
              <a:t>7/15/2024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97E43E9-4608-475D-A80D-6983E3D577D7}" type="slidenum">
              <a:rPr lang="en-US" smtClean="0"/>
              <a:t>‹#›</a:t>
            </a:fld>
            <a:endParaRPr lang="en-US" dirty="0"/>
          </a:p>
        </p:txBody>
      </p:sp>
    </p:spTree>
    <p:extLst>
      <p:ext uri="{BB962C8B-B14F-4D97-AF65-F5344CB8AC3E}">
        <p14:creationId xmlns:p14="http://schemas.microsoft.com/office/powerpoint/2010/main" val="2235186761"/>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media" Target="../media/media2.m4a"/><Relationship Id="rId7" Type="http://schemas.openxmlformats.org/officeDocument/2006/relationships/image" Target="../media/image1.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audio" Target="../media/media2.m4a"/></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359134-1525-7308-078E-0975434BF23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703070" y="0"/>
            <a:ext cx="2705100" cy="1042256"/>
          </a:xfrm>
          <a:prstGeom prst="rect">
            <a:avLst/>
          </a:prstGeom>
          <a:noFill/>
          <a:ln>
            <a:noFill/>
          </a:ln>
        </p:spPr>
      </p:pic>
      <p:sp>
        <p:nvSpPr>
          <p:cNvPr id="2" name="Title 1">
            <a:extLst>
              <a:ext uri="{FF2B5EF4-FFF2-40B4-BE49-F238E27FC236}">
                <a16:creationId xmlns:a16="http://schemas.microsoft.com/office/drawing/2014/main" id="{1AF069BB-908D-AE9D-4547-52A59D79EE35}"/>
              </a:ext>
            </a:extLst>
          </p:cNvPr>
          <p:cNvSpPr>
            <a:spLocks noGrp="1"/>
          </p:cNvSpPr>
          <p:nvPr>
            <p:ph type="ctrTitle"/>
          </p:nvPr>
        </p:nvSpPr>
        <p:spPr>
          <a:xfrm>
            <a:off x="1703070" y="1243224"/>
            <a:ext cx="8846820" cy="1239894"/>
          </a:xfrm>
        </p:spPr>
        <p:txBody>
          <a:bodyPr>
            <a:normAutofit fontScale="90000"/>
          </a:bodyPr>
          <a:lstStyle/>
          <a:p>
            <a:br>
              <a:rPr lang="en-US" sz="2800" b="1" kern="100" spc="-5" dirty="0">
                <a:solidFill>
                  <a:srgbClr val="0070C0"/>
                </a:solidFill>
                <a:effectLst/>
                <a:highlight>
                  <a:srgbClr val="FFFFFF"/>
                </a:highlight>
                <a:ea typeface="Calibri" panose="020F0502020204030204" pitchFamily="34" charset="0"/>
                <a:cs typeface="Times New Roman" panose="02020603050405020304" pitchFamily="18" charset="0"/>
              </a:rPr>
            </a:br>
            <a:r>
              <a:rPr lang="en-US" sz="2800" b="1" kern="100" spc="-5" dirty="0">
                <a:solidFill>
                  <a:srgbClr val="0070C0"/>
                </a:solidFill>
                <a:effectLst/>
                <a:highlight>
                  <a:srgbClr val="FFFFFF"/>
                </a:highlight>
                <a:ea typeface="Calibri" panose="020F0502020204030204" pitchFamily="34" charset="0"/>
                <a:cs typeface="Times New Roman" panose="02020603050405020304" pitchFamily="18" charset="0"/>
              </a:rPr>
              <a:t>Amazon Prime Video Content data analysis</a:t>
            </a:r>
            <a:br>
              <a:rPr lang="en-US" sz="2800" b="1" kern="100" dirty="0">
                <a:solidFill>
                  <a:srgbClr val="0070C0"/>
                </a:solidFill>
                <a:effectLst/>
                <a:ea typeface="Calibri" panose="020F0502020204030204" pitchFamily="34" charset="0"/>
                <a:cs typeface="Times New Roman" panose="02020603050405020304" pitchFamily="18" charset="0"/>
              </a:rPr>
            </a:br>
            <a:endParaRPr lang="en-US" sz="2800" b="1" dirty="0">
              <a:solidFill>
                <a:srgbClr val="0070C0"/>
              </a:solidFill>
            </a:endParaRPr>
          </a:p>
        </p:txBody>
      </p:sp>
      <p:sp>
        <p:nvSpPr>
          <p:cNvPr id="3" name="Subtitle 2">
            <a:extLst>
              <a:ext uri="{FF2B5EF4-FFF2-40B4-BE49-F238E27FC236}">
                <a16:creationId xmlns:a16="http://schemas.microsoft.com/office/drawing/2014/main" id="{3AA03966-D5DD-8EA2-3038-D6A23F81C496}"/>
              </a:ext>
            </a:extLst>
          </p:cNvPr>
          <p:cNvSpPr>
            <a:spLocks noGrp="1"/>
          </p:cNvSpPr>
          <p:nvPr>
            <p:ph type="subTitle" idx="1"/>
          </p:nvPr>
        </p:nvSpPr>
        <p:spPr>
          <a:xfrm>
            <a:off x="1703070" y="4592574"/>
            <a:ext cx="6801612" cy="1714500"/>
          </a:xfrm>
        </p:spPr>
        <p:txBody>
          <a:bodyPr>
            <a:normAutofit fontScale="40000" lnSpcReduction="20000"/>
          </a:bodyPr>
          <a:lstStyle/>
          <a:p>
            <a:endParaRPr lang="en-US" dirty="0"/>
          </a:p>
          <a:p>
            <a:pPr algn="l"/>
            <a:r>
              <a:rPr lang="en-US" sz="9600" b="1" dirty="0">
                <a:solidFill>
                  <a:srgbClr val="002060"/>
                </a:solidFill>
              </a:rPr>
              <a:t>Flatiron Phase 1 Project</a:t>
            </a:r>
          </a:p>
          <a:p>
            <a:pPr algn="l"/>
            <a:r>
              <a:rPr lang="en-US" sz="5500" b="1" i="1" dirty="0">
                <a:solidFill>
                  <a:srgbClr val="002060"/>
                </a:solidFill>
              </a:rPr>
              <a:t>Presented By </a:t>
            </a:r>
          </a:p>
          <a:p>
            <a:pPr algn="l"/>
            <a:r>
              <a:rPr lang="en-US" sz="5500" b="1" i="1" dirty="0"/>
              <a:t>Rashmi Chauhan</a:t>
            </a:r>
          </a:p>
        </p:txBody>
      </p:sp>
      <p:pic>
        <p:nvPicPr>
          <p:cNvPr id="5" name="Recorded Sound">
            <a:hlinkClick r:id="" action="ppaction://media"/>
            <a:extLst>
              <a:ext uri="{FF2B5EF4-FFF2-40B4-BE49-F238E27FC236}">
                <a16:creationId xmlns:a16="http://schemas.microsoft.com/office/drawing/2014/main" id="{815F8862-9564-0239-D2B2-8DCDE6E3AFBA}"/>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5892800" y="3225800"/>
            <a:ext cx="406400" cy="406400"/>
          </a:xfrm>
          <a:prstGeom prst="rect">
            <a:avLst/>
          </a:prstGeom>
        </p:spPr>
      </p:pic>
      <p:pic>
        <p:nvPicPr>
          <p:cNvPr id="7" name="Audio 6">
            <a:hlinkClick r:id="" action="ppaction://media"/>
            <a:extLst>
              <a:ext uri="{FF2B5EF4-FFF2-40B4-BE49-F238E27FC236}">
                <a16:creationId xmlns:a16="http://schemas.microsoft.com/office/drawing/2014/main" id="{9744F74B-82B8-7906-1F07-E768A346BE7C}"/>
              </a:ext>
            </a:extLst>
          </p:cNvPr>
          <p:cNvPicPr>
            <a:picLocks noChangeAspect="1"/>
          </p:cNvPicPr>
          <p:nvPr>
            <a:audioFile r:link="rId4"/>
            <p:extLst>
              <p:ext uri="{DAA4B4D4-6D71-4841-9C94-3DE7FCFB9230}">
                <p14:media xmlns:p14="http://schemas.microsoft.com/office/powerpoint/2010/main" r:embed="rId3"/>
              </p:ext>
            </p:extLst>
          </p:nvPr>
        </p:nvPicPr>
        <p:blipFill>
          <a:blip r:embed="rId8"/>
          <a:srcRect l="-325000" t="-160938" r="-325000" b="-160938"/>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3658072558"/>
      </p:ext>
    </p:extLst>
  </p:cSld>
  <p:clrMapOvr>
    <a:masterClrMapping/>
  </p:clrMapOvr>
  <mc:AlternateContent xmlns:mc="http://schemas.openxmlformats.org/markup-compatibility/2006">
    <mc:Choice xmlns:p14="http://schemas.microsoft.com/office/powerpoint/2010/main" Requires="p14">
      <p:transition spd="slow" p14:dur="2000" advTm="8514"/>
    </mc:Choice>
    <mc:Fallback>
      <p:transition spd="slow" advTm="85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3167"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0" fill="hold" display="0">
                  <p:stCondLst>
                    <p:cond delay="indefinite"/>
                  </p:stCondLst>
                  <p:endCondLst>
                    <p:cond evt="onStopAudio" delay="0">
                      <p:tgtEl>
                        <p:sldTgt/>
                      </p:tgtEl>
                    </p:cond>
                  </p:endCondLst>
                </p:cTn>
                <p:tgtEl>
                  <p:spTgt spid="5"/>
                </p:tgtEl>
              </p:cMediaNode>
            </p:audio>
            <p:audio isNarration="1">
              <p:cMediaNode vol="80000" showWhenStopped="0">
                <p:cTn id="11" fill="hold" display="0">
                  <p:stCondLst>
                    <p:cond delay="indefinite"/>
                  </p:stCondLst>
                  <p:endCondLst>
                    <p:cond evt="onStopAudio" delay="0">
                      <p:tgtEl>
                        <p:sldTgt/>
                      </p:tgtEl>
                    </p:cond>
                  </p:endCondLst>
                </p:cTn>
                <p:tgtEl>
                  <p:spTgt spid="7"/>
                </p:tgtEl>
              </p:cMediaNode>
            </p:audio>
          </p:childTnLst>
        </p:cTn>
      </p:par>
    </p:tnLst>
  </p:timing>
  <p:extLst>
    <p:ext uri="{E180D4A7-C9FB-4DFB-919C-405C955672EB}">
      <p14:showEvtLst xmlns:p14="http://schemas.microsoft.com/office/powerpoint/2010/main">
        <p14:playEvt time="495" objId="5"/>
        <p14:stopEvt time="3679" objId="5"/>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DFD31-48F3-0767-CAE2-66621C9D5855}"/>
              </a:ext>
            </a:extLst>
          </p:cNvPr>
          <p:cNvSpPr>
            <a:spLocks noGrp="1"/>
          </p:cNvSpPr>
          <p:nvPr>
            <p:ph type="title"/>
          </p:nvPr>
        </p:nvSpPr>
        <p:spPr>
          <a:xfrm>
            <a:off x="2231136" y="964692"/>
            <a:ext cx="7729728" cy="795528"/>
          </a:xfrm>
        </p:spPr>
        <p:txBody>
          <a:bodyPr/>
          <a:lstStyle/>
          <a:p>
            <a:r>
              <a:rPr lang="en-US" dirty="0"/>
              <a:t>Version 2.1</a:t>
            </a:r>
          </a:p>
        </p:txBody>
      </p:sp>
      <p:sp>
        <p:nvSpPr>
          <p:cNvPr id="3" name="Content Placeholder 2">
            <a:extLst>
              <a:ext uri="{FF2B5EF4-FFF2-40B4-BE49-F238E27FC236}">
                <a16:creationId xmlns:a16="http://schemas.microsoft.com/office/drawing/2014/main" id="{79ADDFD1-0C0A-265D-F15B-95F4135F6EA7}"/>
              </a:ext>
            </a:extLst>
          </p:cNvPr>
          <p:cNvSpPr>
            <a:spLocks noGrp="1"/>
          </p:cNvSpPr>
          <p:nvPr>
            <p:ph idx="1"/>
          </p:nvPr>
        </p:nvSpPr>
        <p:spPr>
          <a:xfrm>
            <a:off x="1428750" y="2638044"/>
            <a:ext cx="9075420" cy="3101983"/>
          </a:xfrm>
        </p:spPr>
        <p:txBody>
          <a:bodyPr>
            <a:normAutofit lnSpcReduction="10000"/>
          </a:bodyPr>
          <a:lstStyle/>
          <a:p>
            <a:r>
              <a:rPr lang="en-US" sz="2000" dirty="0"/>
              <a:t>Recommender system based on content.</a:t>
            </a:r>
          </a:p>
          <a:p>
            <a:pPr marL="0" indent="0">
              <a:buNone/>
            </a:pPr>
            <a:endParaRPr lang="en-US" sz="2000" dirty="0"/>
          </a:p>
          <a:p>
            <a:r>
              <a:rPr lang="en-US" sz="2000" dirty="0"/>
              <a:t>Analysis of increase/decrease in user subscription and churn by having more customer data.</a:t>
            </a:r>
          </a:p>
          <a:p>
            <a:endParaRPr lang="en-US" sz="2000" dirty="0"/>
          </a:p>
          <a:p>
            <a:r>
              <a:rPr lang="en-US" sz="2000" dirty="0"/>
              <a:t>Analysis of IMDB ratings for popular content amongst users.</a:t>
            </a:r>
          </a:p>
          <a:p>
            <a:endParaRPr lang="en-US" sz="2000" dirty="0"/>
          </a:p>
          <a:p>
            <a:r>
              <a:rPr lang="en-US" sz="2000" dirty="0"/>
              <a:t>Comparison of  Amazon Prime content with Netflix and Hulu.</a:t>
            </a:r>
            <a:endParaRPr lang="en-US" dirty="0"/>
          </a:p>
        </p:txBody>
      </p:sp>
    </p:spTree>
    <p:extLst>
      <p:ext uri="{BB962C8B-B14F-4D97-AF65-F5344CB8AC3E}">
        <p14:creationId xmlns:p14="http://schemas.microsoft.com/office/powerpoint/2010/main" val="904158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287974-ED93-E574-7D3A-4185F6314863}"/>
              </a:ext>
            </a:extLst>
          </p:cNvPr>
          <p:cNvSpPr>
            <a:spLocks noGrp="1"/>
          </p:cNvSpPr>
          <p:nvPr>
            <p:ph idx="1"/>
          </p:nvPr>
        </p:nvSpPr>
        <p:spPr>
          <a:xfrm>
            <a:off x="838200" y="1722755"/>
            <a:ext cx="10515600" cy="4351338"/>
          </a:xfrm>
          <a:noFill/>
        </p:spPr>
        <p:txBody>
          <a:bodyPr>
            <a:normAutofit/>
          </a:bodyPr>
          <a:lstStyle/>
          <a:p>
            <a:pPr algn="l"/>
            <a:endParaRPr lang="en-US" b="0" i="0" dirty="0">
              <a:solidFill>
                <a:schemeClr val="bg1"/>
              </a:solidFill>
              <a:effectLst/>
              <a:highlight>
                <a:srgbClr val="0D1117"/>
              </a:highlight>
              <a:latin typeface="-apple-system"/>
            </a:endParaRPr>
          </a:p>
          <a:p>
            <a:r>
              <a:rPr lang="en-US" sz="2800" dirty="0"/>
              <a:t>Amazon Prime is one of the most popular video streaming platforms.</a:t>
            </a:r>
          </a:p>
          <a:p>
            <a:endParaRPr lang="en-US" dirty="0"/>
          </a:p>
          <a:p>
            <a:r>
              <a:rPr lang="en-US" sz="2800" dirty="0"/>
              <a:t>This tabular dataset consists of listings of all the movies and TV shows available on Amazon Prime, along with details such as cast, directors, ratings, release year, duration, etc. as of 2021.</a:t>
            </a:r>
            <a:endParaRPr lang="en-US" dirty="0"/>
          </a:p>
          <a:p>
            <a:endParaRPr lang="en-US" sz="2800" dirty="0"/>
          </a:p>
          <a:p>
            <a:r>
              <a:rPr lang="en-US" sz="2800" dirty="0"/>
              <a:t>This dataset is taken from Kaggle.</a:t>
            </a:r>
            <a:endParaRPr lang="en-US" dirty="0"/>
          </a:p>
        </p:txBody>
      </p:sp>
      <p:sp>
        <p:nvSpPr>
          <p:cNvPr id="10" name="Title 9">
            <a:extLst>
              <a:ext uri="{FF2B5EF4-FFF2-40B4-BE49-F238E27FC236}">
                <a16:creationId xmlns:a16="http://schemas.microsoft.com/office/drawing/2014/main" id="{F3E81F73-91C0-A357-5FBA-C46C1FB939F4}"/>
              </a:ext>
            </a:extLst>
          </p:cNvPr>
          <p:cNvSpPr>
            <a:spLocks noGrp="1"/>
          </p:cNvSpPr>
          <p:nvPr>
            <p:ph type="title"/>
          </p:nvPr>
        </p:nvSpPr>
        <p:spPr>
          <a:xfrm>
            <a:off x="3383280" y="534035"/>
            <a:ext cx="5612130" cy="814705"/>
          </a:xfrm>
        </p:spPr>
        <p:txBody>
          <a:bodyPr/>
          <a:lstStyle/>
          <a:p>
            <a:r>
              <a:rPr lang="en-US" dirty="0"/>
              <a:t>About the dataset</a:t>
            </a:r>
          </a:p>
        </p:txBody>
      </p:sp>
      <p:pic>
        <p:nvPicPr>
          <p:cNvPr id="2" name="Audio 1">
            <a:hlinkClick r:id="" action="ppaction://media"/>
            <a:extLst>
              <a:ext uri="{FF2B5EF4-FFF2-40B4-BE49-F238E27FC236}">
                <a16:creationId xmlns:a16="http://schemas.microsoft.com/office/drawing/2014/main" id="{43F1574E-FD61-946E-1AD9-0A578B6DF7C2}"/>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325000" t="-160938" r="-325000" b="-160938"/>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813813248"/>
      </p:ext>
    </p:extLst>
  </p:cSld>
  <p:clrMapOvr>
    <a:masterClrMapping/>
  </p:clrMapOvr>
  <mc:AlternateContent xmlns:mc="http://schemas.openxmlformats.org/markup-compatibility/2006">
    <mc:Choice xmlns:p14="http://schemas.microsoft.com/office/powerpoint/2010/main" Requires="p14">
      <p:transition spd="slow" p14:dur="2000" advTm="12549"/>
    </mc:Choice>
    <mc:Fallback>
      <p:transition spd="slow" advTm="125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5937-AD88-C09D-5165-5F47CABEA14A}"/>
              </a:ext>
            </a:extLst>
          </p:cNvPr>
          <p:cNvSpPr>
            <a:spLocks noGrp="1"/>
          </p:cNvSpPr>
          <p:nvPr>
            <p:ph type="title"/>
          </p:nvPr>
        </p:nvSpPr>
        <p:spPr>
          <a:xfrm>
            <a:off x="731520" y="365760"/>
            <a:ext cx="10538460" cy="1188720"/>
          </a:xfrm>
        </p:spPr>
        <p:txBody>
          <a:bodyPr>
            <a:normAutofit/>
          </a:bodyPr>
          <a:lstStyle/>
          <a:p>
            <a:r>
              <a:rPr lang="en-US" sz="2400" b="0" i="0" dirty="0">
                <a:effectLst/>
                <a:highlight>
                  <a:srgbClr val="FFFFFF"/>
                </a:highlight>
              </a:rPr>
              <a:t>How is the content distributed across Movies &amp; TV Shows on Amazon Prime?</a:t>
            </a:r>
            <a:endParaRPr lang="en-US" sz="2400" b="1" dirty="0">
              <a:solidFill>
                <a:schemeClr val="accent1">
                  <a:lumMod val="50000"/>
                </a:schemeClr>
              </a:solidFill>
            </a:endParaRPr>
          </a:p>
        </p:txBody>
      </p:sp>
      <p:pic>
        <p:nvPicPr>
          <p:cNvPr id="5" name="Content Placeholder 4">
            <a:extLst>
              <a:ext uri="{FF2B5EF4-FFF2-40B4-BE49-F238E27FC236}">
                <a16:creationId xmlns:a16="http://schemas.microsoft.com/office/drawing/2014/main" id="{D4F0484F-24F4-6101-C643-9FECC73F62C3}"/>
              </a:ext>
            </a:extLst>
          </p:cNvPr>
          <p:cNvPicPr>
            <a:picLocks noGrp="1" noChangeAspect="1"/>
          </p:cNvPicPr>
          <p:nvPr>
            <p:ph sz="half" idx="1"/>
          </p:nvPr>
        </p:nvPicPr>
        <p:blipFill>
          <a:blip r:embed="rId4"/>
          <a:stretch>
            <a:fillRect/>
          </a:stretch>
        </p:blipFill>
        <p:spPr>
          <a:xfrm>
            <a:off x="838200" y="1825626"/>
            <a:ext cx="5181600" cy="4072254"/>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pic>
      <p:pic>
        <p:nvPicPr>
          <p:cNvPr id="8" name="Content Placeholder 7">
            <a:extLst>
              <a:ext uri="{FF2B5EF4-FFF2-40B4-BE49-F238E27FC236}">
                <a16:creationId xmlns:a16="http://schemas.microsoft.com/office/drawing/2014/main" id="{7EAD9717-3BD7-E6A9-7354-978629D82018}"/>
              </a:ext>
            </a:extLst>
          </p:cNvPr>
          <p:cNvPicPr>
            <a:picLocks noGrp="1" noChangeAspect="1"/>
          </p:cNvPicPr>
          <p:nvPr>
            <p:ph sz="half" idx="2"/>
          </p:nvPr>
        </p:nvPicPr>
        <p:blipFill>
          <a:blip r:embed="rId5"/>
          <a:stretch>
            <a:fillRect/>
          </a:stretch>
        </p:blipFill>
        <p:spPr>
          <a:xfrm>
            <a:off x="6994584" y="1825627"/>
            <a:ext cx="4275396" cy="4072253"/>
          </a:xfrm>
        </p:spPr>
      </p:pic>
      <p:pic>
        <p:nvPicPr>
          <p:cNvPr id="3" name="Audio 2">
            <a:hlinkClick r:id="" action="ppaction://media"/>
            <a:extLst>
              <a:ext uri="{FF2B5EF4-FFF2-40B4-BE49-F238E27FC236}">
                <a16:creationId xmlns:a16="http://schemas.microsoft.com/office/drawing/2014/main" id="{708E77B4-2CA5-F712-ACFF-1950A781F8D1}"/>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325000" t="-160938" r="-325000" b="-160938"/>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1488486391"/>
      </p:ext>
    </p:extLst>
  </p:cSld>
  <p:clrMapOvr>
    <a:masterClrMapping/>
  </p:clrMapOvr>
  <mc:AlternateContent xmlns:mc="http://schemas.openxmlformats.org/markup-compatibility/2006" xmlns:p14="http://schemas.microsoft.com/office/powerpoint/2010/main">
    <mc:Choice Requires="p14">
      <p:transition spd="slow" p14:dur="2000" advTm="32424"/>
    </mc:Choice>
    <mc:Fallback xmlns="">
      <p:transition spd="slow" advTm="324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48D1-31D2-A526-7C48-09403393E70B}"/>
              </a:ext>
            </a:extLst>
          </p:cNvPr>
          <p:cNvSpPr>
            <a:spLocks noGrp="1"/>
          </p:cNvSpPr>
          <p:nvPr>
            <p:ph type="title"/>
          </p:nvPr>
        </p:nvSpPr>
        <p:spPr>
          <a:xfrm>
            <a:off x="1968246" y="233172"/>
            <a:ext cx="7729728" cy="1188720"/>
          </a:xfrm>
        </p:spPr>
        <p:txBody>
          <a:bodyPr>
            <a:normAutofit/>
          </a:bodyPr>
          <a:lstStyle/>
          <a:p>
            <a:r>
              <a:rPr lang="en-US" sz="2400" b="0" i="0" dirty="0">
                <a:effectLst/>
                <a:highlight>
                  <a:srgbClr val="FFFFFF"/>
                </a:highlight>
              </a:rPr>
              <a:t>How many Movies &amp; TV show released over the years on Amazon Prime?</a:t>
            </a:r>
            <a:endParaRPr lang="en-US" sz="2400" dirty="0"/>
          </a:p>
        </p:txBody>
      </p:sp>
      <p:pic>
        <p:nvPicPr>
          <p:cNvPr id="5" name="Content Placeholder 4">
            <a:extLst>
              <a:ext uri="{FF2B5EF4-FFF2-40B4-BE49-F238E27FC236}">
                <a16:creationId xmlns:a16="http://schemas.microsoft.com/office/drawing/2014/main" id="{8A8A7AC0-FF93-C243-C896-ABD4CD144F6B}"/>
              </a:ext>
            </a:extLst>
          </p:cNvPr>
          <p:cNvPicPr>
            <a:picLocks noGrp="1" noChangeAspect="1"/>
          </p:cNvPicPr>
          <p:nvPr>
            <p:ph idx="1"/>
          </p:nvPr>
        </p:nvPicPr>
        <p:blipFill>
          <a:blip r:embed="rId4"/>
          <a:stretch>
            <a:fillRect/>
          </a:stretch>
        </p:blipFill>
        <p:spPr>
          <a:xfrm>
            <a:off x="1188720" y="1714500"/>
            <a:ext cx="9886950" cy="4583429"/>
          </a:xfrm>
          <a:ln>
            <a:noFill/>
          </a:ln>
        </p:spPr>
      </p:pic>
      <p:pic>
        <p:nvPicPr>
          <p:cNvPr id="3" name="Audio 2">
            <a:hlinkClick r:id="" action="ppaction://media"/>
            <a:extLst>
              <a:ext uri="{FF2B5EF4-FFF2-40B4-BE49-F238E27FC236}">
                <a16:creationId xmlns:a16="http://schemas.microsoft.com/office/drawing/2014/main" id="{74FA80F5-B3CF-F1DD-DE18-2E74405EE8A8}"/>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325000" t="-160938" r="-325000" b="-160938"/>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824068294"/>
      </p:ext>
    </p:extLst>
  </p:cSld>
  <p:clrMapOvr>
    <a:masterClrMapping/>
  </p:clrMapOvr>
  <mc:AlternateContent xmlns:mc="http://schemas.openxmlformats.org/markup-compatibility/2006" xmlns:p14="http://schemas.microsoft.com/office/powerpoint/2010/main">
    <mc:Choice Requires="p14">
      <p:transition spd="slow" p14:dur="2000" advTm="18541"/>
    </mc:Choice>
    <mc:Fallback xmlns="">
      <p:transition spd="slow" advTm="185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A4D3-DB0F-5345-844C-50B8AD93AE95}"/>
              </a:ext>
            </a:extLst>
          </p:cNvPr>
          <p:cNvSpPr>
            <a:spLocks noGrp="1"/>
          </p:cNvSpPr>
          <p:nvPr>
            <p:ph type="title"/>
          </p:nvPr>
        </p:nvSpPr>
        <p:spPr>
          <a:xfrm>
            <a:off x="720090" y="171450"/>
            <a:ext cx="10881360" cy="800100"/>
          </a:xfrm>
        </p:spPr>
        <p:txBody>
          <a:bodyPr>
            <a:normAutofit/>
          </a:bodyPr>
          <a:lstStyle/>
          <a:p>
            <a:pPr algn="ctr"/>
            <a:r>
              <a:rPr lang="en-US" sz="2400" i="0" dirty="0">
                <a:effectLst/>
                <a:highlight>
                  <a:srgbClr val="FFFFFF"/>
                </a:highlight>
              </a:rPr>
              <a:t>What are the Top 10 countries with the most content?</a:t>
            </a:r>
            <a:endParaRPr lang="en-US" sz="2400" dirty="0">
              <a:solidFill>
                <a:schemeClr val="accent1">
                  <a:lumMod val="50000"/>
                </a:schemeClr>
              </a:solidFill>
            </a:endParaRPr>
          </a:p>
        </p:txBody>
      </p:sp>
      <p:pic>
        <p:nvPicPr>
          <p:cNvPr id="5" name="Content Placeholder 4">
            <a:extLst>
              <a:ext uri="{FF2B5EF4-FFF2-40B4-BE49-F238E27FC236}">
                <a16:creationId xmlns:a16="http://schemas.microsoft.com/office/drawing/2014/main" id="{F931537E-1B58-9C57-F6C7-0132D9CF81C3}"/>
              </a:ext>
            </a:extLst>
          </p:cNvPr>
          <p:cNvPicPr>
            <a:picLocks noGrp="1" noChangeAspect="1"/>
          </p:cNvPicPr>
          <p:nvPr>
            <p:ph idx="1"/>
          </p:nvPr>
        </p:nvPicPr>
        <p:blipFill>
          <a:blip r:embed="rId2"/>
          <a:stretch>
            <a:fillRect/>
          </a:stretch>
        </p:blipFill>
        <p:spPr>
          <a:xfrm>
            <a:off x="1611631" y="1314450"/>
            <a:ext cx="9281160" cy="5094231"/>
          </a:xfrm>
        </p:spPr>
      </p:pic>
    </p:spTree>
    <p:extLst>
      <p:ext uri="{BB962C8B-B14F-4D97-AF65-F5344CB8AC3E}">
        <p14:creationId xmlns:p14="http://schemas.microsoft.com/office/powerpoint/2010/main" val="2113245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BB3FE-688C-B7DF-E42F-F1DF5D81203B}"/>
              </a:ext>
            </a:extLst>
          </p:cNvPr>
          <p:cNvSpPr>
            <a:spLocks noGrp="1"/>
          </p:cNvSpPr>
          <p:nvPr>
            <p:ph type="title"/>
          </p:nvPr>
        </p:nvSpPr>
        <p:spPr>
          <a:xfrm>
            <a:off x="1508760" y="434340"/>
            <a:ext cx="8903970" cy="1188720"/>
          </a:xfrm>
        </p:spPr>
        <p:txBody>
          <a:bodyPr>
            <a:noAutofit/>
          </a:bodyPr>
          <a:lstStyle/>
          <a:p>
            <a:pPr algn="ctr"/>
            <a:r>
              <a:rPr lang="en-US" sz="2400" b="0" i="0" dirty="0">
                <a:effectLst/>
                <a:highlight>
                  <a:srgbClr val="FFFFFF"/>
                </a:highlight>
              </a:rPr>
              <a:t>What are the most used words for describing Movies/ TV shows on Amazon Prime?</a:t>
            </a:r>
            <a:endParaRPr lang="en-US" sz="2400" b="1" dirty="0">
              <a:solidFill>
                <a:schemeClr val="accent1">
                  <a:lumMod val="50000"/>
                </a:schemeClr>
              </a:solidFill>
            </a:endParaRPr>
          </a:p>
        </p:txBody>
      </p:sp>
      <p:pic>
        <p:nvPicPr>
          <p:cNvPr id="5" name="Content Placeholder 4">
            <a:extLst>
              <a:ext uri="{FF2B5EF4-FFF2-40B4-BE49-F238E27FC236}">
                <a16:creationId xmlns:a16="http://schemas.microsoft.com/office/drawing/2014/main" id="{F61CFD76-5577-4FC7-6F1E-4A194D908354}"/>
              </a:ext>
            </a:extLst>
          </p:cNvPr>
          <p:cNvPicPr>
            <a:picLocks noGrp="1" noChangeAspect="1"/>
          </p:cNvPicPr>
          <p:nvPr>
            <p:ph idx="1"/>
          </p:nvPr>
        </p:nvPicPr>
        <p:blipFill>
          <a:blip r:embed="rId2"/>
          <a:stretch>
            <a:fillRect/>
          </a:stretch>
        </p:blipFill>
        <p:spPr>
          <a:xfrm>
            <a:off x="2377440" y="1760220"/>
            <a:ext cx="7729727" cy="4663441"/>
          </a:xfrm>
        </p:spPr>
      </p:pic>
    </p:spTree>
    <p:extLst>
      <p:ext uri="{BB962C8B-B14F-4D97-AF65-F5344CB8AC3E}">
        <p14:creationId xmlns:p14="http://schemas.microsoft.com/office/powerpoint/2010/main" val="1371609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336C-9E9E-16D3-D24D-BAA466114259}"/>
              </a:ext>
            </a:extLst>
          </p:cNvPr>
          <p:cNvSpPr>
            <a:spLocks noGrp="1"/>
          </p:cNvSpPr>
          <p:nvPr>
            <p:ph type="title"/>
          </p:nvPr>
        </p:nvSpPr>
        <p:spPr>
          <a:xfrm>
            <a:off x="1417320" y="404622"/>
            <a:ext cx="9201150" cy="1188720"/>
          </a:xfrm>
        </p:spPr>
        <p:txBody>
          <a:bodyPr>
            <a:normAutofit/>
          </a:bodyPr>
          <a:lstStyle/>
          <a:p>
            <a:pPr algn="ctr"/>
            <a:r>
              <a:rPr lang="en-US" sz="2400" b="0" i="0" dirty="0">
                <a:effectLst/>
                <a:highlight>
                  <a:srgbClr val="FFFFFF"/>
                </a:highlight>
              </a:rPr>
              <a:t>What are the most common genres of movies available on Amazon Prime?</a:t>
            </a:r>
            <a:endParaRPr lang="en-US" sz="2400" b="1" dirty="0">
              <a:solidFill>
                <a:schemeClr val="accent1">
                  <a:lumMod val="50000"/>
                </a:schemeClr>
              </a:solidFill>
            </a:endParaRPr>
          </a:p>
        </p:txBody>
      </p:sp>
      <p:pic>
        <p:nvPicPr>
          <p:cNvPr id="5" name="Content Placeholder 4">
            <a:extLst>
              <a:ext uri="{FF2B5EF4-FFF2-40B4-BE49-F238E27FC236}">
                <a16:creationId xmlns:a16="http://schemas.microsoft.com/office/drawing/2014/main" id="{F9C06E48-4424-16B7-24B5-DFFB31F239D2}"/>
              </a:ext>
            </a:extLst>
          </p:cNvPr>
          <p:cNvPicPr>
            <a:picLocks noGrp="1" noChangeAspect="1"/>
          </p:cNvPicPr>
          <p:nvPr>
            <p:ph idx="1"/>
          </p:nvPr>
        </p:nvPicPr>
        <p:blipFill>
          <a:blip r:embed="rId2"/>
          <a:stretch>
            <a:fillRect/>
          </a:stretch>
        </p:blipFill>
        <p:spPr>
          <a:xfrm>
            <a:off x="1979676" y="1954530"/>
            <a:ext cx="7838694" cy="4629150"/>
          </a:xfrm>
        </p:spPr>
      </p:pic>
    </p:spTree>
    <p:extLst>
      <p:ext uri="{BB962C8B-B14F-4D97-AF65-F5344CB8AC3E}">
        <p14:creationId xmlns:p14="http://schemas.microsoft.com/office/powerpoint/2010/main" val="997562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D0D5-9AE0-0638-D458-344992C3F30C}"/>
              </a:ext>
            </a:extLst>
          </p:cNvPr>
          <p:cNvSpPr>
            <a:spLocks noGrp="1"/>
          </p:cNvSpPr>
          <p:nvPr>
            <p:ph type="title"/>
          </p:nvPr>
        </p:nvSpPr>
        <p:spPr>
          <a:xfrm>
            <a:off x="1188720" y="365125"/>
            <a:ext cx="9944100" cy="777875"/>
          </a:xfrm>
        </p:spPr>
        <p:txBody>
          <a:bodyPr>
            <a:normAutofit/>
          </a:bodyPr>
          <a:lstStyle/>
          <a:p>
            <a:r>
              <a:rPr lang="en-US" sz="2400" b="0" i="0" dirty="0">
                <a:effectLst/>
                <a:highlight>
                  <a:srgbClr val="FFFFFF"/>
                </a:highlight>
              </a:rPr>
              <a:t>How is the Content distributed across genres?</a:t>
            </a:r>
            <a:endParaRPr lang="en-US" sz="2400" dirty="0"/>
          </a:p>
        </p:txBody>
      </p:sp>
      <p:pic>
        <p:nvPicPr>
          <p:cNvPr id="5" name="Content Placeholder 4">
            <a:extLst>
              <a:ext uri="{FF2B5EF4-FFF2-40B4-BE49-F238E27FC236}">
                <a16:creationId xmlns:a16="http://schemas.microsoft.com/office/drawing/2014/main" id="{E5D2FBCB-E434-7F8B-6C34-E92A72889FFB}"/>
              </a:ext>
            </a:extLst>
          </p:cNvPr>
          <p:cNvPicPr>
            <a:picLocks noGrp="1" noChangeAspect="1"/>
          </p:cNvPicPr>
          <p:nvPr>
            <p:ph idx="1"/>
          </p:nvPr>
        </p:nvPicPr>
        <p:blipFill>
          <a:blip r:embed="rId2"/>
          <a:stretch>
            <a:fillRect/>
          </a:stretch>
        </p:blipFill>
        <p:spPr>
          <a:xfrm>
            <a:off x="1188720" y="1360171"/>
            <a:ext cx="9944100" cy="5132704"/>
          </a:xfrm>
        </p:spPr>
      </p:pic>
    </p:spTree>
    <p:extLst>
      <p:ext uri="{BB962C8B-B14F-4D97-AF65-F5344CB8AC3E}">
        <p14:creationId xmlns:p14="http://schemas.microsoft.com/office/powerpoint/2010/main" val="711850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6218-30C9-0CA6-8D26-DF87291DB413}"/>
              </a:ext>
            </a:extLst>
          </p:cNvPr>
          <p:cNvSpPr>
            <a:spLocks noGrp="1"/>
          </p:cNvSpPr>
          <p:nvPr>
            <p:ph type="title"/>
          </p:nvPr>
        </p:nvSpPr>
        <p:spPr>
          <a:xfrm>
            <a:off x="3154680" y="416052"/>
            <a:ext cx="5634990" cy="852678"/>
          </a:xfrm>
        </p:spPr>
        <p:txBody>
          <a:bodyPr>
            <a:normAutofit/>
          </a:bodyPr>
          <a:lstStyle/>
          <a:p>
            <a:r>
              <a:rPr lang="en-US" sz="2400" dirty="0">
                <a:solidFill>
                  <a:schemeClr val="tx1"/>
                </a:solidFill>
              </a:rPr>
              <a:t>Recommendations</a:t>
            </a:r>
          </a:p>
        </p:txBody>
      </p:sp>
      <p:sp>
        <p:nvSpPr>
          <p:cNvPr id="3" name="Content Placeholder 2">
            <a:extLst>
              <a:ext uri="{FF2B5EF4-FFF2-40B4-BE49-F238E27FC236}">
                <a16:creationId xmlns:a16="http://schemas.microsoft.com/office/drawing/2014/main" id="{2C701B95-D806-45C2-2535-9BE22F2BEF6B}"/>
              </a:ext>
            </a:extLst>
          </p:cNvPr>
          <p:cNvSpPr>
            <a:spLocks noGrp="1"/>
          </p:cNvSpPr>
          <p:nvPr>
            <p:ph idx="1"/>
          </p:nvPr>
        </p:nvSpPr>
        <p:spPr>
          <a:xfrm>
            <a:off x="1108710" y="2171700"/>
            <a:ext cx="9932670" cy="3568327"/>
          </a:xfrm>
        </p:spPr>
        <p:txBody>
          <a:bodyPr>
            <a:normAutofit fontScale="92500" lnSpcReduction="10000"/>
          </a:bodyPr>
          <a:lstStyle/>
          <a:p>
            <a:r>
              <a:rPr lang="en-US" sz="2100" dirty="0"/>
              <a:t>To improve Amazon prime’s content offerings, it should invest more in TV shows.</a:t>
            </a:r>
          </a:p>
          <a:p>
            <a:endParaRPr lang="en-US" sz="2100" dirty="0"/>
          </a:p>
          <a:p>
            <a:r>
              <a:rPr lang="en-US" sz="2100" dirty="0"/>
              <a:t>Focus should be on both US and Indian markets.</a:t>
            </a:r>
          </a:p>
          <a:p>
            <a:pPr marL="0" indent="0">
              <a:buNone/>
            </a:pPr>
            <a:endParaRPr lang="en-US" sz="2100" dirty="0"/>
          </a:p>
          <a:p>
            <a:r>
              <a:rPr lang="en-US" sz="2100" dirty="0"/>
              <a:t>It should diversify its content county-specific.</a:t>
            </a:r>
          </a:p>
          <a:p>
            <a:endParaRPr lang="en-US" sz="2100" dirty="0"/>
          </a:p>
          <a:p>
            <a:pPr rtl="0"/>
            <a:r>
              <a:rPr lang="en-US" sz="2100" dirty="0">
                <a:effectLst/>
              </a:rPr>
              <a:t>Analyze ratings and reviews to </a:t>
            </a:r>
            <a:r>
              <a:rPr lang="en-US" sz="2100" dirty="0"/>
              <a:t>find the most popular content among users.</a:t>
            </a:r>
          </a:p>
          <a:p>
            <a:pPr rtl="0"/>
            <a:endParaRPr lang="en-US" sz="2100" dirty="0"/>
          </a:p>
          <a:p>
            <a:pPr rtl="0"/>
            <a:r>
              <a:rPr lang="en-US" sz="2100" dirty="0"/>
              <a:t>Improve recommendation systems to provide more accurate and personalized suggestions.</a:t>
            </a:r>
          </a:p>
        </p:txBody>
      </p:sp>
    </p:spTree>
    <p:extLst>
      <p:ext uri="{BB962C8B-B14F-4D97-AF65-F5344CB8AC3E}">
        <p14:creationId xmlns:p14="http://schemas.microsoft.com/office/powerpoint/2010/main" val="3547584160"/>
      </p:ext>
    </p:extLst>
  </p:cSld>
  <p:clrMapOvr>
    <a:masterClrMapping/>
  </p:clrMapOvr>
</p:sld>
</file>

<file path=ppt/theme/theme1.xml><?xml version="1.0" encoding="utf-8"?>
<a:theme xmlns:a="http://schemas.openxmlformats.org/drawingml/2006/main" name="Parce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2728B94-3F12-4E8D-A208-492184D4EE21}">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TM10001115[[fn=Parcel]]</Template>
  <TotalTime>1083</TotalTime>
  <Words>256</Words>
  <Application>Microsoft Office PowerPoint</Application>
  <PresentationFormat>Widescreen</PresentationFormat>
  <Paragraphs>37</Paragraphs>
  <Slides>10</Slides>
  <Notes>1</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Calibri</vt:lpstr>
      <vt:lpstr>Gill Sans MT</vt:lpstr>
      <vt:lpstr>Parcel</vt:lpstr>
      <vt:lpstr> Amazon Prime Video Content data analysis </vt:lpstr>
      <vt:lpstr>About the dataset</vt:lpstr>
      <vt:lpstr>How is the content distributed across Movies &amp; TV Shows on Amazon Prime?</vt:lpstr>
      <vt:lpstr>How many Movies &amp; TV show released over the years on Amazon Prime?</vt:lpstr>
      <vt:lpstr>What are the Top 10 countries with the most content?</vt:lpstr>
      <vt:lpstr>What are the most used words for describing Movies/ TV shows on Amazon Prime?</vt:lpstr>
      <vt:lpstr>What are the most common genres of movies available on Amazon Prime?</vt:lpstr>
      <vt:lpstr>How is the Content distributed across genres?</vt:lpstr>
      <vt:lpstr>Recommendations</vt:lpstr>
      <vt:lpstr>Version 2.1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rashmi chauhan</dc:creator>
  <cp:lastModifiedBy>rashmi chauhan</cp:lastModifiedBy>
  <cp:revision>131</cp:revision>
  <dcterms:created xsi:type="dcterms:W3CDTF">2024-07-11T19:55:56Z</dcterms:created>
  <dcterms:modified xsi:type="dcterms:W3CDTF">2024-07-14T23:50:46Z</dcterms:modified>
</cp:coreProperties>
</file>