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6" r:id="rId2"/>
    <p:sldId id="261" r:id="rId3"/>
    <p:sldId id="266" r:id="rId4"/>
    <p:sldId id="277" r:id="rId5"/>
    <p:sldId id="273" r:id="rId6"/>
    <p:sldId id="272" r:id="rId7"/>
    <p:sldId id="27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50" d="100"/>
          <a:sy n="50" d="100"/>
        </p:scale>
        <p:origin x="12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9E324-9EEC-4307-92A9-BE2290390D4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2CEE-5D5B-4BEF-83A9-B386B81CF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8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00" y="0"/>
            <a:ext cx="5854700" cy="2476499"/>
          </a:xfrm>
        </p:spPr>
        <p:txBody>
          <a:bodyPr>
            <a:normAutofit/>
          </a:bodyPr>
          <a:lstStyle/>
          <a:p>
            <a:r>
              <a:rPr lang="en-US" sz="4400" b="1" dirty="0"/>
              <a:t>Heart Disease Analysis</a:t>
            </a:r>
            <a:br>
              <a:rPr lang="en-US" sz="4400" b="1" dirty="0"/>
            </a:br>
            <a:br>
              <a:rPr lang="en-US" sz="4400" b="1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5968326"/>
            <a:ext cx="10972800" cy="749974"/>
          </a:xfrm>
        </p:spPr>
        <p:txBody>
          <a:bodyPr>
            <a:noAutofit/>
          </a:bodyPr>
          <a:lstStyle/>
          <a:p>
            <a:r>
              <a:rPr lang="en-US" sz="1600" dirty="0"/>
              <a:t>By Rashmi Chauhan</a:t>
            </a:r>
          </a:p>
          <a:p>
            <a:r>
              <a:rPr lang="en-US" sz="1600" dirty="0"/>
              <a:t>Phase 2 Project- Flatiron School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88CA7CA-F546-6F17-A33A-F4F0BA6ED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0" b="17970"/>
          <a:stretch>
            <a:fillRect/>
          </a:stretch>
        </p:blipFill>
        <p:spPr>
          <a:xfrm>
            <a:off x="6350000" y="179845"/>
            <a:ext cx="5600700" cy="304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D4BDC-83CF-5022-532C-B5AE679FE551}"/>
              </a:ext>
            </a:extLst>
          </p:cNvPr>
          <p:cNvSpPr txBox="1"/>
          <p:nvPr/>
        </p:nvSpPr>
        <p:spPr>
          <a:xfrm>
            <a:off x="292100" y="1703845"/>
            <a:ext cx="5600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Business Issues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About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Inferential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Interpretation and Recommendations</a:t>
            </a:r>
          </a:p>
          <a:p>
            <a:br>
              <a:rPr lang="en-US" sz="2400" dirty="0"/>
            </a:br>
            <a:endParaRPr lang="en-US" sz="2400" dirty="0"/>
          </a:p>
        </p:txBody>
      </p:sp>
      <p:pic>
        <p:nvPicPr>
          <p:cNvPr id="12" name="Picture Placeholder 11" descr="Bar chart">
            <a:extLst>
              <a:ext uri="{FF2B5EF4-FFF2-40B4-BE49-F238E27FC236}">
                <a16:creationId xmlns:a16="http://schemas.microsoft.com/office/drawing/2014/main" id="{2A449DC1-D378-0501-E23A-534353F03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867195" y="3141474"/>
            <a:ext cx="602910" cy="74997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2F35-9B69-672F-0147-C96196A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8C7A-CAB1-AC58-8163-B1078F538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68500"/>
            <a:ext cx="8292701" cy="259229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Efficient Diagnosis and Risk Stratification of Heart Disease in Cardiac patients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Stakeholder:</a:t>
            </a:r>
            <a:r>
              <a:rPr lang="en-US" sz="2400" dirty="0"/>
              <a:t> </a:t>
            </a:r>
            <a:r>
              <a:rPr lang="en-US" sz="2400" b="1" dirty="0"/>
              <a:t>Cardiology Department at a Healthcare Facility</a:t>
            </a:r>
            <a:endParaRPr lang="en-US" sz="2400" b="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63626F4-EA03-B198-1A48-F85DE79A936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4" r="24874"/>
          <a:stretch>
            <a:fillRect/>
          </a:stretch>
        </p:blipFill>
        <p:spPr>
          <a:xfrm>
            <a:off x="8541090" y="1196710"/>
            <a:ext cx="3650910" cy="3650910"/>
          </a:xfrm>
        </p:spPr>
      </p:pic>
    </p:spTree>
    <p:extLst>
      <p:ext uri="{BB962C8B-B14F-4D97-AF65-F5344CB8AC3E}">
        <p14:creationId xmlns:p14="http://schemas.microsoft.com/office/powerpoint/2010/main" val="408496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8AF6-CE96-22DC-2365-4DFF371D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71E77-CBDC-6F5B-4FDF-372593C8B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91513"/>
            <a:ext cx="6970824" cy="593840"/>
          </a:xfrm>
        </p:spPr>
        <p:txBody>
          <a:bodyPr/>
          <a:lstStyle/>
          <a:p>
            <a:r>
              <a:rPr lang="en-US" sz="2400" dirty="0"/>
              <a:t>UCI Heart Disease Dataset (from UCI repository)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58A74-6626-0AEB-C0E1-71D43B1C8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6100" y="2221085"/>
            <a:ext cx="7492818" cy="42037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has Patient data from Cleveland hospital</a:t>
            </a:r>
          </a:p>
          <a:p>
            <a:endParaRPr lang="en-US" sz="20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It is composed of 14 attributes:</a:t>
            </a:r>
          </a:p>
          <a:p>
            <a:pPr algn="just"/>
            <a:r>
              <a:rPr lang="en-US" sz="2000" b="0" i="0" dirty="0">
                <a:effectLst/>
              </a:rPr>
              <a:t>age, sex, chest pain type, </a:t>
            </a:r>
          </a:p>
          <a:p>
            <a:pPr algn="just"/>
            <a:r>
              <a:rPr lang="en-US" sz="2000" b="0" i="0" dirty="0">
                <a:effectLst/>
              </a:rPr>
              <a:t>resting blood pressure, serum cholesterol, fasting blood sugar, </a:t>
            </a:r>
          </a:p>
          <a:p>
            <a:pPr algn="just"/>
            <a:r>
              <a:rPr lang="en-US" sz="2000" b="0" i="0" dirty="0">
                <a:effectLst/>
              </a:rPr>
              <a:t>resting electrocardiographic results, </a:t>
            </a:r>
          </a:p>
          <a:p>
            <a:pPr algn="just"/>
            <a:r>
              <a:rPr lang="en-US" sz="2000" b="0" i="0" dirty="0">
                <a:effectLst/>
              </a:rPr>
              <a:t>maximum heart rate achieved, exercise-induced angina, </a:t>
            </a:r>
            <a:r>
              <a:rPr lang="en-US" sz="2000" b="0" i="0" dirty="0" err="1">
                <a:effectLst/>
              </a:rPr>
              <a:t>oldpeak</a:t>
            </a:r>
            <a:r>
              <a:rPr lang="en-US" sz="2000" b="0" i="0" dirty="0">
                <a:effectLst/>
              </a:rPr>
              <a:t> (ST depression induced by exercise relative to rest), </a:t>
            </a:r>
          </a:p>
          <a:p>
            <a:pPr algn="just"/>
            <a:r>
              <a:rPr lang="en-US" sz="2000" b="0" i="0" dirty="0">
                <a:effectLst/>
              </a:rPr>
              <a:t>slope (the slope of the peak exercise), number of major vessels and Thalassemia.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FC18BF-384B-CECB-A1B0-693C2725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918" y="990600"/>
            <a:ext cx="4153082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5FB6-C1DB-2B62-8516-EE24BF3B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982663"/>
          </a:xfrm>
        </p:spPr>
        <p:txBody>
          <a:bodyPr/>
          <a:lstStyle/>
          <a:p>
            <a:r>
              <a:rPr lang="en-US" b="1" dirty="0"/>
              <a:t>Findings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6674B-4844-6301-9F0B-A570127F092B}"/>
              </a:ext>
            </a:extLst>
          </p:cNvPr>
          <p:cNvSpPr txBox="1"/>
          <p:nvPr/>
        </p:nvSpPr>
        <p:spPr>
          <a:xfrm>
            <a:off x="609600" y="1346200"/>
            <a:ext cx="102997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The minimum age with a heart disease is 29 </a:t>
            </a:r>
            <a:r>
              <a:rPr lang="en-US" sz="2400" b="0" i="0" dirty="0" err="1">
                <a:effectLst/>
                <a:latin typeface="system-ui"/>
              </a:rPr>
              <a:t>yrs</a:t>
            </a:r>
            <a:r>
              <a:rPr lang="en-US" sz="2400" b="0" i="0" dirty="0">
                <a:effectLst/>
                <a:latin typeface="system-ui"/>
              </a:rPr>
              <a:t> and the maximum is 77 </a:t>
            </a:r>
            <a:r>
              <a:rPr lang="en-US" sz="2400" b="0" i="0" dirty="0" err="1">
                <a:effectLst/>
                <a:latin typeface="system-ui"/>
              </a:rPr>
              <a:t>yrs</a:t>
            </a:r>
            <a:r>
              <a:rPr lang="en-US" sz="2400" b="0" i="0" dirty="0">
                <a:effectLst/>
                <a:latin typeface="system-ui"/>
              </a:rPr>
              <a:t> per the data set.</a:t>
            </a:r>
          </a:p>
          <a:p>
            <a:pPr algn="l"/>
            <a:endParaRPr lang="en-US" sz="24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Most people get heart disease between 52 - 53 </a:t>
            </a:r>
            <a:r>
              <a:rPr lang="en-US" sz="2400" b="0" i="0" dirty="0" err="1">
                <a:effectLst/>
                <a:latin typeface="system-ui"/>
              </a:rPr>
              <a:t>yrs</a:t>
            </a:r>
            <a:r>
              <a:rPr lang="en-US" sz="2400" b="0" i="0" dirty="0">
                <a:effectLst/>
                <a:latin typeface="system-ui"/>
              </a:rPr>
              <a:t> age.</a:t>
            </a:r>
          </a:p>
          <a:p>
            <a:pPr algn="l"/>
            <a:endParaRPr lang="en-US" sz="24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Age - The older age increases the heart </a:t>
            </a:r>
            <a:r>
              <a:rPr lang="en-US" sz="2400" b="0" i="0" dirty="0" err="1">
                <a:effectLst/>
                <a:latin typeface="system-ui"/>
              </a:rPr>
              <a:t>diseases.risk</a:t>
            </a:r>
            <a:r>
              <a:rPr lang="en-US" sz="2400" b="0" i="0" dirty="0">
                <a:effectLst/>
                <a:latin typeface="system-ui"/>
              </a:rPr>
              <a:t> of narrowing arteries.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High Blood pressure and Cholesterol are risk factors for heart disease.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Gender: Men are at higher risk.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Individuals with atypical angina are at risk for heart attacks if their condition goes unrecognized or untreated.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2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1F1835-83F0-ED48-7EA0-0E3D34728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2" y="622300"/>
            <a:ext cx="5864088" cy="482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256E51-B752-3016-2B3F-02AED96B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622300"/>
            <a:ext cx="4936988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0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5DDB-D0CE-DBED-2D07-705D61364132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DB202D-8F12-E9BD-BFAC-BBB2F30A725E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AC3DC3-5FDC-B6B6-6677-2F70A685FF5E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68F305-1F65-D30D-BF77-82373C5C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19363"/>
            <a:ext cx="6610690" cy="4616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6D3DA-F27C-728E-61B1-44FFA8EA8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87" y="1523474"/>
            <a:ext cx="4489113" cy="4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4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1A8D-4F11-CB82-4FDF-02582ADD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054100"/>
          </a:xfrm>
        </p:spPr>
        <p:txBody>
          <a:bodyPr/>
          <a:lstStyle/>
          <a:p>
            <a:r>
              <a:rPr lang="en-US" dirty="0"/>
              <a:t>Inferential Analysis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E61EC-2B23-5137-5ABE-0095849AF64F}"/>
              </a:ext>
            </a:extLst>
          </p:cNvPr>
          <p:cNvSpPr txBox="1"/>
          <p:nvPr/>
        </p:nvSpPr>
        <p:spPr>
          <a:xfrm>
            <a:off x="698500" y="1413788"/>
            <a:ext cx="10883900" cy="10156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system-ui"/>
              </a:rPr>
              <a:t>T</a:t>
            </a:r>
            <a:r>
              <a:rPr lang="en-US" sz="2400" b="0" i="0" dirty="0">
                <a:effectLst/>
                <a:latin typeface="system-ui"/>
              </a:rPr>
              <a:t>here is a statistically significant association between gender and the incidence of heart disease.</a:t>
            </a:r>
          </a:p>
          <a:p>
            <a:r>
              <a:rPr lang="en-US" sz="2400" dirty="0">
                <a:latin typeface="system-ui"/>
              </a:rPr>
              <a:t>     </a:t>
            </a:r>
            <a:r>
              <a:rPr lang="en-US" sz="2400" b="0" i="0" dirty="0">
                <a:effectLst/>
                <a:latin typeface="system-ui"/>
              </a:rPr>
              <a:t>(Chi square hypothesis test is performed)</a:t>
            </a:r>
          </a:p>
          <a:p>
            <a:endParaRPr lang="en-US" sz="2400" b="0" i="0" dirty="0"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There is a significant difference in age distributions between patients with and without heart disease.</a:t>
            </a:r>
          </a:p>
          <a:p>
            <a:r>
              <a:rPr lang="en-US" sz="2400" dirty="0">
                <a:latin typeface="system-ui"/>
              </a:rPr>
              <a:t>     </a:t>
            </a:r>
            <a:r>
              <a:rPr lang="en-US" sz="2400" b="0" i="0" dirty="0">
                <a:effectLst/>
                <a:latin typeface="system-ui"/>
              </a:rPr>
              <a:t>(Mann-Whitney test </a:t>
            </a:r>
            <a:r>
              <a:rPr lang="en-US" sz="2400" dirty="0">
                <a:latin typeface="system-ui"/>
              </a:rPr>
              <a:t>is </a:t>
            </a:r>
            <a:r>
              <a:rPr lang="en-US" sz="2400" b="0" i="0" dirty="0">
                <a:effectLst/>
                <a:latin typeface="system-ui"/>
              </a:rPr>
              <a:t>performed)</a:t>
            </a:r>
          </a:p>
          <a:p>
            <a:endParaRPr lang="en-US" sz="2400" b="0" i="0" dirty="0"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ystem-ui"/>
              </a:rPr>
              <a:t>There is a statistically significant association between different types of chest pain and the heart disease occurrence  among patients with </a:t>
            </a:r>
          </a:p>
          <a:p>
            <a:r>
              <a:rPr lang="en-US" sz="2400" dirty="0">
                <a:latin typeface="system-ui"/>
              </a:rPr>
              <a:t>     </a:t>
            </a:r>
            <a:r>
              <a:rPr lang="en-US" sz="2400" b="0" i="0" dirty="0">
                <a:effectLst/>
                <a:latin typeface="system-ui"/>
              </a:rPr>
              <a:t>(Chis square test is performed)</a:t>
            </a:r>
          </a:p>
          <a:p>
            <a:endParaRPr lang="en-US" sz="2400" b="0" i="0" dirty="0">
              <a:effectLst/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FF"/>
              </a:highlight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dirty="0">
              <a:highlight>
                <a:srgbClr val="FFFFFF"/>
              </a:highlight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4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0EFE-9510-16C7-E4BD-8B4F6175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Recommendations: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21450-2AB3-44E1-C4B9-4BBFB4D481FF}"/>
              </a:ext>
            </a:extLst>
          </p:cNvPr>
          <p:cNvSpPr txBox="1"/>
          <p:nvPr/>
        </p:nvSpPr>
        <p:spPr>
          <a:xfrm>
            <a:off x="609600" y="1854200"/>
            <a:ext cx="1056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Preventing Severe Cardiac Events by Early identification and intervention: C</a:t>
            </a:r>
            <a:r>
              <a:rPr lang="en-US" sz="2400" dirty="0"/>
              <a:t>an reduce the incidence of severe cardiac events, leading to better patient outcomes and reduced healthcare costs.</a:t>
            </a:r>
          </a:p>
          <a:p>
            <a:endParaRPr lang="en-US" sz="2400" b="1" dirty="0"/>
          </a:p>
          <a:p>
            <a:r>
              <a:rPr lang="en-US" sz="2400" b="1" dirty="0"/>
              <a:t>Personalizing Treatment Plans:</a:t>
            </a:r>
            <a:r>
              <a:rPr lang="en-US" sz="2400" dirty="0"/>
              <a:t> Understanding the risk level can guide physicians in tailoring treatment plans based on individual patient profiles.</a:t>
            </a:r>
          </a:p>
          <a:p>
            <a:endParaRPr lang="en-US" sz="2400" dirty="0"/>
          </a:p>
          <a:p>
            <a:r>
              <a:rPr lang="en-US" sz="2400" b="1" dirty="0"/>
              <a:t>Identifying High-Risk Patients:</a:t>
            </a:r>
            <a:r>
              <a:rPr lang="en-US" sz="2400" dirty="0"/>
              <a:t> We can prioritize patients who may require immediate attention and further diagnostic testing.</a:t>
            </a:r>
          </a:p>
          <a:p>
            <a:endParaRPr lang="en-US" sz="2400" dirty="0"/>
          </a:p>
          <a:p>
            <a:r>
              <a:rPr lang="en-US" sz="2400" b="1" dirty="0"/>
              <a:t>Data-driven approach</a:t>
            </a:r>
            <a:r>
              <a:rPr lang="en-US" sz="2400" dirty="0"/>
              <a:t> to enhance the accuracy of diagnosis and improve patient outcomes.</a:t>
            </a:r>
          </a:p>
        </p:txBody>
      </p:sp>
    </p:spTree>
    <p:extLst>
      <p:ext uri="{BB962C8B-B14F-4D97-AF65-F5344CB8AC3E}">
        <p14:creationId xmlns:p14="http://schemas.microsoft.com/office/powerpoint/2010/main" val="794338065"/>
      </p:ext>
    </p:extLst>
  </p:cSld>
  <p:clrMapOvr>
    <a:masterClrMapping/>
  </p:clrMapOvr>
</p:sld>
</file>

<file path=ppt/theme/theme1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AA80445-CD8F-467A-8CBE-253D82DDC36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380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system-ui</vt:lpstr>
      <vt:lpstr>Drift</vt:lpstr>
      <vt:lpstr>Heart Disease Analysis   </vt:lpstr>
      <vt:lpstr>Business Problem</vt:lpstr>
      <vt:lpstr>Dataset</vt:lpstr>
      <vt:lpstr>Findings </vt:lpstr>
      <vt:lpstr>PowerPoint Presentation</vt:lpstr>
      <vt:lpstr>PowerPoint Presentation</vt:lpstr>
      <vt:lpstr>Inferential Analysis Results</vt:lpstr>
      <vt:lpstr>Insights &amp;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chauhan</dc:creator>
  <cp:lastModifiedBy>rashmi chauhan</cp:lastModifiedBy>
  <cp:revision>131</cp:revision>
  <dcterms:created xsi:type="dcterms:W3CDTF">2024-07-31T20:26:51Z</dcterms:created>
  <dcterms:modified xsi:type="dcterms:W3CDTF">2024-08-02T17:43:16Z</dcterms:modified>
</cp:coreProperties>
</file>