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88" r:id="rId2"/>
    <p:sldId id="257" r:id="rId3"/>
    <p:sldId id="289" r:id="rId4"/>
    <p:sldId id="258" r:id="rId5"/>
    <p:sldId id="259" r:id="rId6"/>
    <p:sldId id="290" r:id="rId7"/>
    <p:sldId id="260" r:id="rId8"/>
    <p:sldId id="261" r:id="rId9"/>
    <p:sldId id="273" r:id="rId10"/>
    <p:sldId id="274" r:id="rId11"/>
    <p:sldId id="275" r:id="rId12"/>
    <p:sldId id="284" r:id="rId13"/>
    <p:sldId id="279" r:id="rId14"/>
    <p:sldId id="286" r:id="rId15"/>
    <p:sldId id="287" r:id="rId16"/>
    <p:sldId id="277" r:id="rId17"/>
    <p:sldId id="276" r:id="rId18"/>
    <p:sldId id="278" r:id="rId19"/>
    <p:sldId id="280" r:id="rId20"/>
    <p:sldId id="282" r:id="rId21"/>
    <p:sldId id="281" r:id="rId22"/>
    <p:sldId id="292" r:id="rId23"/>
    <p:sldId id="29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3402F3-CCCF-470C-BAE6-71B24651BEF4}">
          <p14:sldIdLst>
            <p14:sldId id="288"/>
            <p14:sldId id="257"/>
            <p14:sldId id="289"/>
            <p14:sldId id="258"/>
            <p14:sldId id="259"/>
            <p14:sldId id="290"/>
            <p14:sldId id="260"/>
            <p14:sldId id="261"/>
            <p14:sldId id="273"/>
            <p14:sldId id="274"/>
            <p14:sldId id="275"/>
            <p14:sldId id="284"/>
            <p14:sldId id="279"/>
            <p14:sldId id="286"/>
            <p14:sldId id="287"/>
            <p14:sldId id="277"/>
            <p14:sldId id="276"/>
            <p14:sldId id="278"/>
            <p14:sldId id="280"/>
            <p14:sldId id="282"/>
            <p14:sldId id="281"/>
            <p14:sldId id="292"/>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5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372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024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1997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01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530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670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926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012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3/6/2024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887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012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3/6/2024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42856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gauravtopre/bank-customer-churn-datase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66800" y="717375"/>
            <a:ext cx="10058400" cy="1450757"/>
          </a:xfrm>
        </p:spPr>
        <p:txBody>
          <a:bodyPr>
            <a:normAutofit/>
          </a:bodyPr>
          <a:lstStyle/>
          <a:p>
            <a:r>
              <a:rPr lang="en-US" sz="6000" b="1" dirty="0">
                <a:solidFill>
                  <a:schemeClr val="accent1"/>
                </a:solidFill>
                <a:latin typeface="+mn-lt"/>
              </a:rPr>
              <a:t>CHURN ANALYSIS</a:t>
            </a:r>
            <a:br>
              <a:rPr lang="en-US" dirty="0">
                <a:latin typeface="+mn-lt"/>
              </a:rPr>
            </a:br>
            <a:r>
              <a:rPr lang="en-US" sz="2400" dirty="0">
                <a:solidFill>
                  <a:schemeClr val="tx1">
                    <a:lumMod val="95000"/>
                  </a:schemeClr>
                </a:solidFill>
                <a:latin typeface="+mn-lt"/>
              </a:rPr>
              <a:t>BANK CUSTOMER DATA</a:t>
            </a:r>
            <a:endParaRPr lang="en-IN" dirty="0">
              <a:solidFill>
                <a:schemeClr val="tx1">
                  <a:lumMod val="95000"/>
                </a:schemeClr>
              </a:solidFill>
              <a:latin typeface="+mn-lt"/>
            </a:endParaRPr>
          </a:p>
        </p:txBody>
      </p:sp>
      <p:sp>
        <p:nvSpPr>
          <p:cNvPr id="3" name="TextBox 2">
            <a:extLst>
              <a:ext uri="{FF2B5EF4-FFF2-40B4-BE49-F238E27FC236}">
                <a16:creationId xmlns:a16="http://schemas.microsoft.com/office/drawing/2014/main" id="{ED324124-3CF3-4E33-A3B4-6E679E7EE942}"/>
              </a:ext>
            </a:extLst>
          </p:cNvPr>
          <p:cNvSpPr txBox="1"/>
          <p:nvPr/>
        </p:nvSpPr>
        <p:spPr>
          <a:xfrm>
            <a:off x="1205948" y="5155096"/>
            <a:ext cx="3114261" cy="369332"/>
          </a:xfrm>
          <a:prstGeom prst="rect">
            <a:avLst/>
          </a:prstGeom>
          <a:noFill/>
        </p:spPr>
        <p:txBody>
          <a:bodyPr wrap="square" rtlCol="0">
            <a:spAutoFit/>
          </a:bodyPr>
          <a:lstStyle/>
          <a:p>
            <a:r>
              <a:rPr lang="en-US" dirty="0"/>
              <a:t>- Rashmi Singh</a:t>
            </a:r>
            <a:endParaRPr lang="en-IN" dirty="0"/>
          </a:p>
        </p:txBody>
      </p:sp>
      <p:pic>
        <p:nvPicPr>
          <p:cNvPr id="5" name="Picture 4">
            <a:extLst>
              <a:ext uri="{FF2B5EF4-FFF2-40B4-BE49-F238E27FC236}">
                <a16:creationId xmlns:a16="http://schemas.microsoft.com/office/drawing/2014/main" id="{0E174DC9-C2CC-4EFF-A211-82AA24D4A9F2}"/>
              </a:ext>
            </a:extLst>
          </p:cNvPr>
          <p:cNvPicPr>
            <a:picLocks noChangeAspect="1"/>
          </p:cNvPicPr>
          <p:nvPr/>
        </p:nvPicPr>
        <p:blipFill>
          <a:blip r:embed="rId2"/>
          <a:stretch>
            <a:fillRect/>
          </a:stretch>
        </p:blipFill>
        <p:spPr>
          <a:xfrm>
            <a:off x="5857461" y="3260035"/>
            <a:ext cx="5844209" cy="3446321"/>
          </a:xfrm>
          <a:prstGeom prst="rect">
            <a:avLst/>
          </a:prstGeom>
        </p:spPr>
      </p:pic>
    </p:spTree>
    <p:extLst>
      <p:ext uri="{BB962C8B-B14F-4D97-AF65-F5344CB8AC3E}">
        <p14:creationId xmlns:p14="http://schemas.microsoft.com/office/powerpoint/2010/main" val="18325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66800" y="1023583"/>
            <a:ext cx="10058400" cy="698740"/>
          </a:xfrm>
        </p:spPr>
        <p:txBody>
          <a:bodyPr>
            <a:normAutofit/>
          </a:bodyPr>
          <a:lstStyle/>
          <a:p>
            <a:r>
              <a:rPr lang="en-US" sz="2800" b="1" dirty="0">
                <a:latin typeface="+mn-lt"/>
              </a:rPr>
              <a:t>DATA VISUALIZATION</a:t>
            </a:r>
            <a:endParaRPr lang="en-IN" sz="2800" b="1" dirty="0">
              <a:latin typeface="+mn-lt"/>
            </a:endParaRPr>
          </a:p>
        </p:txBody>
      </p:sp>
      <p:sp>
        <p:nvSpPr>
          <p:cNvPr id="3" name="TextBox 2">
            <a:extLst>
              <a:ext uri="{FF2B5EF4-FFF2-40B4-BE49-F238E27FC236}">
                <a16:creationId xmlns:a16="http://schemas.microsoft.com/office/drawing/2014/main" id="{A59BD41E-F619-46CF-8DAE-05AAA113CE75}"/>
              </a:ext>
            </a:extLst>
          </p:cNvPr>
          <p:cNvSpPr txBox="1"/>
          <p:nvPr/>
        </p:nvSpPr>
        <p:spPr>
          <a:xfrm>
            <a:off x="1066799" y="2152787"/>
            <a:ext cx="10058401" cy="390876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Created few DAX measures:</a:t>
            </a:r>
          </a:p>
          <a:p>
            <a:endParaRPr lang="en-US" sz="1600"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Customers(Number of customers) - Total Customers</a:t>
            </a:r>
          </a:p>
          <a:p>
            <a:pPr>
              <a:buClr>
                <a:schemeClr val="accent2"/>
              </a:buCl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Customers = COUNT('Customer Data’[customer ID])</a:t>
            </a:r>
          </a:p>
          <a:p>
            <a:pPr marL="285750" indent="-28575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Customers Churned - Count of Customers "Churned"</a:t>
            </a:r>
          </a:p>
          <a:p>
            <a:pPr>
              <a:buClr>
                <a:schemeClr val="accent2"/>
              </a:buClr>
            </a:pPr>
            <a:r>
              <a:rPr lang="en-US" altLang="en-US" sz="1600" i="1" dirty="0">
                <a:solidFill>
                  <a:schemeClr val="accent1"/>
                </a:solidFill>
                <a:latin typeface="Times New Roman" panose="02020603050405020304" pitchFamily="18" charset="0"/>
                <a:cs typeface="Times New Roman" panose="02020603050405020304" pitchFamily="18" charset="0"/>
              </a:rPr>
              <a:t>      </a:t>
            </a:r>
            <a:r>
              <a:rPr kumimoji="0" lang="en-US" altLang="en-US" sz="1400" b="0"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lang="en-US" altLang="en-US" b="1" i="1" dirty="0">
                <a:solidFill>
                  <a:schemeClr val="accent1"/>
                </a:solidFill>
                <a:latin typeface="Times New Roman" panose="02020603050405020304" pitchFamily="18" charset="0"/>
                <a:cs typeface="Times New Roman" panose="02020603050405020304" pitchFamily="18" charset="0"/>
              </a:rPr>
              <a:t>C</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ustomers </a:t>
            </a:r>
            <a:r>
              <a:rPr lang="en-US" altLang="en-US" b="1" i="1" dirty="0">
                <a:solidFill>
                  <a:schemeClr val="accent1"/>
                </a:solidFill>
                <a:latin typeface="Times New Roman" panose="02020603050405020304" pitchFamily="18" charset="0"/>
                <a:cs typeface="Times New Roman" panose="02020603050405020304" pitchFamily="18" charset="0"/>
              </a:rPr>
              <a:t>Lost</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 CALCULATE(COUNT('Customer Data’[</a:t>
            </a:r>
            <a:r>
              <a:rPr lang="en-US" altLang="en-US" b="1" i="1" dirty="0">
                <a:solidFill>
                  <a:schemeClr val="accent1"/>
                </a:solidFill>
                <a:latin typeface="Times New Roman" panose="02020603050405020304" pitchFamily="18" charset="0"/>
                <a:cs typeface="Times New Roman" panose="02020603050405020304" pitchFamily="18" charset="0"/>
              </a:rPr>
              <a:t>C</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hurn Status]), 'Customer Data’</a:t>
            </a:r>
            <a:r>
              <a:rPr lang="en-US" altLang="en-US" b="1" i="1" dirty="0">
                <a:solidFill>
                  <a:schemeClr val="accent1"/>
                </a:solidFill>
                <a:latin typeface="Times New Roman" panose="02020603050405020304" pitchFamily="18" charset="0"/>
                <a:cs typeface="Times New Roman" panose="02020603050405020304" pitchFamily="18" charset="0"/>
              </a:rPr>
              <a:t> </a:t>
            </a:r>
            <a:endParaRPr lang="en-US" altLang="en-US" sz="2000" b="1" i="1" dirty="0">
              <a:solidFill>
                <a:schemeClr val="accent1"/>
              </a:solidFill>
              <a:latin typeface="Times New Roman" panose="02020603050405020304" pitchFamily="18" charset="0"/>
              <a:cs typeface="Times New Roman" panose="02020603050405020304" pitchFamily="18" charset="0"/>
            </a:endParaRPr>
          </a:p>
          <a:p>
            <a:pPr>
              <a:buClr>
                <a:schemeClr val="accent2"/>
              </a:buClr>
            </a:pPr>
            <a:r>
              <a:rPr kumimoji="0" lang="en-US" altLang="en-US" sz="20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[Churn Status] = “Churned")</a:t>
            </a:r>
            <a:r>
              <a:rPr kumimoji="0" lang="en-US" altLang="en-US" sz="16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endPar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a:p>
            <a:pPr marL="342900" indent="-34290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Churn Rate (%) - Customers/ Customer Churned</a:t>
            </a:r>
          </a:p>
          <a:p>
            <a:pPr>
              <a:buClr>
                <a:schemeClr val="accent2"/>
              </a:buClr>
            </a:pPr>
            <a:r>
              <a:rPr lang="en-US" sz="2400" dirty="0">
                <a:latin typeface="Times New Roman" panose="02020603050405020304" pitchFamily="18" charset="0"/>
                <a:cs typeface="Times New Roman" panose="02020603050405020304" pitchFamily="18" charset="0"/>
              </a:rPr>
              <a:t>    </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Churn Rate = 'Customer Data'[Customers Lost]/'Customer Data'[Customers]</a:t>
            </a:r>
            <a:r>
              <a:rPr kumimoji="0" lang="en-US" altLang="en-US" sz="16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a:buClr>
                <a:schemeClr val="accent2"/>
              </a:buClr>
            </a:pPr>
            <a:endParaRPr lang="en-US" altLang="en-US" sz="1400" i="1" dirty="0">
              <a:solidFill>
                <a:schemeClr val="accent1"/>
              </a:solidFill>
              <a:latin typeface="Times New Roman" panose="02020603050405020304" pitchFamily="18" charset="0"/>
              <a:cs typeface="Times New Roman" panose="02020603050405020304" pitchFamily="18" charset="0"/>
            </a:endParaRPr>
          </a:p>
          <a:p>
            <a:pPr>
              <a:buClr>
                <a:schemeClr val="accent2"/>
              </a:buClr>
            </a:pPr>
            <a:r>
              <a:rPr kumimoji="0" lang="en-US" altLang="en-US" b="0" u="sng" strike="noStrike" cap="none" normalizeH="0" baseline="0" dirty="0">
                <a:ln>
                  <a:noFill/>
                </a:ln>
                <a:effectLst/>
                <a:latin typeface="Times New Roman" panose="02020603050405020304" pitchFamily="18" charset="0"/>
                <a:cs typeface="Times New Roman" panose="02020603050405020304" pitchFamily="18" charset="0"/>
              </a:rPr>
              <a:t>Measures were:</a:t>
            </a:r>
          </a:p>
          <a:p>
            <a:pPr algn="l" fontAlgn="auto">
              <a:buFont typeface="+mj-lt"/>
              <a:buAutoNum type="arabicPeriod"/>
            </a:pPr>
            <a:r>
              <a:rPr lang="en-US" sz="1600" b="1" i="0" dirty="0">
                <a:effectLst/>
                <a:latin typeface="Times New Roman" panose="02020603050405020304" pitchFamily="18" charset="0"/>
                <a:cs typeface="Times New Roman" panose="02020603050405020304" pitchFamily="18" charset="0"/>
              </a:rPr>
              <a:t>Customers: 10K</a:t>
            </a:r>
          </a:p>
          <a:p>
            <a:pPr algn="l" fontAlgn="auto">
              <a:buFont typeface="+mj-lt"/>
              <a:buAutoNum type="arabicPeriod"/>
            </a:pPr>
            <a:r>
              <a:rPr lang="en-US" sz="1600" b="1" i="0" dirty="0">
                <a:effectLst/>
                <a:latin typeface="Times New Roman" panose="02020603050405020304" pitchFamily="18" charset="0"/>
                <a:cs typeface="Times New Roman" panose="02020603050405020304" pitchFamily="18" charset="0"/>
              </a:rPr>
              <a:t>Customers </a:t>
            </a:r>
            <a:r>
              <a:rPr lang="en-US" sz="1600" b="1" dirty="0">
                <a:latin typeface="Times New Roman" panose="02020603050405020304" pitchFamily="18" charset="0"/>
                <a:cs typeface="Times New Roman" panose="02020603050405020304" pitchFamily="18" charset="0"/>
              </a:rPr>
              <a:t>Lost</a:t>
            </a:r>
            <a:r>
              <a:rPr lang="en-US" sz="1600" b="1" i="0" dirty="0">
                <a:effectLst/>
                <a:latin typeface="Times New Roman" panose="02020603050405020304" pitchFamily="18" charset="0"/>
                <a:cs typeface="Times New Roman" panose="02020603050405020304" pitchFamily="18" charset="0"/>
              </a:rPr>
              <a:t>: 2037</a:t>
            </a:r>
          </a:p>
          <a:p>
            <a:pPr algn="l" fontAlgn="auto">
              <a:buFont typeface="+mj-lt"/>
              <a:buAutoNum type="arabicPeriod"/>
            </a:pPr>
            <a:r>
              <a:rPr lang="en-US" sz="1600" b="1" i="0" dirty="0">
                <a:effectLst/>
                <a:latin typeface="Times New Roman" panose="02020603050405020304" pitchFamily="18" charset="0"/>
                <a:cs typeface="Times New Roman" panose="02020603050405020304" pitchFamily="18" charset="0"/>
              </a:rPr>
              <a:t>Churn Rate: 20.4%</a:t>
            </a:r>
          </a:p>
        </p:txBody>
      </p:sp>
    </p:spTree>
    <p:extLst>
      <p:ext uri="{BB962C8B-B14F-4D97-AF65-F5344CB8AC3E}">
        <p14:creationId xmlns:p14="http://schemas.microsoft.com/office/powerpoint/2010/main" val="23350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97280" y="286603"/>
            <a:ext cx="10058400" cy="1450757"/>
          </a:xfrm>
        </p:spPr>
        <p:txBody>
          <a:bodyPr>
            <a:normAutofit/>
          </a:bodyPr>
          <a:lstStyle/>
          <a:p>
            <a:r>
              <a:rPr lang="en-US" sz="2800" b="1" dirty="0">
                <a:latin typeface="+mn-lt"/>
              </a:rPr>
              <a:t>Insight 1:</a:t>
            </a:r>
            <a:endParaRPr lang="en-IN" sz="2800" b="1" dirty="0">
              <a:latin typeface="+mn-lt"/>
            </a:endParaRPr>
          </a:p>
        </p:txBody>
      </p:sp>
      <p:sp>
        <p:nvSpPr>
          <p:cNvPr id="3" name="TextBox 2">
            <a:extLst>
              <a:ext uri="{FF2B5EF4-FFF2-40B4-BE49-F238E27FC236}">
                <a16:creationId xmlns:a16="http://schemas.microsoft.com/office/drawing/2014/main" id="{DA33CD5E-EB3F-4008-A479-D60AE7A4EC3B}"/>
              </a:ext>
            </a:extLst>
          </p:cNvPr>
          <p:cNvSpPr txBox="1"/>
          <p:nvPr/>
        </p:nvSpPr>
        <p:spPr>
          <a:xfrm>
            <a:off x="1097280" y="3021782"/>
            <a:ext cx="4225347" cy="1754326"/>
          </a:xfrm>
          <a:prstGeom prst="rect">
            <a:avLst/>
          </a:prstGeom>
          <a:noFill/>
        </p:spPr>
        <p:txBody>
          <a:bodyPr wrap="square" rtlCol="0">
            <a:spAutoFit/>
          </a:bodyPr>
          <a:lstStyle/>
          <a:p>
            <a:pPr marL="285750" indent="-285750" algn="l" fontAlgn="auto">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 1. It seems that there are more male customers in the dataset.</a:t>
            </a:r>
          </a:p>
          <a:p>
            <a:pPr marL="285750" indent="-285750" algn="l" fontAlgn="auto">
              <a:buFont typeface="Wingdings" panose="05000000000000000000" pitchFamily="2" charset="2"/>
              <a:buChar char="§"/>
            </a:pPr>
            <a:endParaRPr lang="en-US" b="0" i="0" dirty="0">
              <a:effectLst/>
              <a:latin typeface="Times New Roman" panose="02020603050405020304" pitchFamily="18" charset="0"/>
              <a:cs typeface="Times New Roman" panose="02020603050405020304" pitchFamily="18" charset="0"/>
            </a:endParaRPr>
          </a:p>
          <a:p>
            <a:pPr marL="285750" indent="-285750" algn="l" fontAlgn="auto">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 2. </a:t>
            </a:r>
            <a:r>
              <a:rPr lang="en-US" dirty="0">
                <a:latin typeface="Times New Roman" panose="02020603050405020304" pitchFamily="18" charset="0"/>
                <a:cs typeface="Times New Roman" panose="02020603050405020304" pitchFamily="18" charset="0"/>
              </a:rPr>
              <a:t>B</a:t>
            </a:r>
            <a:r>
              <a:rPr lang="en-US" b="0" i="0" dirty="0">
                <a:effectLst/>
                <a:latin typeface="Times New Roman" panose="02020603050405020304" pitchFamily="18" charset="0"/>
                <a:cs typeface="Times New Roman" panose="02020603050405020304" pitchFamily="18" charset="0"/>
              </a:rPr>
              <a:t>ut interestingly, the female churn rate is higher at 55.9% compared to male customers at 44.08%.</a:t>
            </a:r>
          </a:p>
        </p:txBody>
      </p:sp>
      <p:pic>
        <p:nvPicPr>
          <p:cNvPr id="9" name="Picture 8">
            <a:extLst>
              <a:ext uri="{FF2B5EF4-FFF2-40B4-BE49-F238E27FC236}">
                <a16:creationId xmlns:a16="http://schemas.microsoft.com/office/drawing/2014/main" id="{6DCEC194-05A5-4913-9CA1-48D02740840A}"/>
              </a:ext>
            </a:extLst>
          </p:cNvPr>
          <p:cNvPicPr>
            <a:picLocks noChangeAspect="1"/>
          </p:cNvPicPr>
          <p:nvPr/>
        </p:nvPicPr>
        <p:blipFill>
          <a:blip r:embed="rId2"/>
          <a:stretch>
            <a:fillRect/>
          </a:stretch>
        </p:blipFill>
        <p:spPr>
          <a:xfrm>
            <a:off x="5472752" y="2739916"/>
            <a:ext cx="2537448" cy="2498311"/>
          </a:xfrm>
          <a:prstGeom prst="rect">
            <a:avLst/>
          </a:prstGeom>
        </p:spPr>
      </p:pic>
      <p:pic>
        <p:nvPicPr>
          <p:cNvPr id="11" name="Picture 10">
            <a:extLst>
              <a:ext uri="{FF2B5EF4-FFF2-40B4-BE49-F238E27FC236}">
                <a16:creationId xmlns:a16="http://schemas.microsoft.com/office/drawing/2014/main" id="{3FA55424-534B-4787-ACF4-830DD0BB1C60}"/>
              </a:ext>
            </a:extLst>
          </p:cNvPr>
          <p:cNvPicPr>
            <a:picLocks noChangeAspect="1"/>
          </p:cNvPicPr>
          <p:nvPr/>
        </p:nvPicPr>
        <p:blipFill>
          <a:blip r:embed="rId3"/>
          <a:stretch>
            <a:fillRect/>
          </a:stretch>
        </p:blipFill>
        <p:spPr>
          <a:xfrm>
            <a:off x="8160325" y="2739916"/>
            <a:ext cx="2537448" cy="2498311"/>
          </a:xfrm>
          <a:prstGeom prst="rect">
            <a:avLst/>
          </a:prstGeom>
        </p:spPr>
      </p:pic>
      <p:sp>
        <p:nvSpPr>
          <p:cNvPr id="12" name="TextBox 11">
            <a:extLst>
              <a:ext uri="{FF2B5EF4-FFF2-40B4-BE49-F238E27FC236}">
                <a16:creationId xmlns:a16="http://schemas.microsoft.com/office/drawing/2014/main" id="{1943ABF8-F1AE-45AF-99D8-9A1B25AA68A0}"/>
              </a:ext>
            </a:extLst>
          </p:cNvPr>
          <p:cNvSpPr txBox="1"/>
          <p:nvPr/>
        </p:nvSpPr>
        <p:spPr>
          <a:xfrm>
            <a:off x="6126480" y="5333761"/>
            <a:ext cx="4380931" cy="338554"/>
          </a:xfrm>
          <a:prstGeom prst="rect">
            <a:avLst/>
          </a:prstGeom>
          <a:noFill/>
        </p:spPr>
        <p:txBody>
          <a:bodyPr wrap="square" rtlCol="0">
            <a:spAutoFit/>
          </a:bodyPr>
          <a:lstStyle/>
          <a:p>
            <a:r>
              <a:rPr lang="en-US" sz="1600" dirty="0"/>
              <a:t>      Fig. 1                                                    Fig. 2</a:t>
            </a:r>
            <a:endParaRPr lang="en-IN" sz="1600" dirty="0"/>
          </a:p>
        </p:txBody>
      </p:sp>
    </p:spTree>
    <p:extLst>
      <p:ext uri="{BB962C8B-B14F-4D97-AF65-F5344CB8AC3E}">
        <p14:creationId xmlns:p14="http://schemas.microsoft.com/office/powerpoint/2010/main" val="50684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2:</a:t>
            </a:r>
            <a:endParaRPr lang="en-IN" sz="2800" b="1" dirty="0">
              <a:latin typeface="+mn-lt"/>
            </a:endParaRPr>
          </a:p>
        </p:txBody>
      </p:sp>
      <p:sp>
        <p:nvSpPr>
          <p:cNvPr id="3" name="TextBox 2">
            <a:extLst>
              <a:ext uri="{FF2B5EF4-FFF2-40B4-BE49-F238E27FC236}">
                <a16:creationId xmlns:a16="http://schemas.microsoft.com/office/drawing/2014/main" id="{654958AF-12C7-4DB9-8A32-623D69D53C7E}"/>
              </a:ext>
            </a:extLst>
          </p:cNvPr>
          <p:cNvSpPr txBox="1"/>
          <p:nvPr/>
        </p:nvSpPr>
        <p:spPr>
          <a:xfrm>
            <a:off x="1097280" y="2870952"/>
            <a:ext cx="3884153"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Fig.1. Out of 10,000 customers, 5151 are currently active while 4849 are inactive. </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Fig.2. It's worth noting that among the churned customers, 1302 are inactive while 735 are still active.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EAA908-40A4-491C-92DE-10C82EDD494B}"/>
              </a:ext>
            </a:extLst>
          </p:cNvPr>
          <p:cNvPicPr>
            <a:picLocks noChangeAspect="1"/>
          </p:cNvPicPr>
          <p:nvPr/>
        </p:nvPicPr>
        <p:blipFill>
          <a:blip r:embed="rId2"/>
          <a:stretch>
            <a:fillRect/>
          </a:stretch>
        </p:blipFill>
        <p:spPr>
          <a:xfrm>
            <a:off x="5412122" y="2645604"/>
            <a:ext cx="2607341" cy="2567125"/>
          </a:xfrm>
          <a:prstGeom prst="rect">
            <a:avLst/>
          </a:prstGeom>
        </p:spPr>
      </p:pic>
      <p:pic>
        <p:nvPicPr>
          <p:cNvPr id="9" name="Picture 8">
            <a:extLst>
              <a:ext uri="{FF2B5EF4-FFF2-40B4-BE49-F238E27FC236}">
                <a16:creationId xmlns:a16="http://schemas.microsoft.com/office/drawing/2014/main" id="{21FAB0AF-48B4-4335-95EC-C58CE595F7C9}"/>
              </a:ext>
            </a:extLst>
          </p:cNvPr>
          <p:cNvPicPr>
            <a:picLocks noChangeAspect="1"/>
          </p:cNvPicPr>
          <p:nvPr/>
        </p:nvPicPr>
        <p:blipFill>
          <a:blip r:embed="rId3"/>
          <a:stretch>
            <a:fillRect/>
          </a:stretch>
        </p:blipFill>
        <p:spPr>
          <a:xfrm>
            <a:off x="8152042" y="2645605"/>
            <a:ext cx="2633629" cy="2567124"/>
          </a:xfrm>
          <a:prstGeom prst="rect">
            <a:avLst/>
          </a:prstGeom>
        </p:spPr>
      </p:pic>
      <p:sp>
        <p:nvSpPr>
          <p:cNvPr id="10" name="TextBox 9">
            <a:extLst>
              <a:ext uri="{FF2B5EF4-FFF2-40B4-BE49-F238E27FC236}">
                <a16:creationId xmlns:a16="http://schemas.microsoft.com/office/drawing/2014/main" id="{3910AD6F-DCD1-4973-9AC7-6A85FD0F38AA}"/>
              </a:ext>
            </a:extLst>
          </p:cNvPr>
          <p:cNvSpPr txBox="1"/>
          <p:nvPr/>
        </p:nvSpPr>
        <p:spPr>
          <a:xfrm>
            <a:off x="6404740" y="5332988"/>
            <a:ext cx="4380931" cy="338554"/>
          </a:xfrm>
          <a:prstGeom prst="rect">
            <a:avLst/>
          </a:prstGeom>
          <a:noFill/>
        </p:spPr>
        <p:txBody>
          <a:bodyPr wrap="square" rtlCol="0">
            <a:spAutoFit/>
          </a:bodyPr>
          <a:lstStyle/>
          <a:p>
            <a:r>
              <a:rPr lang="en-US" sz="1600" dirty="0"/>
              <a:t>   Fig. 1                                                Fig. 2</a:t>
            </a:r>
            <a:endParaRPr lang="en-IN" sz="1600" dirty="0"/>
          </a:p>
        </p:txBody>
      </p:sp>
    </p:spTree>
    <p:extLst>
      <p:ext uri="{BB962C8B-B14F-4D97-AF65-F5344CB8AC3E}">
        <p14:creationId xmlns:p14="http://schemas.microsoft.com/office/powerpoint/2010/main" val="250446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3:</a:t>
            </a:r>
            <a:endParaRPr lang="en-IN" sz="2800" b="1" dirty="0">
              <a:latin typeface="+mn-lt"/>
            </a:endParaRPr>
          </a:p>
        </p:txBody>
      </p:sp>
      <p:sp>
        <p:nvSpPr>
          <p:cNvPr id="3" name="TextBox 2">
            <a:extLst>
              <a:ext uri="{FF2B5EF4-FFF2-40B4-BE49-F238E27FC236}">
                <a16:creationId xmlns:a16="http://schemas.microsoft.com/office/drawing/2014/main" id="{4716E312-C9BF-45EE-A301-F240464F5443}"/>
              </a:ext>
            </a:extLst>
          </p:cNvPr>
          <p:cNvSpPr txBox="1"/>
          <p:nvPr/>
        </p:nvSpPr>
        <p:spPr>
          <a:xfrm>
            <a:off x="1097280" y="2612648"/>
            <a:ext cx="3816626"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Fig.1. It seems like there are more people in the dataset who have a credit card (70.5%) compared to those who do not (29.4%).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Fig.2. I see that among the customers who have left, the majority of them, around 69.9%, owned a credit card while 30.09% did not.</a:t>
            </a:r>
          </a:p>
        </p:txBody>
      </p:sp>
      <p:pic>
        <p:nvPicPr>
          <p:cNvPr id="5" name="Picture 4">
            <a:extLst>
              <a:ext uri="{FF2B5EF4-FFF2-40B4-BE49-F238E27FC236}">
                <a16:creationId xmlns:a16="http://schemas.microsoft.com/office/drawing/2014/main" id="{C4DC254A-B546-4B2E-B57B-B0BBAF6CDA0A}"/>
              </a:ext>
            </a:extLst>
          </p:cNvPr>
          <p:cNvPicPr>
            <a:picLocks noChangeAspect="1"/>
          </p:cNvPicPr>
          <p:nvPr/>
        </p:nvPicPr>
        <p:blipFill>
          <a:blip r:embed="rId2"/>
          <a:stretch>
            <a:fillRect/>
          </a:stretch>
        </p:blipFill>
        <p:spPr>
          <a:xfrm>
            <a:off x="5419985" y="2709434"/>
            <a:ext cx="2592515" cy="2519394"/>
          </a:xfrm>
          <a:prstGeom prst="rect">
            <a:avLst/>
          </a:prstGeom>
        </p:spPr>
      </p:pic>
      <p:pic>
        <p:nvPicPr>
          <p:cNvPr id="7" name="Picture 6">
            <a:extLst>
              <a:ext uri="{FF2B5EF4-FFF2-40B4-BE49-F238E27FC236}">
                <a16:creationId xmlns:a16="http://schemas.microsoft.com/office/drawing/2014/main" id="{BB182A57-06C3-4158-B55D-854AA528E898}"/>
              </a:ext>
            </a:extLst>
          </p:cNvPr>
          <p:cNvPicPr>
            <a:picLocks noChangeAspect="1"/>
          </p:cNvPicPr>
          <p:nvPr/>
        </p:nvPicPr>
        <p:blipFill>
          <a:blip r:embed="rId3"/>
          <a:stretch>
            <a:fillRect/>
          </a:stretch>
        </p:blipFill>
        <p:spPr>
          <a:xfrm>
            <a:off x="8238573" y="2700250"/>
            <a:ext cx="2608009" cy="2528578"/>
          </a:xfrm>
          <a:prstGeom prst="rect">
            <a:avLst/>
          </a:prstGeom>
        </p:spPr>
      </p:pic>
      <p:sp>
        <p:nvSpPr>
          <p:cNvPr id="8" name="TextBox 7">
            <a:extLst>
              <a:ext uri="{FF2B5EF4-FFF2-40B4-BE49-F238E27FC236}">
                <a16:creationId xmlns:a16="http://schemas.microsoft.com/office/drawing/2014/main" id="{F204C054-9C32-4075-89CC-EC1A9DB6DAAA}"/>
              </a:ext>
            </a:extLst>
          </p:cNvPr>
          <p:cNvSpPr txBox="1"/>
          <p:nvPr/>
        </p:nvSpPr>
        <p:spPr>
          <a:xfrm>
            <a:off x="6254613" y="5305693"/>
            <a:ext cx="4380931" cy="338554"/>
          </a:xfrm>
          <a:prstGeom prst="rect">
            <a:avLst/>
          </a:prstGeom>
          <a:noFill/>
        </p:spPr>
        <p:txBody>
          <a:bodyPr wrap="square" rtlCol="0">
            <a:spAutoFit/>
          </a:bodyPr>
          <a:lstStyle/>
          <a:p>
            <a:r>
              <a:rPr lang="en-US" sz="1600" dirty="0"/>
              <a:t>    Fig. 1                                                     Fig. 2</a:t>
            </a:r>
            <a:endParaRPr lang="en-IN" sz="1600" dirty="0"/>
          </a:p>
        </p:txBody>
      </p:sp>
    </p:spTree>
    <p:extLst>
      <p:ext uri="{BB962C8B-B14F-4D97-AF65-F5344CB8AC3E}">
        <p14:creationId xmlns:p14="http://schemas.microsoft.com/office/powerpoint/2010/main" val="414084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4:</a:t>
            </a:r>
            <a:endParaRPr lang="en-IN" sz="2800" b="1" dirty="0">
              <a:latin typeface="+mn-lt"/>
            </a:endParaRPr>
          </a:p>
        </p:txBody>
      </p:sp>
      <p:sp>
        <p:nvSpPr>
          <p:cNvPr id="3" name="TextBox 2">
            <a:extLst>
              <a:ext uri="{FF2B5EF4-FFF2-40B4-BE49-F238E27FC236}">
                <a16:creationId xmlns:a16="http://schemas.microsoft.com/office/drawing/2014/main" id="{8784E45C-D51F-47BD-9110-5E6063EAC550}"/>
              </a:ext>
            </a:extLst>
          </p:cNvPr>
          <p:cNvSpPr txBox="1"/>
          <p:nvPr/>
        </p:nvSpPr>
        <p:spPr>
          <a:xfrm>
            <a:off x="1168006" y="2725278"/>
            <a:ext cx="3843328" cy="2585323"/>
          </a:xfrm>
          <a:prstGeom prst="rect">
            <a:avLst/>
          </a:prstGeom>
          <a:noFill/>
        </p:spPr>
        <p:txBody>
          <a:bodyPr wrap="square" rtlCol="0">
            <a:spAutoFit/>
          </a:bodyPr>
          <a:lstStyle/>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Fig.1. There are 10,000 customers among three countries: France (5014), Germany (2509), and Spain (2477). </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0" i="0" dirty="0">
                <a:effectLst/>
                <a:latin typeface="Times New Roman" panose="02020603050405020304" pitchFamily="18" charset="0"/>
                <a:cs typeface="Times New Roman" panose="02020603050405020304" pitchFamily="18" charset="0"/>
              </a:rPr>
              <a:t>Fig.2. </a:t>
            </a:r>
            <a:r>
              <a:rPr lang="en-US" b="0" i="0" dirty="0">
                <a:effectLst/>
                <a:latin typeface="Times New Roman" panose="02020603050405020304" pitchFamily="18" charset="0"/>
                <a:cs typeface="Times New Roman" panose="02020603050405020304" pitchFamily="18" charset="0"/>
              </a:rPr>
              <a:t>Germany has the highest churn rate of 814, followed by France with 810, while Spain has a lower churn rate of 413. </a:t>
            </a:r>
          </a:p>
        </p:txBody>
      </p:sp>
      <p:pic>
        <p:nvPicPr>
          <p:cNvPr id="9" name="Picture 8">
            <a:extLst>
              <a:ext uri="{FF2B5EF4-FFF2-40B4-BE49-F238E27FC236}">
                <a16:creationId xmlns:a16="http://schemas.microsoft.com/office/drawing/2014/main" id="{24A451F8-41DD-4127-9626-98D1C5D3B690}"/>
              </a:ext>
            </a:extLst>
          </p:cNvPr>
          <p:cNvPicPr>
            <a:picLocks noChangeAspect="1"/>
          </p:cNvPicPr>
          <p:nvPr/>
        </p:nvPicPr>
        <p:blipFill>
          <a:blip r:embed="rId2"/>
          <a:stretch>
            <a:fillRect/>
          </a:stretch>
        </p:blipFill>
        <p:spPr>
          <a:xfrm>
            <a:off x="5643164" y="2750593"/>
            <a:ext cx="2534692" cy="2534692"/>
          </a:xfrm>
          <a:prstGeom prst="rect">
            <a:avLst/>
          </a:prstGeom>
        </p:spPr>
      </p:pic>
      <p:pic>
        <p:nvPicPr>
          <p:cNvPr id="11" name="Picture 10">
            <a:extLst>
              <a:ext uri="{FF2B5EF4-FFF2-40B4-BE49-F238E27FC236}">
                <a16:creationId xmlns:a16="http://schemas.microsoft.com/office/drawing/2014/main" id="{994F970F-7D93-4F4A-824D-9E658F229867}"/>
              </a:ext>
            </a:extLst>
          </p:cNvPr>
          <p:cNvPicPr>
            <a:picLocks noChangeAspect="1"/>
          </p:cNvPicPr>
          <p:nvPr/>
        </p:nvPicPr>
        <p:blipFill>
          <a:blip r:embed="rId3"/>
          <a:stretch>
            <a:fillRect/>
          </a:stretch>
        </p:blipFill>
        <p:spPr>
          <a:xfrm>
            <a:off x="8244149" y="2725278"/>
            <a:ext cx="2560958" cy="2534692"/>
          </a:xfrm>
          <a:prstGeom prst="rect">
            <a:avLst/>
          </a:prstGeom>
        </p:spPr>
      </p:pic>
      <p:sp>
        <p:nvSpPr>
          <p:cNvPr id="15" name="TextBox 14">
            <a:extLst>
              <a:ext uri="{FF2B5EF4-FFF2-40B4-BE49-F238E27FC236}">
                <a16:creationId xmlns:a16="http://schemas.microsoft.com/office/drawing/2014/main" id="{25B5F95D-5EB1-42C4-8585-FD46091341BA}"/>
              </a:ext>
            </a:extLst>
          </p:cNvPr>
          <p:cNvSpPr txBox="1"/>
          <p:nvPr/>
        </p:nvSpPr>
        <p:spPr>
          <a:xfrm>
            <a:off x="6273420" y="5338394"/>
            <a:ext cx="6093724" cy="369332"/>
          </a:xfrm>
          <a:prstGeom prst="rect">
            <a:avLst/>
          </a:prstGeom>
          <a:noFill/>
        </p:spPr>
        <p:txBody>
          <a:bodyPr wrap="square">
            <a:spAutoFit/>
          </a:bodyPr>
          <a:lstStyle/>
          <a:p>
            <a:r>
              <a:rPr lang="en-US" sz="1800" dirty="0"/>
              <a:t>      Fig. 1                                         Fig. 2</a:t>
            </a:r>
            <a:endParaRPr lang="en-IN" dirty="0"/>
          </a:p>
        </p:txBody>
      </p:sp>
    </p:spTree>
    <p:extLst>
      <p:ext uri="{BB962C8B-B14F-4D97-AF65-F5344CB8AC3E}">
        <p14:creationId xmlns:p14="http://schemas.microsoft.com/office/powerpoint/2010/main" val="14087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5:</a:t>
            </a:r>
            <a:endParaRPr lang="en-IN" sz="2800" b="1" dirty="0">
              <a:latin typeface="+mn-lt"/>
            </a:endParaRPr>
          </a:p>
        </p:txBody>
      </p:sp>
      <p:sp>
        <p:nvSpPr>
          <p:cNvPr id="3" name="TextBox 2">
            <a:extLst>
              <a:ext uri="{FF2B5EF4-FFF2-40B4-BE49-F238E27FC236}">
                <a16:creationId xmlns:a16="http://schemas.microsoft.com/office/drawing/2014/main" id="{88E2910F-9A6D-41CD-8BEC-65318A30FBFF}"/>
              </a:ext>
            </a:extLst>
          </p:cNvPr>
          <p:cNvSpPr txBox="1"/>
          <p:nvPr/>
        </p:nvSpPr>
        <p:spPr>
          <a:xfrm>
            <a:off x="1254591" y="2253971"/>
            <a:ext cx="4394926"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 1. Total customers are:</a:t>
            </a:r>
          </a:p>
          <a:p>
            <a:r>
              <a:rPr lang="en-US" dirty="0">
                <a:latin typeface="Times New Roman" panose="02020603050405020304" pitchFamily="18" charset="0"/>
                <a:cs typeface="Times New Roman" panose="02020603050405020304" pitchFamily="18" charset="0"/>
              </a:rPr>
              <a:t>                Product 1 (5084)</a:t>
            </a:r>
          </a:p>
          <a:p>
            <a:r>
              <a:rPr lang="en-US" dirty="0">
                <a:latin typeface="Times New Roman" panose="02020603050405020304" pitchFamily="18" charset="0"/>
                <a:cs typeface="Times New Roman" panose="02020603050405020304" pitchFamily="18" charset="0"/>
              </a:rPr>
              <a:t>                Product 2 (4590)</a:t>
            </a:r>
          </a:p>
          <a:p>
            <a:r>
              <a:rPr lang="en-US" dirty="0">
                <a:latin typeface="Times New Roman" panose="02020603050405020304" pitchFamily="18" charset="0"/>
                <a:cs typeface="Times New Roman" panose="02020603050405020304" pitchFamily="18" charset="0"/>
              </a:rPr>
              <a:t>                Product 3 (266)</a:t>
            </a:r>
          </a:p>
          <a:p>
            <a:r>
              <a:rPr lang="en-US" dirty="0">
                <a:latin typeface="Times New Roman" panose="02020603050405020304" pitchFamily="18" charset="0"/>
                <a:cs typeface="Times New Roman" panose="02020603050405020304" pitchFamily="18" charset="0"/>
              </a:rPr>
              <a:t>                Product 4 (60)</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 2. Churned customers are: </a:t>
            </a:r>
          </a:p>
          <a:p>
            <a:r>
              <a:rPr lang="en-US" dirty="0">
                <a:latin typeface="Times New Roman" panose="02020603050405020304" pitchFamily="18" charset="0"/>
                <a:cs typeface="Times New Roman" panose="02020603050405020304" pitchFamily="18" charset="0"/>
              </a:rPr>
              <a:t>                Product 1 (1409)</a:t>
            </a:r>
          </a:p>
          <a:p>
            <a:r>
              <a:rPr lang="en-US" dirty="0">
                <a:latin typeface="Times New Roman" panose="02020603050405020304" pitchFamily="18" charset="0"/>
                <a:cs typeface="Times New Roman" panose="02020603050405020304" pitchFamily="18" charset="0"/>
              </a:rPr>
              <a:t>                Product 2 (348)</a:t>
            </a:r>
          </a:p>
          <a:p>
            <a:r>
              <a:rPr lang="en-US" dirty="0">
                <a:latin typeface="Times New Roman" panose="02020603050405020304" pitchFamily="18" charset="0"/>
                <a:cs typeface="Times New Roman" panose="02020603050405020304" pitchFamily="18" charset="0"/>
              </a:rPr>
              <a:t>                Product 3 (220)</a:t>
            </a:r>
          </a:p>
          <a:p>
            <a:r>
              <a:rPr lang="en-US" dirty="0">
                <a:latin typeface="Times New Roman" panose="02020603050405020304" pitchFamily="18" charset="0"/>
                <a:cs typeface="Times New Roman" panose="02020603050405020304" pitchFamily="18" charset="0"/>
              </a:rPr>
              <a:t>                Product 4 (60)</a:t>
            </a:r>
          </a:p>
          <a:p>
            <a:r>
              <a:rPr lang="en-US" dirty="0">
                <a:latin typeface="Times New Roman" panose="02020603050405020304" pitchFamily="18" charset="0"/>
                <a:cs typeface="Times New Roman" panose="02020603050405020304" pitchFamily="18" charset="0"/>
              </a:rPr>
              <a:t>It appears that customers who have Product 1 are the most likely to churn.</a:t>
            </a:r>
          </a:p>
        </p:txBody>
      </p:sp>
      <p:pic>
        <p:nvPicPr>
          <p:cNvPr id="7" name="Picture 6">
            <a:extLst>
              <a:ext uri="{FF2B5EF4-FFF2-40B4-BE49-F238E27FC236}">
                <a16:creationId xmlns:a16="http://schemas.microsoft.com/office/drawing/2014/main" id="{CB337B1D-0BCB-4DF2-97E7-5A2310A21AF2}"/>
              </a:ext>
            </a:extLst>
          </p:cNvPr>
          <p:cNvPicPr>
            <a:picLocks noChangeAspect="1"/>
          </p:cNvPicPr>
          <p:nvPr/>
        </p:nvPicPr>
        <p:blipFill>
          <a:blip r:embed="rId2"/>
          <a:stretch>
            <a:fillRect/>
          </a:stretch>
        </p:blipFill>
        <p:spPr>
          <a:xfrm>
            <a:off x="5649517" y="2719579"/>
            <a:ext cx="2488149" cy="2481802"/>
          </a:xfrm>
          <a:prstGeom prst="rect">
            <a:avLst/>
          </a:prstGeom>
        </p:spPr>
      </p:pic>
      <p:pic>
        <p:nvPicPr>
          <p:cNvPr id="9" name="Picture 8">
            <a:extLst>
              <a:ext uri="{FF2B5EF4-FFF2-40B4-BE49-F238E27FC236}">
                <a16:creationId xmlns:a16="http://schemas.microsoft.com/office/drawing/2014/main" id="{B057B7A8-8510-4102-8A05-59BC0AD80111}"/>
              </a:ext>
            </a:extLst>
          </p:cNvPr>
          <p:cNvPicPr>
            <a:picLocks noChangeAspect="1"/>
          </p:cNvPicPr>
          <p:nvPr/>
        </p:nvPicPr>
        <p:blipFill>
          <a:blip r:embed="rId3"/>
          <a:stretch>
            <a:fillRect/>
          </a:stretch>
        </p:blipFill>
        <p:spPr>
          <a:xfrm>
            <a:off x="8241283" y="2719579"/>
            <a:ext cx="2494661" cy="2481802"/>
          </a:xfrm>
          <a:prstGeom prst="rect">
            <a:avLst/>
          </a:prstGeom>
        </p:spPr>
      </p:pic>
      <p:sp>
        <p:nvSpPr>
          <p:cNvPr id="11" name="TextBox 10">
            <a:extLst>
              <a:ext uri="{FF2B5EF4-FFF2-40B4-BE49-F238E27FC236}">
                <a16:creationId xmlns:a16="http://schemas.microsoft.com/office/drawing/2014/main" id="{231C5AEB-3168-4966-9F3C-537464CA0DE0}"/>
              </a:ext>
            </a:extLst>
          </p:cNvPr>
          <p:cNvSpPr txBox="1"/>
          <p:nvPr/>
        </p:nvSpPr>
        <p:spPr>
          <a:xfrm>
            <a:off x="6542484" y="5201381"/>
            <a:ext cx="6093724" cy="369332"/>
          </a:xfrm>
          <a:prstGeom prst="rect">
            <a:avLst/>
          </a:prstGeom>
          <a:noFill/>
        </p:spPr>
        <p:txBody>
          <a:bodyPr wrap="square">
            <a:spAutoFit/>
          </a:bodyPr>
          <a:lstStyle/>
          <a:p>
            <a:r>
              <a:rPr lang="en-US" sz="1800" dirty="0"/>
              <a:t> Fig. 1                                        Fig. 2</a:t>
            </a:r>
            <a:endParaRPr lang="en-IN" dirty="0"/>
          </a:p>
        </p:txBody>
      </p:sp>
    </p:spTree>
    <p:extLst>
      <p:ext uri="{BB962C8B-B14F-4D97-AF65-F5344CB8AC3E}">
        <p14:creationId xmlns:p14="http://schemas.microsoft.com/office/powerpoint/2010/main" val="1141643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6:</a:t>
            </a:r>
            <a:endParaRPr lang="en-IN" sz="2800" b="1" dirty="0">
              <a:latin typeface="+mn-lt"/>
            </a:endParaRPr>
          </a:p>
        </p:txBody>
      </p:sp>
      <p:sp>
        <p:nvSpPr>
          <p:cNvPr id="3" name="TextBox 2">
            <a:extLst>
              <a:ext uri="{FF2B5EF4-FFF2-40B4-BE49-F238E27FC236}">
                <a16:creationId xmlns:a16="http://schemas.microsoft.com/office/drawing/2014/main" id="{8540EC6B-B71D-4FD2-BD0F-043F39BFA79D}"/>
              </a:ext>
            </a:extLst>
          </p:cNvPr>
          <p:cNvSpPr txBox="1"/>
          <p:nvPr/>
        </p:nvSpPr>
        <p:spPr>
          <a:xfrm>
            <a:off x="1097280" y="3198126"/>
            <a:ext cx="4428877"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churn rate of customers in the age group of 51-60 is alarmingly high at 56.2%. </a:t>
            </a:r>
          </a:p>
        </p:txBody>
      </p:sp>
      <p:pic>
        <p:nvPicPr>
          <p:cNvPr id="5" name="Picture 4">
            <a:extLst>
              <a:ext uri="{FF2B5EF4-FFF2-40B4-BE49-F238E27FC236}">
                <a16:creationId xmlns:a16="http://schemas.microsoft.com/office/drawing/2014/main" id="{F584A4F7-77BA-4FF8-9E4C-8E4E4D01E11A}"/>
              </a:ext>
            </a:extLst>
          </p:cNvPr>
          <p:cNvPicPr>
            <a:picLocks noChangeAspect="1"/>
          </p:cNvPicPr>
          <p:nvPr/>
        </p:nvPicPr>
        <p:blipFill>
          <a:blip r:embed="rId2"/>
          <a:stretch>
            <a:fillRect/>
          </a:stretch>
        </p:blipFill>
        <p:spPr>
          <a:xfrm>
            <a:off x="6096000" y="2344988"/>
            <a:ext cx="4686954" cy="3334215"/>
          </a:xfrm>
          <a:prstGeom prst="rect">
            <a:avLst/>
          </a:prstGeom>
        </p:spPr>
      </p:pic>
    </p:spTree>
    <p:extLst>
      <p:ext uri="{BB962C8B-B14F-4D97-AF65-F5344CB8AC3E}">
        <p14:creationId xmlns:p14="http://schemas.microsoft.com/office/powerpoint/2010/main" val="2560830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7:</a:t>
            </a:r>
            <a:endParaRPr lang="en-IN" sz="2800" b="1" dirty="0">
              <a:latin typeface="+mn-lt"/>
            </a:endParaRPr>
          </a:p>
        </p:txBody>
      </p:sp>
      <p:sp>
        <p:nvSpPr>
          <p:cNvPr id="3" name="TextBox 2">
            <a:extLst>
              <a:ext uri="{FF2B5EF4-FFF2-40B4-BE49-F238E27FC236}">
                <a16:creationId xmlns:a16="http://schemas.microsoft.com/office/drawing/2014/main" id="{57C20451-FA5C-400F-B00B-9F90FE7EB445}"/>
              </a:ext>
            </a:extLst>
          </p:cNvPr>
          <p:cNvSpPr txBox="1"/>
          <p:nvPr/>
        </p:nvSpPr>
        <p:spPr>
          <a:xfrm>
            <a:off x="1097280" y="3076482"/>
            <a:ext cx="4611756" cy="147732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appears that customers with credit card facilities who have a credit score of less than 400 (&lt;400) are at the highest risk of churning.</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6F0032-709C-41EF-A464-636F39CF79B2}"/>
              </a:ext>
            </a:extLst>
          </p:cNvPr>
          <p:cNvPicPr>
            <a:picLocks noChangeAspect="1"/>
          </p:cNvPicPr>
          <p:nvPr/>
        </p:nvPicPr>
        <p:blipFill>
          <a:blip r:embed="rId2"/>
          <a:stretch>
            <a:fillRect/>
          </a:stretch>
        </p:blipFill>
        <p:spPr>
          <a:xfrm>
            <a:off x="6482966" y="2356520"/>
            <a:ext cx="4753638" cy="3286584"/>
          </a:xfrm>
          <a:prstGeom prst="rect">
            <a:avLst/>
          </a:prstGeom>
        </p:spPr>
      </p:pic>
    </p:spTree>
    <p:extLst>
      <p:ext uri="{BB962C8B-B14F-4D97-AF65-F5344CB8AC3E}">
        <p14:creationId xmlns:p14="http://schemas.microsoft.com/office/powerpoint/2010/main" val="231511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8:</a:t>
            </a:r>
            <a:endParaRPr lang="en-IN" sz="2800" b="1" dirty="0">
              <a:latin typeface="+mn-lt"/>
            </a:endParaRPr>
          </a:p>
        </p:txBody>
      </p:sp>
      <p:sp>
        <p:nvSpPr>
          <p:cNvPr id="3" name="TextBox 2">
            <a:extLst>
              <a:ext uri="{FF2B5EF4-FFF2-40B4-BE49-F238E27FC236}">
                <a16:creationId xmlns:a16="http://schemas.microsoft.com/office/drawing/2014/main" id="{0B92A001-D5F3-41D4-9B60-0B9B16E5F54B}"/>
              </a:ext>
            </a:extLst>
          </p:cNvPr>
          <p:cNvSpPr txBox="1"/>
          <p:nvPr/>
        </p:nvSpPr>
        <p:spPr>
          <a:xfrm>
            <a:off x="1189981" y="2950091"/>
            <a:ext cx="4518991" cy="147732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It's surprising that customers with account balances between 1k-10k and who have a total balance of less than or equal to 200k (&lt;=200k) are the most likely to churn.</a:t>
            </a:r>
          </a:p>
        </p:txBody>
      </p:sp>
      <p:pic>
        <p:nvPicPr>
          <p:cNvPr id="5" name="Picture 4">
            <a:extLst>
              <a:ext uri="{FF2B5EF4-FFF2-40B4-BE49-F238E27FC236}">
                <a16:creationId xmlns:a16="http://schemas.microsoft.com/office/drawing/2014/main" id="{DAC2A348-452D-4B37-9A2D-72F712527ECA}"/>
              </a:ext>
            </a:extLst>
          </p:cNvPr>
          <p:cNvPicPr>
            <a:picLocks noChangeAspect="1"/>
          </p:cNvPicPr>
          <p:nvPr/>
        </p:nvPicPr>
        <p:blipFill>
          <a:blip r:embed="rId2"/>
          <a:stretch>
            <a:fillRect/>
          </a:stretch>
        </p:blipFill>
        <p:spPr>
          <a:xfrm>
            <a:off x="6400802" y="2295000"/>
            <a:ext cx="4601217" cy="3324689"/>
          </a:xfrm>
          <a:prstGeom prst="rect">
            <a:avLst/>
          </a:prstGeom>
        </p:spPr>
      </p:pic>
    </p:spTree>
    <p:extLst>
      <p:ext uri="{BB962C8B-B14F-4D97-AF65-F5344CB8AC3E}">
        <p14:creationId xmlns:p14="http://schemas.microsoft.com/office/powerpoint/2010/main" val="28211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9:</a:t>
            </a:r>
            <a:endParaRPr lang="en-IN" sz="2800" b="1" dirty="0">
              <a:latin typeface="+mn-lt"/>
            </a:endParaRPr>
          </a:p>
        </p:txBody>
      </p:sp>
      <p:sp>
        <p:nvSpPr>
          <p:cNvPr id="3" name="TextBox 2">
            <a:extLst>
              <a:ext uri="{FF2B5EF4-FFF2-40B4-BE49-F238E27FC236}">
                <a16:creationId xmlns:a16="http://schemas.microsoft.com/office/drawing/2014/main" id="{1BA101A0-5380-47FD-B0A2-5A14B23D1BEF}"/>
              </a:ext>
            </a:extLst>
          </p:cNvPr>
          <p:cNvSpPr txBox="1"/>
          <p:nvPr/>
        </p:nvSpPr>
        <p:spPr>
          <a:xfrm>
            <a:off x="1170424" y="2871963"/>
            <a:ext cx="4306957"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It's interesting to note that the female churn rate is higher than the male churn rate in all three countries. Additionally, France seems to have the highest number of female churners. </a:t>
            </a:r>
          </a:p>
        </p:txBody>
      </p:sp>
      <p:pic>
        <p:nvPicPr>
          <p:cNvPr id="5" name="Picture 4">
            <a:extLst>
              <a:ext uri="{FF2B5EF4-FFF2-40B4-BE49-F238E27FC236}">
                <a16:creationId xmlns:a16="http://schemas.microsoft.com/office/drawing/2014/main" id="{F1937A55-BC5B-4561-A12E-799B5F06B0F3}"/>
              </a:ext>
            </a:extLst>
          </p:cNvPr>
          <p:cNvPicPr>
            <a:picLocks noChangeAspect="1"/>
          </p:cNvPicPr>
          <p:nvPr/>
        </p:nvPicPr>
        <p:blipFill>
          <a:blip r:embed="rId2"/>
          <a:stretch>
            <a:fillRect/>
          </a:stretch>
        </p:blipFill>
        <p:spPr>
          <a:xfrm>
            <a:off x="6391780" y="2384428"/>
            <a:ext cx="4629796" cy="3286584"/>
          </a:xfrm>
          <a:prstGeom prst="rect">
            <a:avLst/>
          </a:prstGeom>
        </p:spPr>
      </p:pic>
    </p:spTree>
    <p:extLst>
      <p:ext uri="{BB962C8B-B14F-4D97-AF65-F5344CB8AC3E}">
        <p14:creationId xmlns:p14="http://schemas.microsoft.com/office/powerpoint/2010/main" val="114770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INTRODUCTION</a:t>
            </a:r>
            <a:endParaRPr lang="en-IN" sz="2800" b="1" dirty="0">
              <a:latin typeface="+mn-lt"/>
            </a:endParaRPr>
          </a:p>
        </p:txBody>
      </p:sp>
      <p:sp>
        <p:nvSpPr>
          <p:cNvPr id="3" name="TextBox 2">
            <a:extLst>
              <a:ext uri="{FF2B5EF4-FFF2-40B4-BE49-F238E27FC236}">
                <a16:creationId xmlns:a16="http://schemas.microsoft.com/office/drawing/2014/main" id="{620FFEA1-343A-4F89-A5AE-AB37177E03D2}"/>
              </a:ext>
            </a:extLst>
          </p:cNvPr>
          <p:cNvSpPr txBox="1"/>
          <p:nvPr/>
        </p:nvSpPr>
        <p:spPr>
          <a:xfrm>
            <a:off x="1187355" y="2115402"/>
            <a:ext cx="9812741" cy="3785652"/>
          </a:xfrm>
          <a:prstGeom prst="rect">
            <a:avLst/>
          </a:prstGeom>
          <a:noFill/>
        </p:spPr>
        <p:txBody>
          <a:bodyPr wrap="square" rtlCol="0">
            <a:spAutoFit/>
          </a:bodyPr>
          <a:lstStyle/>
          <a:p>
            <a:r>
              <a:rPr lang="en-US" sz="2000" b="0" dirty="0">
                <a:effectLst/>
                <a:latin typeface="Times New Roman" panose="02020603050405020304" pitchFamily="18" charset="0"/>
                <a:cs typeface="Times New Roman" panose="02020603050405020304" pitchFamily="18" charset="0"/>
              </a:rPr>
              <a:t>Churn analysis is a process that businesses use to evaluate the rate at which they lose customers, and to find ways to reduce that rate. It's also known as customer attrition, and can be minimized by assessing the product or service being offered, and how people are using it.</a:t>
            </a:r>
          </a:p>
          <a:p>
            <a:r>
              <a:rPr lang="en-US" sz="2000" b="0" dirty="0">
                <a:effectLst/>
                <a:latin typeface="Times New Roman" panose="02020603050405020304" pitchFamily="18" charset="0"/>
                <a:cs typeface="Times New Roman" panose="02020603050405020304" pitchFamily="18" charset="0"/>
              </a:rPr>
              <a:t> </a:t>
            </a:r>
          </a:p>
          <a:p>
            <a:r>
              <a:rPr lang="en-US" sz="2000" b="0" i="0" dirty="0">
                <a:effectLst/>
                <a:latin typeface="Times New Roman" panose="02020603050405020304" pitchFamily="18" charset="0"/>
                <a:cs typeface="Times New Roman" panose="02020603050405020304" pitchFamily="18" charset="0"/>
              </a:rPr>
              <a:t>High attrition rates can have detrimental effects on a bank's profitability, reputation, and overall success, making it essential for banks to employ strategies that not only attract new customers but also retain and satisfy their existing client base. </a:t>
            </a:r>
            <a:r>
              <a:rPr lang="en-US" sz="2000" b="0" dirty="0">
                <a:effectLst/>
                <a:latin typeface="Times New Roman" panose="02020603050405020304" pitchFamily="18" charset="0"/>
                <a:cs typeface="Times New Roman" panose="02020603050405020304" pitchFamily="18" charset="0"/>
              </a:rPr>
              <a:t>By understanding why customers are leaving, businesses can take steps to improve their offerings and retain more customers in the long run.</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apple-system"/>
              </a:rPr>
              <a:t>The tool I used for this case study is Microsoft Power BI.</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248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CONCLUSION</a:t>
            </a:r>
            <a:endParaRPr lang="en-IN" sz="2800" b="1" dirty="0">
              <a:latin typeface="+mn-lt"/>
            </a:endParaRPr>
          </a:p>
        </p:txBody>
      </p:sp>
      <p:sp>
        <p:nvSpPr>
          <p:cNvPr id="3" name="TextBox 2">
            <a:extLst>
              <a:ext uri="{FF2B5EF4-FFF2-40B4-BE49-F238E27FC236}">
                <a16:creationId xmlns:a16="http://schemas.microsoft.com/office/drawing/2014/main" id="{7AA364A1-3CA3-4636-9567-D4EAC73D68F3}"/>
              </a:ext>
            </a:extLst>
          </p:cNvPr>
          <p:cNvSpPr txBox="1"/>
          <p:nvPr/>
        </p:nvSpPr>
        <p:spPr>
          <a:xfrm>
            <a:off x="1097280" y="2203216"/>
            <a:ext cx="10216714" cy="2308324"/>
          </a:xfrm>
          <a:prstGeom prst="rect">
            <a:avLst/>
          </a:prstGeom>
          <a:noFill/>
        </p:spPr>
        <p:txBody>
          <a:bodyPr wrap="square" rtlCol="0">
            <a:spAutoFit/>
          </a:bodyPr>
          <a:lstStyle/>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People collecting extremely high salaries are not active among those that left.</a:t>
            </a:r>
          </a:p>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According to gender analysis, females even among middle-aged people (aged 41-50 years) tend to stop business with the bank.</a:t>
            </a:r>
          </a:p>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People with Product 1 stop business with the bank. This could be caused by customers not getting enough value from the products purchased.</a:t>
            </a:r>
          </a:p>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Countries France and Germany have the highest rate of inactivity.</a:t>
            </a:r>
          </a:p>
          <a:p>
            <a:pPr marL="342900" indent="-342900" algn="l" fontAlgn="auto">
              <a:buFont typeface="+mj-lt"/>
              <a:buAutoNum type="arabicPeriod"/>
            </a:pPr>
            <a:endParaRPr lang="en-US" dirty="0">
              <a:latin typeface="Times New Roman" panose="02020603050405020304" pitchFamily="18" charset="0"/>
              <a:cs typeface="Times New Roman" panose="02020603050405020304" pitchFamily="18" charset="0"/>
            </a:endParaRPr>
          </a:p>
          <a:p>
            <a:pPr algn="l" fontAlgn="auto"/>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83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RECOMMENDATION</a:t>
            </a:r>
            <a:endParaRPr lang="en-IN" sz="2800" b="1" dirty="0">
              <a:latin typeface="+mn-lt"/>
            </a:endParaRPr>
          </a:p>
        </p:txBody>
      </p:sp>
      <p:sp>
        <p:nvSpPr>
          <p:cNvPr id="3" name="TextBox 2">
            <a:extLst>
              <a:ext uri="{FF2B5EF4-FFF2-40B4-BE49-F238E27FC236}">
                <a16:creationId xmlns:a16="http://schemas.microsoft.com/office/drawing/2014/main" id="{CE0D7FAF-A596-494B-94D2-26C259222DE7}"/>
              </a:ext>
            </a:extLst>
          </p:cNvPr>
          <p:cNvSpPr txBox="1"/>
          <p:nvPr/>
        </p:nvSpPr>
        <p:spPr>
          <a:xfrm>
            <a:off x="1163719" y="2048944"/>
            <a:ext cx="9864562" cy="4585871"/>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So based on the above findings, the following recommendations are suggested:</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stakeholders could consider creating products that target seniors close to their early retirement.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 incentive program could be considered for customers who have maintained longer relationships with the bank.</a:t>
            </a:r>
          </a:p>
          <a:p>
            <a:pPr marL="342900" indent="-342900">
              <a:buFont typeface="+mj-lt"/>
              <a:buAutoNum type="arabicPeriod"/>
            </a:pPr>
            <a:r>
              <a:rPr lang="en-US" b="0" i="0" dirty="0">
                <a:effectLst/>
                <a:latin typeface="Times New Roman" panose="02020603050405020304" pitchFamily="18" charset="0"/>
                <a:cs typeface="Times New Roman" panose="02020603050405020304" pitchFamily="18" charset="0"/>
              </a:rPr>
              <a:t>Customers with limited product adoption should be given more attention and develop strategies to improve their financial well-being. Offer personalized financial guidance, product recommendations, or incentives to increase engagement and loyalty.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 the same way, an exclusive package such as travel and vacation packages, subsidized investment portfolio, etc., could be considered for the customers in the &gt;200k account balance group, to reduce the rate at which they leave the Bank.</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The business needs to address why there is a 100% Churn rate for Product 2 customers with an account balance of 1k-10k and how to get them back in business.</a:t>
            </a:r>
          </a:p>
          <a:p>
            <a:pPr algn="l" fontAlgn="auto"/>
            <a:endParaRPr lang="en-US" sz="1400" b="0" i="0" dirty="0">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385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1CB978-BAE2-4924-A200-C9A6C1D12581}"/>
              </a:ext>
            </a:extLst>
          </p:cNvPr>
          <p:cNvSpPr txBox="1"/>
          <p:nvPr/>
        </p:nvSpPr>
        <p:spPr>
          <a:xfrm>
            <a:off x="1269242" y="1305341"/>
            <a:ext cx="9840036" cy="2585323"/>
          </a:xfrm>
          <a:prstGeom prst="rect">
            <a:avLst/>
          </a:prstGeom>
          <a:noFill/>
        </p:spPr>
        <p:txBody>
          <a:bodyPr wrap="square" rtlCol="0">
            <a:spAutoFit/>
          </a:bodyPr>
          <a:lstStyle/>
          <a:p>
            <a:pPr marL="342900" indent="-342900">
              <a:buAutoNum type="arabicPeriod" startAt="6"/>
            </a:pPr>
            <a:r>
              <a:rPr lang="en-US" sz="1800" b="0" i="0" dirty="0">
                <a:effectLst/>
                <a:latin typeface="Times New Roman" panose="02020603050405020304" pitchFamily="18" charset="0"/>
                <a:cs typeface="Times New Roman" panose="02020603050405020304" pitchFamily="18" charset="0"/>
              </a:rPr>
              <a:t>Based on gender and age information, this should be used to segment customers and develop targeted marketing campaigns for the specific age group.</a:t>
            </a:r>
          </a:p>
          <a:p>
            <a:pPr marL="342900" indent="-342900">
              <a:buAutoNum type="arabicPeriod" startAt="6"/>
            </a:pPr>
            <a:r>
              <a:rPr lang="en-US" sz="1800" b="0" i="0" dirty="0">
                <a:effectLst/>
                <a:latin typeface="Times New Roman" panose="02020603050405020304" pitchFamily="18" charset="0"/>
                <a:cs typeface="Times New Roman" panose="02020603050405020304" pitchFamily="18" charset="0"/>
              </a:rPr>
              <a:t>Tailor messaging, product offerings, and promotions to the specified countries to enhance customer engagement and drive revenue growth.</a:t>
            </a:r>
          </a:p>
          <a:p>
            <a:pPr algn="l" fontAlgn="auto"/>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In Summary, age group of 51–60, people with low credit scores and those with high account balances (&gt;200k) are most likely to churn. The bank should consider the recommendations above and other effective strategies that can address the findings, to better customer retention and reduce churn rate.</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908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F47DA-4509-4A9D-BA0B-52C51743926B}"/>
              </a:ext>
            </a:extLst>
          </p:cNvPr>
          <p:cNvSpPr txBox="1"/>
          <p:nvPr/>
        </p:nvSpPr>
        <p:spPr>
          <a:xfrm>
            <a:off x="1241946" y="2132168"/>
            <a:ext cx="9512489" cy="1200329"/>
          </a:xfrm>
          <a:prstGeom prst="rect">
            <a:avLst/>
          </a:prstGeom>
          <a:noFill/>
        </p:spPr>
        <p:txBody>
          <a:bodyPr wrap="square">
            <a:spAutoFit/>
          </a:bodyPr>
          <a:lstStyle/>
          <a:p>
            <a:r>
              <a:rPr lang="en-IN" dirty="0"/>
              <a:t>In this Power BI analysis, I transformed raw data into a report that identified key factors contributing to customer churn at the bank. With this report, stakeholders can manage the churn situation for salaried customers by focusing on these key factors and evaluating the results of any changes made periodically.</a:t>
            </a:r>
          </a:p>
        </p:txBody>
      </p:sp>
      <p:sp>
        <p:nvSpPr>
          <p:cNvPr id="6" name="TextBox 5">
            <a:extLst>
              <a:ext uri="{FF2B5EF4-FFF2-40B4-BE49-F238E27FC236}">
                <a16:creationId xmlns:a16="http://schemas.microsoft.com/office/drawing/2014/main" id="{2C2F4D1C-C5EA-4F60-8CEA-E8088E8D2558}"/>
              </a:ext>
            </a:extLst>
          </p:cNvPr>
          <p:cNvSpPr txBox="1"/>
          <p:nvPr/>
        </p:nvSpPr>
        <p:spPr>
          <a:xfrm>
            <a:off x="3049138" y="5458684"/>
            <a:ext cx="6093724" cy="369332"/>
          </a:xfrm>
          <a:prstGeom prst="rect">
            <a:avLst/>
          </a:prstGeom>
          <a:noFill/>
        </p:spPr>
        <p:txBody>
          <a:bodyPr wrap="square">
            <a:spAutoFit/>
          </a:bodyPr>
          <a:lstStyle/>
          <a:p>
            <a:pPr algn="ctr"/>
            <a:r>
              <a:rPr lang="en-US" sz="1800" b="1" dirty="0"/>
              <a:t>THANK YOU</a:t>
            </a:r>
            <a:endParaRPr lang="en-IN" sz="1800" b="1" dirty="0"/>
          </a:p>
        </p:txBody>
      </p:sp>
    </p:spTree>
    <p:extLst>
      <p:ext uri="{BB962C8B-B14F-4D97-AF65-F5344CB8AC3E}">
        <p14:creationId xmlns:p14="http://schemas.microsoft.com/office/powerpoint/2010/main" val="65758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527F-FE30-4D92-A4BE-C247790B559B}"/>
              </a:ext>
            </a:extLst>
          </p:cNvPr>
          <p:cNvSpPr>
            <a:spLocks noGrp="1"/>
          </p:cNvSpPr>
          <p:nvPr>
            <p:ph type="title"/>
          </p:nvPr>
        </p:nvSpPr>
        <p:spPr/>
        <p:txBody>
          <a:bodyPr>
            <a:normAutofit/>
          </a:bodyPr>
          <a:lstStyle/>
          <a:p>
            <a:r>
              <a:rPr lang="en-US" sz="2800" b="1" dirty="0">
                <a:latin typeface="+mn-lt"/>
              </a:rPr>
              <a:t>PREPARATION</a:t>
            </a:r>
            <a:endParaRPr lang="en-IN" sz="2800" b="1" dirty="0">
              <a:latin typeface="+mn-lt"/>
            </a:endParaRPr>
          </a:p>
        </p:txBody>
      </p:sp>
      <p:sp>
        <p:nvSpPr>
          <p:cNvPr id="3" name="TextBox 2">
            <a:extLst>
              <a:ext uri="{FF2B5EF4-FFF2-40B4-BE49-F238E27FC236}">
                <a16:creationId xmlns:a16="http://schemas.microsoft.com/office/drawing/2014/main" id="{85E91965-EA02-4B44-96BD-81D989A31A4B}"/>
              </a:ext>
            </a:extLst>
          </p:cNvPr>
          <p:cNvSpPr txBox="1"/>
          <p:nvPr/>
        </p:nvSpPr>
        <p:spPr>
          <a:xfrm>
            <a:off x="1097280" y="2115403"/>
            <a:ext cx="10189419" cy="923330"/>
          </a:xfrm>
          <a:prstGeom prst="rect">
            <a:avLst/>
          </a:prstGeom>
          <a:noFill/>
        </p:spPr>
        <p:txBody>
          <a:bodyPr wrap="square" rtlCol="0">
            <a:spAutoFit/>
          </a:bodyPr>
          <a:lstStyle/>
          <a:p>
            <a:pPr algn="l" fontAlgn="auto"/>
            <a:r>
              <a:rPr lang="en-US" b="0" i="0" dirty="0">
                <a:effectLst/>
                <a:latin typeface="Times New Roman" panose="02020603050405020304" pitchFamily="18" charset="0"/>
                <a:cs typeface="Times New Roman" panose="02020603050405020304" pitchFamily="18" charset="0"/>
              </a:rPr>
              <a:t>In preparation, I made clear what the </a:t>
            </a:r>
            <a:r>
              <a:rPr lang="en-US" i="0" dirty="0">
                <a:effectLst/>
                <a:latin typeface="Times New Roman" panose="02020603050405020304" pitchFamily="18" charset="0"/>
                <a:cs typeface="Times New Roman" panose="02020603050405020304" pitchFamily="18" charset="0"/>
              </a:rPr>
              <a:t>objectives</a:t>
            </a:r>
            <a:r>
              <a:rPr lang="en-US" b="0" i="0" dirty="0">
                <a:effectLst/>
                <a:latin typeface="Times New Roman" panose="02020603050405020304" pitchFamily="18" charset="0"/>
                <a:cs typeface="Times New Roman" panose="02020603050405020304" pitchFamily="18" charset="0"/>
              </a:rPr>
              <a:t> were, </a:t>
            </a:r>
            <a:r>
              <a:rPr lang="en-US" i="0" dirty="0">
                <a:effectLst/>
                <a:latin typeface="Times New Roman" panose="02020603050405020304" pitchFamily="18" charset="0"/>
                <a:cs typeface="Times New Roman" panose="02020603050405020304" pitchFamily="18" charset="0"/>
              </a:rPr>
              <a:t>extracted</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data from </a:t>
            </a:r>
            <a:r>
              <a:rPr lang="en-US" dirty="0">
                <a:latin typeface="Times New Roman" panose="02020603050405020304" pitchFamily="18" charset="0"/>
                <a:cs typeface="Times New Roman" panose="02020603050405020304" pitchFamily="18" charset="0"/>
              </a:rPr>
              <a:t>K</a:t>
            </a:r>
            <a:r>
              <a:rPr lang="en-US" b="0" i="0" dirty="0">
                <a:effectLst/>
                <a:latin typeface="Times New Roman" panose="02020603050405020304" pitchFamily="18" charset="0"/>
                <a:cs typeface="Times New Roman" panose="02020603050405020304" pitchFamily="18" charset="0"/>
              </a:rPr>
              <a:t>aggle, </a:t>
            </a:r>
            <a:r>
              <a:rPr lang="en-US" i="0" dirty="0">
                <a:effectLst/>
                <a:latin typeface="Times New Roman" panose="02020603050405020304" pitchFamily="18" charset="0"/>
                <a:cs typeface="Times New Roman" panose="02020603050405020304" pitchFamily="18" charset="0"/>
              </a:rPr>
              <a:t>cleaned</a:t>
            </a:r>
            <a:r>
              <a:rPr lang="en-US" b="1" i="0"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and</a:t>
            </a:r>
            <a:r>
              <a:rPr lang="en-US" b="1" i="0"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transformed it to ensure accurate analysis</a:t>
            </a:r>
            <a:r>
              <a:rPr lang="en-US" b="0" i="0" dirty="0">
                <a:effectLst/>
                <a:latin typeface="Times New Roman" panose="02020603050405020304" pitchFamily="18" charset="0"/>
                <a:cs typeface="Times New Roman" panose="02020603050405020304" pitchFamily="18" charset="0"/>
              </a:rPr>
              <a:t>, and loaded it into Microsoft Power BI for modeling and analysis.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3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F99FDC-4A0F-48A9-A9D0-423D890AFF8A}"/>
              </a:ext>
            </a:extLst>
          </p:cNvPr>
          <p:cNvSpPr txBox="1"/>
          <p:nvPr/>
        </p:nvSpPr>
        <p:spPr>
          <a:xfrm>
            <a:off x="1139687" y="1209507"/>
            <a:ext cx="4359965" cy="523220"/>
          </a:xfrm>
          <a:prstGeom prst="rect">
            <a:avLst/>
          </a:prstGeom>
          <a:noFill/>
        </p:spPr>
        <p:txBody>
          <a:bodyPr wrap="square" rtlCol="0">
            <a:spAutoFit/>
          </a:bodyPr>
          <a:lstStyle/>
          <a:p>
            <a:r>
              <a:rPr lang="en-US" sz="2800" b="1" dirty="0"/>
              <a:t>OBJECTIVES</a:t>
            </a:r>
            <a:endParaRPr lang="en-IN" sz="2800" b="1" dirty="0"/>
          </a:p>
        </p:txBody>
      </p:sp>
      <p:sp>
        <p:nvSpPr>
          <p:cNvPr id="4" name="TextBox 3">
            <a:extLst>
              <a:ext uri="{FF2B5EF4-FFF2-40B4-BE49-F238E27FC236}">
                <a16:creationId xmlns:a16="http://schemas.microsoft.com/office/drawing/2014/main" id="{9045E132-91A9-4FAD-9C2A-94BFADC7ED92}"/>
              </a:ext>
            </a:extLst>
          </p:cNvPr>
          <p:cNvSpPr txBox="1"/>
          <p:nvPr/>
        </p:nvSpPr>
        <p:spPr>
          <a:xfrm>
            <a:off x="1139687" y="1981280"/>
            <a:ext cx="9668548" cy="4247317"/>
          </a:xfrm>
          <a:prstGeom prst="rect">
            <a:avLst/>
          </a:prstGeom>
          <a:noFill/>
        </p:spPr>
        <p:txBody>
          <a:bodyPr wrap="square" rtlCol="0">
            <a:spAutoFit/>
          </a:bodyPr>
          <a:lstStyle/>
          <a:p>
            <a:pPr>
              <a:buClr>
                <a:srgbClr val="92D050"/>
              </a:buClr>
            </a:pPr>
            <a:r>
              <a:rPr lang="en-US" sz="1800" dirty="0">
                <a:latin typeface="Times New Roman" panose="02020603050405020304" pitchFamily="18" charset="0"/>
                <a:cs typeface="Times New Roman" panose="02020603050405020304" pitchFamily="18" charset="0"/>
              </a:rPr>
              <a:t>The objective of this analysis is to discover various factors contributing to increased customer churn rate at the bank, and provide the business users with these insights which they can use to make informed decisions and strategies on how to improve customer retention and reduce churn rate.</a:t>
            </a:r>
          </a:p>
          <a:p>
            <a:pPr>
              <a:buClr>
                <a:srgbClr val="92D050"/>
              </a:buClr>
            </a:pPr>
            <a:endParaRPr lang="en-US" dirty="0">
              <a:latin typeface="Times New Roman" panose="02020603050405020304" pitchFamily="18" charset="0"/>
              <a:cs typeface="Times New Roman" panose="02020603050405020304" pitchFamily="18" charset="0"/>
            </a:endParaRP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Customer Segmentation: </a:t>
            </a:r>
            <a:r>
              <a:rPr lang="en-US" dirty="0">
                <a:latin typeface="Times New Roman" panose="02020603050405020304" pitchFamily="18" charset="0"/>
                <a:cs typeface="Times New Roman" panose="02020603050405020304" pitchFamily="18" charset="0"/>
              </a:rPr>
              <a:t>Analyze the data based on customer characteristics such as gender, country, and age range to identify different customer segments.</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Product Portfolio Management: </a:t>
            </a:r>
            <a:r>
              <a:rPr lang="en-US" dirty="0">
                <a:latin typeface="Times New Roman" panose="02020603050405020304" pitchFamily="18" charset="0"/>
                <a:cs typeface="Times New Roman" panose="02020603050405020304" pitchFamily="18" charset="0"/>
              </a:rPr>
              <a:t>Analyze the "Products Number" column to understand customers' preferences and purchase behavior.</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Credit Card Management: </a:t>
            </a:r>
            <a:r>
              <a:rPr lang="en-US" dirty="0">
                <a:latin typeface="Times New Roman" panose="02020603050405020304" pitchFamily="18" charset="0"/>
                <a:cs typeface="Times New Roman" panose="02020603050405020304" pitchFamily="18" charset="0"/>
              </a:rPr>
              <a:t>Assess the "Credit Card Status" column to monitor the usage and status of credit cards. Identify customers with active credit cards and those who may need assistance or incentives to increase credit card usage.</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Customer Retention: </a:t>
            </a:r>
            <a:r>
              <a:rPr lang="en-US" dirty="0">
                <a:latin typeface="Times New Roman" panose="02020603050405020304" pitchFamily="18" charset="0"/>
                <a:cs typeface="Times New Roman" panose="02020603050405020304" pitchFamily="18" charset="0"/>
              </a:rPr>
              <a:t>Analyze the "Activeness" column and the "Churn Status" column to understand customer churn patterns.</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Salary Range Analysis: </a:t>
            </a:r>
            <a:r>
              <a:rPr lang="en-US" dirty="0">
                <a:latin typeface="Times New Roman" panose="02020603050405020304" pitchFamily="18" charset="0"/>
                <a:cs typeface="Times New Roman" panose="02020603050405020304" pitchFamily="18" charset="0"/>
              </a:rPr>
              <a:t>Evaluate the “Salary Range” columns to gain insights into the income distribution of customers.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7554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74751" y="1146412"/>
            <a:ext cx="2423842" cy="577300"/>
          </a:xfrm>
        </p:spPr>
        <p:txBody>
          <a:bodyPr>
            <a:normAutofit/>
          </a:bodyPr>
          <a:lstStyle/>
          <a:p>
            <a:r>
              <a:rPr lang="en-US" sz="2800" b="1" dirty="0">
                <a:latin typeface="+mn-lt"/>
              </a:rPr>
              <a:t>RAW DATA</a:t>
            </a:r>
            <a:endParaRPr lang="en-IN" sz="2800" b="1" dirty="0">
              <a:latin typeface="+mn-lt"/>
            </a:endParaRPr>
          </a:p>
        </p:txBody>
      </p:sp>
      <p:sp>
        <p:nvSpPr>
          <p:cNvPr id="5" name="TextBox 4">
            <a:extLst>
              <a:ext uri="{FF2B5EF4-FFF2-40B4-BE49-F238E27FC236}">
                <a16:creationId xmlns:a16="http://schemas.microsoft.com/office/drawing/2014/main" id="{F4A44275-146B-46BD-91CB-7F12D488BB03}"/>
              </a:ext>
            </a:extLst>
          </p:cNvPr>
          <p:cNvSpPr txBox="1"/>
          <p:nvPr/>
        </p:nvSpPr>
        <p:spPr>
          <a:xfrm>
            <a:off x="1074751" y="2019837"/>
            <a:ext cx="10042497" cy="4524315"/>
          </a:xfrm>
          <a:prstGeom prst="rect">
            <a:avLst/>
          </a:prstGeom>
          <a:noFill/>
        </p:spPr>
        <p:txBody>
          <a:bodyPr wrap="square" rtlCol="0">
            <a:spAutoFit/>
          </a:bodyPr>
          <a:lstStyle/>
          <a:p>
            <a:r>
              <a:rPr lang="en-US" b="0" i="0" dirty="0">
                <a:effectLst/>
                <a:latin typeface="-apple-system"/>
              </a:rPr>
              <a:t>The dataset for the project has the following columns:</a:t>
            </a:r>
          </a:p>
          <a:p>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customer_id</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credit_score</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country</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gender</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age</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tenure</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balance</a:t>
            </a: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product_number</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credit_card</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active_member</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estimated_salary</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churn</a:t>
            </a:r>
          </a:p>
          <a:p>
            <a:pPr>
              <a:buClr>
                <a:schemeClr val="accent2"/>
              </a:buClr>
            </a:pP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52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CDC8-859A-467E-8211-D35A7035BB3A}"/>
              </a:ext>
            </a:extLst>
          </p:cNvPr>
          <p:cNvSpPr>
            <a:spLocks noGrp="1"/>
          </p:cNvSpPr>
          <p:nvPr>
            <p:ph type="title"/>
          </p:nvPr>
        </p:nvSpPr>
        <p:spPr/>
        <p:txBody>
          <a:bodyPr>
            <a:normAutofit/>
          </a:bodyPr>
          <a:lstStyle/>
          <a:p>
            <a:r>
              <a:rPr lang="en-US" sz="2800" b="1" dirty="0">
                <a:latin typeface="+mn-lt"/>
              </a:rPr>
              <a:t>GET THE DATA</a:t>
            </a:r>
            <a:endParaRPr lang="en-IN" sz="2800" b="1" dirty="0">
              <a:latin typeface="+mn-lt"/>
            </a:endParaRPr>
          </a:p>
        </p:txBody>
      </p:sp>
      <p:sp>
        <p:nvSpPr>
          <p:cNvPr id="3" name="TextBox 2">
            <a:extLst>
              <a:ext uri="{FF2B5EF4-FFF2-40B4-BE49-F238E27FC236}">
                <a16:creationId xmlns:a16="http://schemas.microsoft.com/office/drawing/2014/main" id="{6A5FF076-EF67-4B0B-A566-9A9867AF0118}"/>
              </a:ext>
            </a:extLst>
          </p:cNvPr>
          <p:cNvSpPr txBox="1"/>
          <p:nvPr/>
        </p:nvSpPr>
        <p:spPr>
          <a:xfrm>
            <a:off x="1097280" y="2119489"/>
            <a:ext cx="9266830" cy="1200329"/>
          </a:xfrm>
          <a:prstGeom prst="rect">
            <a:avLst/>
          </a:prstGeom>
          <a:noFill/>
        </p:spPr>
        <p:txBody>
          <a:bodyPr wrap="square" rtlCol="0">
            <a:spAutoFit/>
          </a:bodyPr>
          <a:lstStyle/>
          <a:p>
            <a:pPr algn="l" fontAlgn="auto"/>
            <a:r>
              <a:rPr lang="en-US" dirty="0">
                <a:latin typeface="Times New Roman" panose="02020603050405020304" pitchFamily="18" charset="0"/>
                <a:cs typeface="Times New Roman" panose="02020603050405020304" pitchFamily="18" charset="0"/>
              </a:rPr>
              <a:t>Dataset link</a:t>
            </a:r>
            <a:r>
              <a:rPr lang="en-US" b="0" i="0" dirty="0">
                <a:effectLst/>
                <a:latin typeface="Times New Roman" panose="02020603050405020304" pitchFamily="18" charset="0"/>
                <a:cs typeface="Times New Roman" panose="02020603050405020304" pitchFamily="18" charset="0"/>
              </a:rPr>
              <a:t>:</a:t>
            </a:r>
          </a:p>
          <a:p>
            <a:pPr algn="l" fontAlgn="auto"/>
            <a:endParaRPr lang="en-US" b="0" i="0" dirty="0">
              <a:solidFill>
                <a:schemeClr val="accent1"/>
              </a:solidFill>
              <a:effectLst/>
              <a:latin typeface="Times New Roman" panose="02020603050405020304" pitchFamily="18" charset="0"/>
              <a:cs typeface="Times New Roman" panose="02020603050405020304" pitchFamily="18" charset="0"/>
            </a:endParaRPr>
          </a:p>
          <a:p>
            <a:pPr algn="l" fontAlgn="auto"/>
            <a:r>
              <a:rPr lang="en-US" b="1" i="1" dirty="0">
                <a:solidFill>
                  <a:schemeClr val="accent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https://www.kaggle.com/datasets/gauravtopre/bank-customer-churn-dataset</a:t>
            </a:r>
            <a:endParaRPr lang="en-US" b="1" i="1" dirty="0">
              <a:solidFill>
                <a:schemeClr val="accent1"/>
              </a:solidFill>
              <a:effectLst/>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37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DATA PREPARATION</a:t>
            </a:r>
            <a:endParaRPr lang="en-IN" sz="2800" b="1" dirty="0">
              <a:latin typeface="+mn-lt"/>
            </a:endParaRPr>
          </a:p>
        </p:txBody>
      </p:sp>
      <p:sp>
        <p:nvSpPr>
          <p:cNvPr id="3" name="TextBox 2">
            <a:extLst>
              <a:ext uri="{FF2B5EF4-FFF2-40B4-BE49-F238E27FC236}">
                <a16:creationId xmlns:a16="http://schemas.microsoft.com/office/drawing/2014/main" id="{3DC53EFC-6FBA-4FE5-ADA4-9DA47488097E}"/>
              </a:ext>
            </a:extLst>
          </p:cNvPr>
          <p:cNvSpPr txBox="1"/>
          <p:nvPr/>
        </p:nvSpPr>
        <p:spPr>
          <a:xfrm>
            <a:off x="1097280" y="2109864"/>
            <a:ext cx="9766852" cy="1477328"/>
          </a:xfrm>
          <a:prstGeom prst="rect">
            <a:avLst/>
          </a:prstGeom>
          <a:noFill/>
        </p:spPr>
        <p:txBody>
          <a:bodyPr wrap="square" rtlCol="0">
            <a:spAutoFit/>
          </a:bodyPr>
          <a:lstStyle/>
          <a:p>
            <a:pPr>
              <a:buClr>
                <a:schemeClr val="accent2"/>
              </a:buClr>
            </a:pPr>
            <a:r>
              <a:rPr lang="en-US" dirty="0">
                <a:latin typeface="Times New Roman" panose="02020603050405020304" pitchFamily="18" charset="0"/>
                <a:cs typeface="Times New Roman" panose="02020603050405020304" pitchFamily="18" charset="0"/>
              </a:rPr>
              <a:t>Imported the dataset into Power BI and transformed it in Power query as follows:</a:t>
            </a:r>
          </a:p>
          <a:p>
            <a:pPr>
              <a:buClr>
                <a:schemeClr val="accent2"/>
              </a:buClr>
            </a:pPr>
            <a:endParaRPr lang="en-US" dirty="0">
              <a:latin typeface="Times New Roman" panose="02020603050405020304" pitchFamily="18" charset="0"/>
              <a:cs typeface="Times New Roman" panose="02020603050405020304" pitchFamily="18" charset="0"/>
            </a:endParaRPr>
          </a:p>
          <a:p>
            <a:pPr marL="285750" indent="-285750">
              <a:buClr>
                <a:schemeClr val="accent2"/>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Renamed the data from </a:t>
            </a:r>
            <a:r>
              <a:rPr lang="en-US" b="1" dirty="0">
                <a:latin typeface="Times New Roman" panose="02020603050405020304" pitchFamily="18" charset="0"/>
                <a:cs typeface="Times New Roman" panose="02020603050405020304" pitchFamily="18" charset="0"/>
              </a:rPr>
              <a:t>Bank Customer Churn Prediction </a:t>
            </a: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Customer Data </a:t>
            </a:r>
            <a:r>
              <a:rPr lang="en-US" dirty="0">
                <a:latin typeface="Times New Roman" panose="02020603050405020304" pitchFamily="18" charset="0"/>
                <a:cs typeface="Times New Roman" panose="02020603050405020304" pitchFamily="18" charset="0"/>
              </a:rPr>
              <a:t>for clarity.</a:t>
            </a:r>
          </a:p>
          <a:p>
            <a:pPr marL="285750" indent="-285750">
              <a:buClr>
                <a:schemeClr val="accent2"/>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liminated the auto-generated header, by promoting the first row of my data to become the header.</a:t>
            </a:r>
          </a:p>
          <a:p>
            <a:pPr marL="285750" indent="-285750">
              <a:buClr>
                <a:schemeClr val="accent2"/>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Removed irrelevant columns like </a:t>
            </a:r>
            <a:r>
              <a:rPr lang="en-US" dirty="0" err="1">
                <a:latin typeface="Times New Roman" panose="02020603050405020304" pitchFamily="18" charset="0"/>
                <a:cs typeface="Times New Roman" panose="02020603050405020304" pitchFamily="18" charset="0"/>
              </a:rPr>
              <a:t>estimated_salary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400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68F7E9-F647-474F-820F-81123D64002E}"/>
              </a:ext>
            </a:extLst>
          </p:cNvPr>
          <p:cNvSpPr txBox="1"/>
          <p:nvPr/>
        </p:nvSpPr>
        <p:spPr>
          <a:xfrm>
            <a:off x="1091822" y="2108245"/>
            <a:ext cx="9867330" cy="369331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clearly label the </a:t>
            </a:r>
            <a:r>
              <a:rPr lang="en-US" i="1" dirty="0" err="1">
                <a:solidFill>
                  <a:schemeClr val="accent1"/>
                </a:solidFill>
                <a:latin typeface="Times New Roman" panose="02020603050405020304" pitchFamily="18" charset="0"/>
                <a:cs typeface="Times New Roman" panose="02020603050405020304" pitchFamily="18" charset="0"/>
              </a:rPr>
              <a:t>product_number</a:t>
            </a:r>
            <a:r>
              <a:rPr lang="en-US" i="1"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column, I u</a:t>
            </a:r>
            <a:r>
              <a:rPr lang="en-US" b="0" i="0" dirty="0">
                <a:effectLst/>
                <a:latin typeface="Times New Roman" panose="02020603050405020304" pitchFamily="18" charset="0"/>
                <a:cs typeface="Times New Roman" panose="02020603050405020304" pitchFamily="18" charset="0"/>
              </a:rPr>
              <a:t>tilized the </a:t>
            </a:r>
            <a:r>
              <a:rPr lang="en-US" b="0" i="1" dirty="0">
                <a:solidFill>
                  <a:schemeClr val="accent1"/>
                </a:solidFill>
                <a:effectLst/>
                <a:latin typeface="Times New Roman" panose="02020603050405020304" pitchFamily="18" charset="0"/>
                <a:cs typeface="Times New Roman" panose="02020603050405020304" pitchFamily="18" charset="0"/>
              </a:rPr>
              <a:t>replace values</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option. Since it indicates the account type a customer owns, I replaced </a:t>
            </a:r>
            <a:r>
              <a:rPr lang="en-US" b="0" i="0" dirty="0">
                <a:solidFill>
                  <a:schemeClr val="accent1"/>
                </a:solidFill>
                <a:effectLst/>
                <a:latin typeface="Times New Roman" panose="02020603050405020304" pitchFamily="18" charset="0"/>
                <a:cs typeface="Times New Roman" panose="02020603050405020304" pitchFamily="18" charset="0"/>
              </a:rPr>
              <a:t>product 1,2,3, and 4, </a:t>
            </a:r>
            <a:r>
              <a:rPr lang="en-US" b="0" i="0" dirty="0">
                <a:effectLst/>
                <a:latin typeface="Times New Roman" panose="02020603050405020304" pitchFamily="18" charset="0"/>
                <a:cs typeface="Times New Roman" panose="02020603050405020304" pitchFamily="18" charset="0"/>
              </a:rPr>
              <a:t>with</a:t>
            </a:r>
            <a:r>
              <a:rPr lang="en-US" b="0" i="0" dirty="0">
                <a:solidFill>
                  <a:schemeClr val="accent1"/>
                </a:solidFill>
                <a:effectLst/>
                <a:latin typeface="Times New Roman" panose="02020603050405020304" pitchFamily="18" charset="0"/>
                <a:cs typeface="Times New Roman" panose="02020603050405020304" pitchFamily="18" charset="0"/>
              </a:rPr>
              <a:t> Product 1, Product 2, Product 3, </a:t>
            </a:r>
            <a:r>
              <a:rPr lang="en-US" b="0" i="0" dirty="0">
                <a:effectLst/>
                <a:latin typeface="Times New Roman" panose="02020603050405020304" pitchFamily="18" charset="0"/>
                <a:cs typeface="Times New Roman" panose="02020603050405020304" pitchFamily="18" charset="0"/>
              </a:rPr>
              <a:t>and</a:t>
            </a:r>
            <a:r>
              <a:rPr lang="en-US" b="0" i="0" dirty="0">
                <a:solidFill>
                  <a:schemeClr val="accent1"/>
                </a:solidFill>
                <a:effectLst/>
                <a:latin typeface="Times New Roman" panose="02020603050405020304" pitchFamily="18" charset="0"/>
                <a:cs typeface="Times New Roman" panose="02020603050405020304" pitchFamily="18" charset="0"/>
              </a:rPr>
              <a:t> Product 4</a:t>
            </a:r>
            <a:r>
              <a:rPr lang="en-US" b="0" i="0" dirty="0">
                <a:effectLst/>
                <a:latin typeface="Times New Roman" panose="02020603050405020304" pitchFamily="18" charset="0"/>
                <a:cs typeface="Times New Roman" panose="02020603050405020304" pitchFamily="18" charset="0"/>
              </a:rPr>
              <a:t> respectively and deleted the original column.</a:t>
            </a:r>
          </a:p>
          <a:p>
            <a:pPr>
              <a:buClr>
                <a:schemeClr val="accent2"/>
              </a:buClr>
            </a:pPr>
            <a:endParaRPr lang="en-US" b="0" i="0" dirty="0">
              <a:effectLst/>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was a wide range between the minimum and maximum values for the </a:t>
            </a:r>
            <a:r>
              <a:rPr lang="en-US" b="0" i="1" dirty="0">
                <a:solidFill>
                  <a:schemeClr val="accent1"/>
                </a:solidFill>
                <a:effectLst/>
                <a:latin typeface="Times New Roman" panose="02020603050405020304" pitchFamily="18" charset="0"/>
                <a:cs typeface="Times New Roman" panose="02020603050405020304" pitchFamily="18" charset="0"/>
              </a:rPr>
              <a:t>age</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1" dirty="0" err="1">
                <a:solidFill>
                  <a:schemeClr val="accent1"/>
                </a:solidFill>
                <a:effectLst/>
                <a:latin typeface="Times New Roman" panose="02020603050405020304" pitchFamily="18" charset="0"/>
                <a:cs typeface="Times New Roman" panose="02020603050405020304" pitchFamily="18" charset="0"/>
              </a:rPr>
              <a:t>credit_score</a:t>
            </a:r>
            <a:r>
              <a:rPr lang="en-US" b="0" i="1" dirty="0">
                <a:solidFill>
                  <a:schemeClr val="accent1"/>
                </a:solidFill>
                <a:effectLst/>
                <a:latin typeface="Times New Roman" panose="02020603050405020304" pitchFamily="18" charset="0"/>
                <a:cs typeface="Times New Roman" panose="02020603050405020304" pitchFamily="18" charset="0"/>
              </a:rPr>
              <a:t>,</a:t>
            </a:r>
            <a:r>
              <a:rPr lang="en-US" b="0" i="1" dirty="0">
                <a:effectLst/>
                <a:latin typeface="Times New Roman" panose="02020603050405020304" pitchFamily="18" charset="0"/>
                <a:cs typeface="Times New Roman" panose="02020603050405020304" pitchFamily="18" charset="0"/>
              </a:rPr>
              <a:t> </a:t>
            </a:r>
            <a:r>
              <a:rPr lang="en-US" b="0" i="1" dirty="0">
                <a:solidFill>
                  <a:schemeClr val="accent1"/>
                </a:solidFill>
                <a:effectLst/>
                <a:latin typeface="Times New Roman" panose="02020603050405020304" pitchFamily="18" charset="0"/>
                <a:cs typeface="Times New Roman" panose="02020603050405020304" pitchFamily="18" charset="0"/>
              </a:rPr>
              <a:t>balance columns</a:t>
            </a:r>
            <a:r>
              <a:rPr lang="en-US" b="0" i="1"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 I </a:t>
            </a:r>
            <a:r>
              <a:rPr lang="en-US" b="0" i="0" dirty="0">
                <a:effectLst/>
                <a:latin typeface="Times New Roman" panose="02020603050405020304" pitchFamily="18" charset="0"/>
                <a:cs typeface="Times New Roman" panose="02020603050405020304" pitchFamily="18" charset="0"/>
              </a:rPr>
              <a:t>grouped each of them using </a:t>
            </a:r>
            <a:r>
              <a:rPr lang="en-US" b="0" i="1" dirty="0">
                <a:solidFill>
                  <a:schemeClr val="accent1"/>
                </a:solidFill>
                <a:effectLst/>
                <a:latin typeface="Times New Roman" panose="02020603050405020304" pitchFamily="18" charset="0"/>
                <a:cs typeface="Times New Roman" panose="02020603050405020304" pitchFamily="18" charset="0"/>
              </a:rPr>
              <a:t>conditional column</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function.</a:t>
            </a:r>
          </a:p>
          <a:p>
            <a:pPr>
              <a:buClr>
                <a:schemeClr val="accent2"/>
              </a:buClr>
            </a:pPr>
            <a:endParaRPr lang="en-US" b="0" i="0" dirty="0">
              <a:effectLst/>
              <a:latin typeface="Times New Roman" panose="02020603050405020304" pitchFamily="18" charset="0"/>
              <a:cs typeface="Times New Roman" panose="02020603050405020304" pitchFamily="18" charset="0"/>
            </a:endParaRPr>
          </a:p>
          <a:p>
            <a:pPr marL="285750" indent="-285750" algn="l" fontAlgn="auto">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olumns like </a:t>
            </a:r>
            <a:r>
              <a:rPr lang="en-US" b="0" i="1" dirty="0">
                <a:solidFill>
                  <a:schemeClr val="accent1"/>
                </a:solidFill>
                <a:effectLst/>
                <a:latin typeface="Times New Roman" panose="02020603050405020304" pitchFamily="18" charset="0"/>
                <a:cs typeface="Times New Roman" panose="02020603050405020304" pitchFamily="18" charset="0"/>
              </a:rPr>
              <a:t>churn</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1" dirty="0" err="1">
                <a:solidFill>
                  <a:schemeClr val="accent1"/>
                </a:solidFill>
                <a:effectLst/>
                <a:latin typeface="Times New Roman" panose="02020603050405020304" pitchFamily="18" charset="0"/>
                <a:cs typeface="Times New Roman" panose="02020603050405020304" pitchFamily="18" charset="0"/>
              </a:rPr>
              <a:t>active_member</a:t>
            </a:r>
            <a:r>
              <a:rPr lang="en-US" b="0" i="0" dirty="0">
                <a:solidFill>
                  <a:schemeClr val="accent1"/>
                </a:solidFill>
                <a:effectLst/>
                <a:latin typeface="Times New Roman" panose="02020603050405020304" pitchFamily="18" charset="0"/>
                <a:cs typeface="Times New Roman" panose="02020603050405020304" pitchFamily="18" charset="0"/>
              </a:rPr>
              <a:t> and </a:t>
            </a:r>
            <a:r>
              <a:rPr lang="en-US" b="0" i="1" dirty="0" err="1">
                <a:solidFill>
                  <a:schemeClr val="accent1"/>
                </a:solidFill>
                <a:effectLst/>
                <a:latin typeface="Times New Roman" panose="02020603050405020304" pitchFamily="18" charset="0"/>
                <a:cs typeface="Times New Roman" panose="02020603050405020304" pitchFamily="18" charset="0"/>
              </a:rPr>
              <a:t>credit_card</a:t>
            </a:r>
            <a:r>
              <a:rPr lang="en-US" b="0" i="0" dirty="0">
                <a:effectLst/>
                <a:latin typeface="Times New Roman" panose="02020603050405020304" pitchFamily="18" charset="0"/>
                <a:cs typeface="Times New Roman" panose="02020603050405020304" pitchFamily="18" charset="0"/>
              </a:rPr>
              <a:t> had </a:t>
            </a:r>
            <a:r>
              <a:rPr lang="en-US" b="0" i="0" dirty="0" err="1">
                <a:effectLst/>
                <a:latin typeface="Times New Roman" panose="02020603050405020304" pitchFamily="18" charset="0"/>
                <a:cs typeface="Times New Roman" panose="02020603050405020304" pitchFamily="18" charset="0"/>
              </a:rPr>
              <a:t>boolean</a:t>
            </a:r>
            <a:r>
              <a:rPr lang="en-US" b="0" i="0" dirty="0">
                <a:effectLst/>
                <a:latin typeface="Times New Roman" panose="02020603050405020304" pitchFamily="18" charset="0"/>
                <a:cs typeface="Times New Roman" panose="02020603050405020304" pitchFamily="18" charset="0"/>
              </a:rPr>
              <a:t> datatypes of 1 and 0, essentially representing true or false. So. I formatted them by using the </a:t>
            </a:r>
            <a:r>
              <a:rPr lang="en-US" b="0" i="1" dirty="0">
                <a:solidFill>
                  <a:schemeClr val="accent1"/>
                </a:solidFill>
                <a:effectLst/>
                <a:latin typeface="Times New Roman" panose="02020603050405020304" pitchFamily="18" charset="0"/>
                <a:cs typeface="Times New Roman" panose="02020603050405020304" pitchFamily="18" charset="0"/>
              </a:rPr>
              <a:t>replace values</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option to change them to more intuitive data types.</a:t>
            </a:r>
          </a:p>
          <a:p>
            <a:pPr fontAlgn="auto"/>
            <a:r>
              <a:rPr lang="en-US" dirty="0">
                <a:effectLst/>
                <a:latin typeface="Times New Roman" panose="02020603050405020304" pitchFamily="18" charset="0"/>
                <a:cs typeface="Times New Roman" panose="02020603050405020304" pitchFamily="18" charset="0"/>
              </a:rPr>
              <a:t>     </a:t>
            </a:r>
            <a:r>
              <a:rPr lang="en-US" dirty="0">
                <a:solidFill>
                  <a:schemeClr val="accent1"/>
                </a:solidFill>
                <a:effectLst/>
                <a:latin typeface="Times New Roman" panose="02020603050405020304" pitchFamily="18" charset="0"/>
                <a:cs typeface="Times New Roman" panose="02020603050405020304" pitchFamily="18" charset="0"/>
              </a:rPr>
              <a:t>For </a:t>
            </a:r>
            <a:r>
              <a:rPr lang="en-US" dirty="0" err="1">
                <a:solidFill>
                  <a:schemeClr val="accent1"/>
                </a:solidFill>
                <a:effectLst/>
                <a:latin typeface="Times New Roman" panose="02020603050405020304" pitchFamily="18" charset="0"/>
                <a:cs typeface="Times New Roman" panose="02020603050405020304" pitchFamily="18" charset="0"/>
              </a:rPr>
              <a:t>active_me</a:t>
            </a:r>
            <a:r>
              <a:rPr lang="en-US" dirty="0" err="1">
                <a:solidFill>
                  <a:schemeClr val="accent1"/>
                </a:solidFill>
                <a:latin typeface="Times New Roman" panose="02020603050405020304" pitchFamily="18" charset="0"/>
                <a:cs typeface="Times New Roman" panose="02020603050405020304" pitchFamily="18" charset="0"/>
              </a:rPr>
              <a:t>mber</a:t>
            </a:r>
            <a:r>
              <a:rPr lang="en-US" dirty="0">
                <a:solidFill>
                  <a:schemeClr val="accent1"/>
                </a:solidFill>
                <a:latin typeface="Times New Roman" panose="02020603050405020304" pitchFamily="18" charset="0"/>
                <a:cs typeface="Times New Roman" panose="02020603050405020304" pitchFamily="18" charset="0"/>
              </a:rPr>
              <a:t> column, 0 = Not Active, 1 = Active</a:t>
            </a:r>
          </a:p>
          <a:p>
            <a:pPr fontAlgn="auto"/>
            <a:r>
              <a:rPr lang="en-US" dirty="0">
                <a:solidFill>
                  <a:schemeClr val="accent1"/>
                </a:solidFill>
                <a:effectLst/>
                <a:latin typeface="Times New Roman" panose="02020603050405020304" pitchFamily="18" charset="0"/>
                <a:cs typeface="Times New Roman" panose="02020603050405020304" pitchFamily="18" charset="0"/>
              </a:rPr>
              <a:t>     For churn column</a:t>
            </a:r>
            <a:r>
              <a:rPr lang="en-US" dirty="0">
                <a:solidFill>
                  <a:schemeClr val="accent1"/>
                </a:solidFill>
                <a:latin typeface="Times New Roman" panose="02020603050405020304" pitchFamily="18" charset="0"/>
                <a:cs typeface="Times New Roman" panose="02020603050405020304" pitchFamily="18" charset="0"/>
              </a:rPr>
              <a:t>, 0 = Not Churned, 1 = Churned</a:t>
            </a:r>
          </a:p>
          <a:p>
            <a:pPr fontAlgn="auto"/>
            <a:r>
              <a:rPr lang="en-US" dirty="0">
                <a:solidFill>
                  <a:schemeClr val="accent1"/>
                </a:solidFill>
                <a:latin typeface="Times New Roman" panose="02020603050405020304" pitchFamily="18" charset="0"/>
                <a:cs typeface="Times New Roman" panose="02020603050405020304" pitchFamily="18" charset="0"/>
              </a:rPr>
              <a:t>     For </a:t>
            </a:r>
            <a:r>
              <a:rPr lang="en-US" dirty="0" err="1">
                <a:solidFill>
                  <a:schemeClr val="accent1"/>
                </a:solidFill>
                <a:latin typeface="Times New Roman" panose="02020603050405020304" pitchFamily="18" charset="0"/>
                <a:cs typeface="Times New Roman" panose="02020603050405020304" pitchFamily="18" charset="0"/>
              </a:rPr>
              <a:t>credit_card</a:t>
            </a:r>
            <a:r>
              <a:rPr lang="en-US" dirty="0">
                <a:solidFill>
                  <a:schemeClr val="accent1"/>
                </a:solidFill>
                <a:latin typeface="Times New Roman" panose="02020603050405020304" pitchFamily="18" charset="0"/>
                <a:cs typeface="Times New Roman" panose="02020603050405020304" pitchFamily="18" charset="0"/>
              </a:rPr>
              <a:t> column, 0 = No, 1 = Yes</a:t>
            </a:r>
            <a:endParaRPr lang="en-US" dirty="0">
              <a:solidFill>
                <a:schemeClr val="accent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9799CD-FF98-4D5F-8C14-0BFE5C005918}"/>
              </a:ext>
            </a:extLst>
          </p:cNvPr>
          <p:cNvSpPr txBox="1"/>
          <p:nvPr/>
        </p:nvSpPr>
        <p:spPr>
          <a:xfrm>
            <a:off x="1091822" y="1214651"/>
            <a:ext cx="6523629" cy="523220"/>
          </a:xfrm>
          <a:prstGeom prst="rect">
            <a:avLst/>
          </a:prstGeom>
          <a:noFill/>
        </p:spPr>
        <p:txBody>
          <a:bodyPr wrap="square" rtlCol="0">
            <a:spAutoFit/>
          </a:bodyPr>
          <a:lstStyle/>
          <a:p>
            <a:r>
              <a:rPr lang="en-US" sz="2800" b="1" dirty="0"/>
              <a:t>DATA CATEGORIZATION AND GROUPING</a:t>
            </a:r>
            <a:endParaRPr lang="en-IN" sz="2800" b="1" dirty="0"/>
          </a:p>
        </p:txBody>
      </p:sp>
    </p:spTree>
    <p:extLst>
      <p:ext uri="{BB962C8B-B14F-4D97-AF65-F5344CB8AC3E}">
        <p14:creationId xmlns:p14="http://schemas.microsoft.com/office/powerpoint/2010/main" val="67596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IN" sz="2800" b="1" i="0" dirty="0">
                <a:effectLst/>
                <a:latin typeface="-apple-system"/>
              </a:rPr>
              <a:t>DATA </a:t>
            </a:r>
            <a:r>
              <a:rPr lang="en-IN" sz="2800" b="1" i="0" dirty="0">
                <a:effectLst/>
                <a:latin typeface="+mn-lt"/>
              </a:rPr>
              <a:t>TRANSFORMATION</a:t>
            </a:r>
            <a:endParaRPr lang="en-IN" sz="2800" dirty="0">
              <a:latin typeface="+mn-lt"/>
            </a:endParaRPr>
          </a:p>
        </p:txBody>
      </p:sp>
      <p:sp>
        <p:nvSpPr>
          <p:cNvPr id="3" name="TextBox 2">
            <a:extLst>
              <a:ext uri="{FF2B5EF4-FFF2-40B4-BE49-F238E27FC236}">
                <a16:creationId xmlns:a16="http://schemas.microsoft.com/office/drawing/2014/main" id="{E66C5418-F723-4435-AA63-DC745E116C2F}"/>
              </a:ext>
            </a:extLst>
          </p:cNvPr>
          <p:cNvSpPr txBox="1"/>
          <p:nvPr/>
        </p:nvSpPr>
        <p:spPr>
          <a:xfrm>
            <a:off x="1097280" y="2136338"/>
            <a:ext cx="8823060" cy="2862322"/>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reated Queries to organize data for better analysis and reporting.</a:t>
            </a:r>
          </a:p>
          <a:p>
            <a:pPr>
              <a:buClr>
                <a:schemeClr val="accent2"/>
              </a:buClr>
            </a:pPr>
            <a:endParaRPr lang="en-US" b="0" i="0" dirty="0">
              <a:effectLst/>
              <a:latin typeface="Times New Roman" panose="02020603050405020304" pitchFamily="18" charset="0"/>
              <a:cs typeface="Times New Roman" panose="02020603050405020304" pitchFamily="18" charset="0"/>
            </a:endParaRPr>
          </a:p>
          <a:p>
            <a:pPr marL="285750" indent="-285750" algn="l" fontAlgn="auto">
              <a:buClr>
                <a:srgbClr val="92D05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a:t>
            </a:r>
            <a:r>
              <a:rPr lang="en-US" b="0" i="0" dirty="0">
                <a:effectLst/>
                <a:latin typeface="Times New Roman" panose="02020603050405020304" pitchFamily="18" charset="0"/>
                <a:cs typeface="Times New Roman" panose="02020603050405020304" pitchFamily="18" charset="0"/>
              </a:rPr>
              <a:t>enamed the columns where needed, to make them meaningful enough.</a:t>
            </a:r>
          </a:p>
          <a:p>
            <a:pPr algn="l" fontAlgn="auto"/>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active_member</a:t>
            </a:r>
            <a:r>
              <a:rPr lang="en-US" b="0" i="0" dirty="0">
                <a:effectLst/>
                <a:latin typeface="Times New Roman" panose="02020603050405020304" pitchFamily="18" charset="0"/>
                <a:cs typeface="Times New Roman" panose="02020603050405020304" pitchFamily="18" charset="0"/>
              </a:rPr>
              <a:t> = Activity Status</a:t>
            </a:r>
          </a:p>
          <a:p>
            <a:pPr algn="l" fontAlgn="auto"/>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customer_id</a:t>
            </a:r>
            <a:r>
              <a:rPr lang="en-US" b="0" i="0" dirty="0">
                <a:effectLst/>
                <a:latin typeface="Times New Roman" panose="02020603050405020304" pitchFamily="18" charset="0"/>
                <a:cs typeface="Times New Roman" panose="02020603050405020304" pitchFamily="18" charset="0"/>
              </a:rPr>
              <a:t> = Customer ID</a:t>
            </a:r>
          </a:p>
          <a:p>
            <a:pPr algn="l" fontAlgn="auto"/>
            <a:r>
              <a:rPr lang="en-US" dirty="0">
                <a:latin typeface="Times New Roman" panose="02020603050405020304" pitchFamily="18" charset="0"/>
                <a:cs typeface="Times New Roman" panose="02020603050405020304" pitchFamily="18" charset="0"/>
              </a:rPr>
              <a:t>      c</a:t>
            </a:r>
            <a:r>
              <a:rPr lang="en-US" b="0" i="0" dirty="0">
                <a:effectLst/>
                <a:latin typeface="Times New Roman" panose="02020603050405020304" pitchFamily="18" charset="0"/>
                <a:cs typeface="Times New Roman" panose="02020603050405020304" pitchFamily="18" charset="0"/>
              </a:rPr>
              <a:t>hurn = Churn Status</a:t>
            </a:r>
          </a:p>
          <a:p>
            <a:pPr algn="l" fontAlgn="auto"/>
            <a:r>
              <a:rPr lang="en-US" b="0" i="0" dirty="0">
                <a:effectLst/>
                <a:latin typeface="Times New Roman" panose="02020603050405020304" pitchFamily="18" charset="0"/>
                <a:cs typeface="Times New Roman" panose="02020603050405020304" pitchFamily="18" charset="0"/>
              </a:rPr>
              <a:t>      balance = Account Balance</a:t>
            </a:r>
          </a:p>
          <a:p>
            <a:pPr algn="l" fontAlgn="auto"/>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products_number</a:t>
            </a:r>
            <a:r>
              <a:rPr lang="en-US" b="0" i="0" dirty="0">
                <a:effectLst/>
                <a:latin typeface="Times New Roman" panose="02020603050405020304" pitchFamily="18" charset="0"/>
                <a:cs typeface="Times New Roman" panose="02020603050405020304" pitchFamily="18" charset="0"/>
              </a:rPr>
              <a:t> = Product Type</a:t>
            </a:r>
          </a:p>
          <a:p>
            <a:pPr marL="285750" indent="-285750">
              <a:buClr>
                <a:schemeClr val="accent2"/>
              </a:buClr>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buClr>
                <a:schemeClr val="accent2"/>
              </a:buCl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75480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3059</TotalTime>
  <Words>1648</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Calibri Light</vt:lpstr>
      <vt:lpstr>Times New Roman</vt:lpstr>
      <vt:lpstr>Wingdings</vt:lpstr>
      <vt:lpstr>Retrospect</vt:lpstr>
      <vt:lpstr>CHURN ANALYSIS BANK CUSTOMER DATA</vt:lpstr>
      <vt:lpstr>INTRODUCTION</vt:lpstr>
      <vt:lpstr>PREPARATION</vt:lpstr>
      <vt:lpstr>PowerPoint Presentation</vt:lpstr>
      <vt:lpstr>RAW DATA</vt:lpstr>
      <vt:lpstr>GET THE DATA</vt:lpstr>
      <vt:lpstr>DATA PREPARATION</vt:lpstr>
      <vt:lpstr>PowerPoint Presentation</vt:lpstr>
      <vt:lpstr>DATA TRANSFORMATION</vt:lpstr>
      <vt:lpstr>DATA VISUALIZATION</vt:lpstr>
      <vt:lpstr>Insight 1:</vt:lpstr>
      <vt:lpstr>Insight 2:</vt:lpstr>
      <vt:lpstr>Insight 3:</vt:lpstr>
      <vt:lpstr>Insight 4:</vt:lpstr>
      <vt:lpstr>Insight 5:</vt:lpstr>
      <vt:lpstr>Insight 6:</vt:lpstr>
      <vt:lpstr>Insight 7:</vt:lpstr>
      <vt:lpstr>Insight 8:</vt:lpstr>
      <vt:lpstr>Insight 9:</vt:lpstr>
      <vt:lpstr>CONCLUSION</vt:lpstr>
      <vt:lpstr>RECOMMENDATION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dc:title>
  <dc:creator>Rashmi</dc:creator>
  <cp:lastModifiedBy>Rashmi</cp:lastModifiedBy>
  <cp:revision>51</cp:revision>
  <dcterms:created xsi:type="dcterms:W3CDTF">2024-03-02T13:37:00Z</dcterms:created>
  <dcterms:modified xsi:type="dcterms:W3CDTF">2024-03-06T06:52:00Z</dcterms:modified>
</cp:coreProperties>
</file>