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ata"/>
      <p:regular r:id="rId32"/>
    </p:embeddedFont>
    <p:embeddedFont>
      <p:font typeface="Poppins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oppinsLight-regular.fntdata"/><Relationship Id="rId10" Type="http://schemas.openxmlformats.org/officeDocument/2006/relationships/slide" Target="slides/slide5.xml"/><Relationship Id="rId32" Type="http://schemas.openxmlformats.org/officeDocument/2006/relationships/font" Target="fonts/Prata-regular.fntdata"/><Relationship Id="rId13" Type="http://schemas.openxmlformats.org/officeDocument/2006/relationships/slide" Target="slides/slide8.xml"/><Relationship Id="rId35" Type="http://schemas.openxmlformats.org/officeDocument/2006/relationships/font" Target="fonts/PoppinsLight-italic.fntdata"/><Relationship Id="rId12" Type="http://schemas.openxmlformats.org/officeDocument/2006/relationships/slide" Target="slides/slide7.xml"/><Relationship Id="rId34" Type="http://schemas.openxmlformats.org/officeDocument/2006/relationships/font" Target="fonts/Poppins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oppins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dec0d9a1c_2_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adec0d9a1c_2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eb075a91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1eb075a91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eb075a91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1eb075a91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b3e1e398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3b3e1e3988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dec0d9a1c_2_2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adec0d9a1c_2_2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dec0d9a1c_2_2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adec0d9a1c_2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b3e1e3988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3b3e1e3988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b3e1e3988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3b3e1e3988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b3e1e3988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3b3e1e3988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b08379d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b08379d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b08379dc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3b08379dc5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b47fb650d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23b47fb650d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b08379dc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b08379d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b08379dc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b08379d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b08379dc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b08379dc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b47fb65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3b47fb650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b47fb650d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3b47fb650d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b47fb650d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3b47fb650d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3b47fb650d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3b47fb650d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b47fb650d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23b47fb650d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b47fb65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3b47fb65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b47fb650d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23b47fb650d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b47fb650d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23b47fb650d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b47fb650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3b47fb650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b47fb650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3b47fb650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dec0d9a1c_2_1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adec0d9a1c_2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1"/>
          <p:cNvSpPr/>
          <p:nvPr/>
        </p:nvSpPr>
        <p:spPr>
          <a:xfrm>
            <a:off x="2850356" y="607219"/>
            <a:ext cx="6293700" cy="39291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0" name="Google Shape;40;p11"/>
          <p:cNvSpPr/>
          <p:nvPr/>
        </p:nvSpPr>
        <p:spPr>
          <a:xfrm>
            <a:off x="1" y="-1"/>
            <a:ext cx="16860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" name="Google Shape;41;p11"/>
          <p:cNvSpPr/>
          <p:nvPr>
            <p:ph idx="2" type="pic"/>
          </p:nvPr>
        </p:nvSpPr>
        <p:spPr>
          <a:xfrm>
            <a:off x="5072742" y="1987345"/>
            <a:ext cx="4071300" cy="254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" name="Google Shape;42;p11"/>
          <p:cNvSpPr/>
          <p:nvPr>
            <p:ph idx="3" type="pic"/>
          </p:nvPr>
        </p:nvSpPr>
        <p:spPr>
          <a:xfrm>
            <a:off x="971550" y="3367469"/>
            <a:ext cx="1878900" cy="116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3" name="Google Shape;43;p11"/>
          <p:cNvSpPr/>
          <p:nvPr>
            <p:ph idx="4" type="pic"/>
          </p:nvPr>
        </p:nvSpPr>
        <p:spPr>
          <a:xfrm>
            <a:off x="971550" y="1987345"/>
            <a:ext cx="1878900" cy="116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4" name="Google Shape;44;p11"/>
          <p:cNvSpPr/>
          <p:nvPr>
            <p:ph idx="5" type="pic"/>
          </p:nvPr>
        </p:nvSpPr>
        <p:spPr>
          <a:xfrm>
            <a:off x="971550" y="607220"/>
            <a:ext cx="1878900" cy="116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2"/>
          <p:cNvSpPr/>
          <p:nvPr>
            <p:ph idx="2" type="pic"/>
          </p:nvPr>
        </p:nvSpPr>
        <p:spPr>
          <a:xfrm>
            <a:off x="0" y="0"/>
            <a:ext cx="9144000" cy="225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8" name="Google Shape;48;p12"/>
          <p:cNvSpPr/>
          <p:nvPr>
            <p:ph idx="3" type="pic"/>
          </p:nvPr>
        </p:nvSpPr>
        <p:spPr>
          <a:xfrm>
            <a:off x="5351348" y="2657612"/>
            <a:ext cx="3406800" cy="213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/>
          <p:nvPr/>
        </p:nvSpPr>
        <p:spPr>
          <a:xfrm>
            <a:off x="3386137" y="323849"/>
            <a:ext cx="5433900" cy="44958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3386138" y="0"/>
            <a:ext cx="5757863" cy="5143500"/>
          </a:xfrm>
          <a:custGeom>
            <a:rect b="b" l="l" r="r" t="t"/>
            <a:pathLst>
              <a:path extrusionOk="0" h="6858000" w="7677150">
                <a:moveTo>
                  <a:pt x="0" y="0"/>
                </a:moveTo>
                <a:lnTo>
                  <a:pt x="7677150" y="0"/>
                </a:lnTo>
                <a:lnTo>
                  <a:pt x="7677150" y="6858000"/>
                </a:lnTo>
                <a:lnTo>
                  <a:pt x="0" y="6858000"/>
                </a:lnTo>
                <a:lnTo>
                  <a:pt x="0" y="6426200"/>
                </a:lnTo>
                <a:lnTo>
                  <a:pt x="7245350" y="6426200"/>
                </a:lnTo>
                <a:lnTo>
                  <a:pt x="7245350" y="431800"/>
                </a:lnTo>
                <a:lnTo>
                  <a:pt x="0" y="431800"/>
                </a:lnTo>
                <a:close/>
              </a:path>
            </a:pathLst>
          </a:cu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3" name="Google Shape;53;p13"/>
          <p:cNvSpPr/>
          <p:nvPr>
            <p:ph idx="2" type="pic"/>
          </p:nvPr>
        </p:nvSpPr>
        <p:spPr>
          <a:xfrm>
            <a:off x="323851" y="323849"/>
            <a:ext cx="3062400" cy="449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-1" y="0"/>
            <a:ext cx="30549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3054768" y="0"/>
            <a:ext cx="6089100" cy="51435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/>
          <p:nvPr/>
        </p:nvSpPr>
        <p:spPr>
          <a:xfrm>
            <a:off x="0" y="0"/>
            <a:ext cx="36765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3" name="Google Shape;63;p16"/>
          <p:cNvSpPr/>
          <p:nvPr/>
        </p:nvSpPr>
        <p:spPr>
          <a:xfrm>
            <a:off x="3676650" y="0"/>
            <a:ext cx="5467500" cy="51435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PTMON slide">
  <p:cSld name="15_PPTMON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/>
          <p:nvPr/>
        </p:nvSpPr>
        <p:spPr>
          <a:xfrm>
            <a:off x="3871913" y="0"/>
            <a:ext cx="5272200" cy="1571700"/>
          </a:xfrm>
          <a:prstGeom prst="rect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0" y="2807494"/>
            <a:ext cx="2336100" cy="2336100"/>
          </a:xfrm>
          <a:prstGeom prst="rect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8" name="Google Shape;68;p17"/>
          <p:cNvSpPr/>
          <p:nvPr>
            <p:ph idx="2" type="pic"/>
          </p:nvPr>
        </p:nvSpPr>
        <p:spPr>
          <a:xfrm>
            <a:off x="688181" y="346454"/>
            <a:ext cx="2121600" cy="212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17"/>
          <p:cNvSpPr/>
          <p:nvPr/>
        </p:nvSpPr>
        <p:spPr>
          <a:xfrm>
            <a:off x="5874297" y="0"/>
            <a:ext cx="2468100" cy="2468100"/>
          </a:xfrm>
          <a:prstGeom prst="rect">
            <a:avLst/>
          </a:prstGeom>
          <a:solidFill>
            <a:srgbClr val="05091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0" name="Google Shape;70;p17"/>
          <p:cNvSpPr/>
          <p:nvPr>
            <p:ph idx="3" type="pic"/>
          </p:nvPr>
        </p:nvSpPr>
        <p:spPr>
          <a:xfrm>
            <a:off x="2951048" y="346454"/>
            <a:ext cx="2121600" cy="212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1" name="Google Shape;71;p17"/>
          <p:cNvSpPr/>
          <p:nvPr>
            <p:ph idx="4" type="pic"/>
          </p:nvPr>
        </p:nvSpPr>
        <p:spPr>
          <a:xfrm>
            <a:off x="688181" y="2618203"/>
            <a:ext cx="2121600" cy="212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2" name="Google Shape;72;p17"/>
          <p:cNvSpPr/>
          <p:nvPr>
            <p:ph idx="5" type="pic"/>
          </p:nvPr>
        </p:nvSpPr>
        <p:spPr>
          <a:xfrm>
            <a:off x="2951048" y="2618203"/>
            <a:ext cx="2121600" cy="212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PPTMON slide">
  <p:cSld name="20_PPTMON sli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/>
          <p:nvPr/>
        </p:nvSpPr>
        <p:spPr>
          <a:xfrm>
            <a:off x="323850" y="323850"/>
            <a:ext cx="8496300" cy="44958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PPTMON slide">
  <p:cSld name="19_PPTMON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/>
          <p:cNvSpPr/>
          <p:nvPr/>
        </p:nvSpPr>
        <p:spPr>
          <a:xfrm>
            <a:off x="323850" y="323850"/>
            <a:ext cx="8496300" cy="44958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PPTMON slide">
  <p:cSld name="16_PPTMON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0"/>
          <p:cNvSpPr/>
          <p:nvPr/>
        </p:nvSpPr>
        <p:spPr>
          <a:xfrm flipH="1">
            <a:off x="75" y="0"/>
            <a:ext cx="49815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2" name="Google Shape;82;p20"/>
          <p:cNvSpPr/>
          <p:nvPr>
            <p:ph idx="2" type="pic"/>
          </p:nvPr>
        </p:nvSpPr>
        <p:spPr>
          <a:xfrm>
            <a:off x="1621521" y="794564"/>
            <a:ext cx="1646100" cy="3571500"/>
          </a:xfrm>
          <a:prstGeom prst="roundRect">
            <a:avLst>
              <a:gd fmla="val 1413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83" name="Google Shape;83;p20"/>
          <p:cNvSpPr/>
          <p:nvPr/>
        </p:nvSpPr>
        <p:spPr>
          <a:xfrm flipH="1">
            <a:off x="4981500" y="0"/>
            <a:ext cx="4162500" cy="51435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/>
          <p:nvPr/>
        </p:nvSpPr>
        <p:spPr>
          <a:xfrm>
            <a:off x="0" y="-1"/>
            <a:ext cx="71439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PPTMON slide">
  <p:cSld name="17_PPTMON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1"/>
          <p:cNvSpPr/>
          <p:nvPr/>
        </p:nvSpPr>
        <p:spPr>
          <a:xfrm flipH="1">
            <a:off x="9" y="0"/>
            <a:ext cx="51471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7" name="Google Shape;87;p21"/>
          <p:cNvSpPr/>
          <p:nvPr>
            <p:ph idx="2" type="pic"/>
          </p:nvPr>
        </p:nvSpPr>
        <p:spPr>
          <a:xfrm>
            <a:off x="1150109" y="710814"/>
            <a:ext cx="2790300" cy="3721800"/>
          </a:xfrm>
          <a:prstGeom prst="roundRect">
            <a:avLst>
              <a:gd fmla="val 1370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88" name="Google Shape;88;p21"/>
          <p:cNvSpPr/>
          <p:nvPr/>
        </p:nvSpPr>
        <p:spPr>
          <a:xfrm flipH="1">
            <a:off x="5147100" y="0"/>
            <a:ext cx="3996900" cy="51435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PPTMON slide">
  <p:cSld name="18_PPTMON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/>
          <p:nvPr/>
        </p:nvSpPr>
        <p:spPr>
          <a:xfrm flipH="1">
            <a:off x="-79" y="0"/>
            <a:ext cx="67137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2" name="Google Shape;92;p22"/>
          <p:cNvSpPr/>
          <p:nvPr>
            <p:ph idx="2" type="pic"/>
          </p:nvPr>
        </p:nvSpPr>
        <p:spPr>
          <a:xfrm>
            <a:off x="1347154" y="994083"/>
            <a:ext cx="3907200" cy="241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3" name="Google Shape;93;p22"/>
          <p:cNvSpPr/>
          <p:nvPr/>
        </p:nvSpPr>
        <p:spPr>
          <a:xfrm flipH="1">
            <a:off x="6713700" y="0"/>
            <a:ext cx="2430300" cy="51435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"/>
          <p:cNvSpPr/>
          <p:nvPr/>
        </p:nvSpPr>
        <p:spPr>
          <a:xfrm>
            <a:off x="0" y="-1"/>
            <a:ext cx="71439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>
            <a:off x="2257425" y="1181100"/>
            <a:ext cx="4629300" cy="27813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"/>
          <p:cNvSpPr/>
          <p:nvPr/>
        </p:nvSpPr>
        <p:spPr>
          <a:xfrm>
            <a:off x="323850" y="323850"/>
            <a:ext cx="8496300" cy="44958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>
            <a:off x="0" y="323850"/>
            <a:ext cx="8820000" cy="44958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24;p7"/>
          <p:cNvSpPr/>
          <p:nvPr>
            <p:ph idx="2" type="pic"/>
          </p:nvPr>
        </p:nvSpPr>
        <p:spPr>
          <a:xfrm>
            <a:off x="397282" y="721133"/>
            <a:ext cx="3173100" cy="370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8"/>
          <p:cNvSpPr/>
          <p:nvPr>
            <p:ph idx="2" type="pic"/>
          </p:nvPr>
        </p:nvSpPr>
        <p:spPr>
          <a:xfrm>
            <a:off x="3833495" y="367230"/>
            <a:ext cx="1363200" cy="136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" name="Google Shape;28;p8"/>
          <p:cNvSpPr/>
          <p:nvPr>
            <p:ph idx="3" type="pic"/>
          </p:nvPr>
        </p:nvSpPr>
        <p:spPr>
          <a:xfrm>
            <a:off x="3833495" y="1899503"/>
            <a:ext cx="1363200" cy="136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" name="Google Shape;29;p8"/>
          <p:cNvSpPr/>
          <p:nvPr>
            <p:ph idx="4" type="pic"/>
          </p:nvPr>
        </p:nvSpPr>
        <p:spPr>
          <a:xfrm>
            <a:off x="3833495" y="3431777"/>
            <a:ext cx="1363200" cy="136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" name="Google Shape;30;p8"/>
          <p:cNvSpPr/>
          <p:nvPr/>
        </p:nvSpPr>
        <p:spPr>
          <a:xfrm>
            <a:off x="-1" y="0"/>
            <a:ext cx="30549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/>
          <p:nvPr/>
        </p:nvSpPr>
        <p:spPr>
          <a:xfrm>
            <a:off x="0" y="1594949"/>
            <a:ext cx="9144000" cy="35487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0"/>
          <p:cNvSpPr/>
          <p:nvPr>
            <p:ph idx="2" type="pic"/>
          </p:nvPr>
        </p:nvSpPr>
        <p:spPr>
          <a:xfrm>
            <a:off x="0" y="1"/>
            <a:ext cx="9144000" cy="25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20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27.png"/><Relationship Id="rId8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/>
        </p:nvSpPr>
        <p:spPr>
          <a:xfrm>
            <a:off x="4742300" y="1864125"/>
            <a:ext cx="42501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Lab Rats</a:t>
            </a:r>
            <a:endParaRPr sz="4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5176375" y="2848920"/>
            <a:ext cx="37119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PRATYUSHA CHAKRABORTY, 200718 </a:t>
            </a:r>
            <a:endParaRPr sz="15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LIGE NYODU, 22118272</a:t>
            </a:r>
            <a:endParaRPr sz="15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PRADUMNA AWASTHI, 200693                    RASHMI G R, 200772</a:t>
            </a:r>
            <a:endParaRPr sz="15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SALONI DAS, 200845</a:t>
            </a:r>
            <a:endParaRPr sz="15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ARTH BANKA, 200191</a:t>
            </a:r>
            <a:endParaRPr sz="15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5280399" y="4401034"/>
            <a:ext cx="371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BSE662A - Presentation</a:t>
            </a:r>
            <a:endParaRPr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482193" y="720115"/>
            <a:ext cx="273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METHODS</a:t>
            </a:r>
            <a:endParaRPr b="0" sz="18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63" name="Google Shape;163;p34"/>
          <p:cNvSpPr txBox="1"/>
          <p:nvPr/>
        </p:nvSpPr>
        <p:spPr>
          <a:xfrm>
            <a:off x="1841386" y="2168825"/>
            <a:ext cx="40926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Light"/>
              <a:buChar char="●"/>
            </a:pPr>
            <a:r>
              <a:rPr lang="ko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Seven common participants were made to play both the replication and the extension games. The rest of the eight participants played only one of the two.</a:t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Light"/>
              <a:buChar char="●"/>
            </a:pPr>
            <a:r>
              <a:rPr lang="ko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Participants were made to pay attention to the game strategy and not randomly press reward keys. </a:t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4" name="Google Shape;164;p34"/>
          <p:cNvSpPr/>
          <p:nvPr/>
        </p:nvSpPr>
        <p:spPr>
          <a:xfrm>
            <a:off x="1841385" y="1907900"/>
            <a:ext cx="409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DATA COLLECTION</a:t>
            </a:r>
            <a:endParaRPr sz="1100"/>
          </a:p>
        </p:txBody>
      </p:sp>
      <p:sp>
        <p:nvSpPr>
          <p:cNvPr id="165" name="Google Shape;165;p34"/>
          <p:cNvSpPr/>
          <p:nvPr/>
        </p:nvSpPr>
        <p:spPr>
          <a:xfrm>
            <a:off x="1081087" y="1892667"/>
            <a:ext cx="833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01.</a:t>
            </a:r>
            <a:endParaRPr sz="1100"/>
          </a:p>
        </p:txBody>
      </p:sp>
      <p:sp>
        <p:nvSpPr>
          <p:cNvPr id="166" name="Google Shape;166;p34"/>
          <p:cNvSpPr txBox="1"/>
          <p:nvPr/>
        </p:nvSpPr>
        <p:spPr>
          <a:xfrm>
            <a:off x="1914486" y="4209648"/>
            <a:ext cx="4092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/>
        </p:nvSpPr>
        <p:spPr>
          <a:xfrm>
            <a:off x="482193" y="720115"/>
            <a:ext cx="273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METHODS</a:t>
            </a:r>
            <a:endParaRPr b="0" sz="18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72" name="Google Shape;172;p35"/>
          <p:cNvSpPr txBox="1"/>
          <p:nvPr/>
        </p:nvSpPr>
        <p:spPr>
          <a:xfrm>
            <a:off x="1841375" y="2168824"/>
            <a:ext cx="4092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3" name="Google Shape;173;p35"/>
          <p:cNvSpPr txBox="1"/>
          <p:nvPr/>
        </p:nvSpPr>
        <p:spPr>
          <a:xfrm>
            <a:off x="1914475" y="1951636"/>
            <a:ext cx="40926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ANALYSIS PLOTS:</a:t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Light"/>
              <a:buChar char="●"/>
            </a:pPr>
            <a:r>
              <a:rPr lang="ko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Payoff Condition Plot</a:t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Light"/>
              <a:buChar char="●"/>
            </a:pPr>
            <a:r>
              <a:rPr lang="ko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Learning Curve</a:t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Light"/>
              <a:buChar char="●"/>
            </a:pPr>
            <a:r>
              <a:rPr lang="ko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Choice Entropy Plot</a:t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Light"/>
              <a:buChar char="●"/>
            </a:pPr>
            <a:r>
              <a:rPr lang="ko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Repeat Choice Plot</a:t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Light"/>
              <a:buChar char="●"/>
            </a:pPr>
            <a:r>
              <a:rPr lang="ko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Arm Frequency Plot</a:t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COMPARATIVE ANALYSIS PLOTS:</a:t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Light"/>
              <a:buChar char="●"/>
            </a:pPr>
            <a:r>
              <a:rPr lang="ko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Reaction Time Comparison Plot</a:t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Light"/>
              <a:buChar char="●"/>
            </a:pPr>
            <a:r>
              <a:rPr lang="ko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Repeat Clicks Comparison Plot</a:t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Light"/>
              <a:buChar char="●"/>
            </a:pPr>
            <a:r>
              <a:rPr lang="ko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Entropy Comparison Plot</a:t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4" name="Google Shape;174;p35"/>
          <p:cNvSpPr/>
          <p:nvPr/>
        </p:nvSpPr>
        <p:spPr>
          <a:xfrm>
            <a:off x="1841385" y="1358972"/>
            <a:ext cx="409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PLOTS AND ANALYSIS</a:t>
            </a:r>
            <a:endParaRPr sz="1100"/>
          </a:p>
        </p:txBody>
      </p:sp>
      <p:sp>
        <p:nvSpPr>
          <p:cNvPr id="175" name="Google Shape;175;p35"/>
          <p:cNvSpPr/>
          <p:nvPr/>
        </p:nvSpPr>
        <p:spPr>
          <a:xfrm>
            <a:off x="1007987" y="1312765"/>
            <a:ext cx="833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02.</a:t>
            </a:r>
            <a:endParaRPr sz="1100"/>
          </a:p>
        </p:txBody>
      </p:sp>
      <p:sp>
        <p:nvSpPr>
          <p:cNvPr id="176" name="Google Shape;176;p35"/>
          <p:cNvSpPr/>
          <p:nvPr/>
        </p:nvSpPr>
        <p:spPr>
          <a:xfrm>
            <a:off x="1841385" y="1358970"/>
            <a:ext cx="409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7" name="Google Shape;177;p35"/>
          <p:cNvSpPr/>
          <p:nvPr/>
        </p:nvSpPr>
        <p:spPr>
          <a:xfrm>
            <a:off x="1081087" y="1571162"/>
            <a:ext cx="833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/>
        </p:nvSpPr>
        <p:spPr>
          <a:xfrm>
            <a:off x="2705100" y="2075460"/>
            <a:ext cx="37338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Replication Analysis</a:t>
            </a:r>
            <a:endParaRPr sz="3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35" r="2226" t="0"/>
          <a:stretch/>
        </p:blipFill>
        <p:spPr>
          <a:xfrm>
            <a:off x="5413899" y="1978599"/>
            <a:ext cx="3591375" cy="22483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88" name="Google Shape;188;p37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1028" l="-9044" r="-9032" t="1038"/>
          <a:stretch/>
        </p:blipFill>
        <p:spPr>
          <a:xfrm>
            <a:off x="418150" y="3461800"/>
            <a:ext cx="2449250" cy="152367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89" name="Google Shape;189;p37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1028" l="-9044" r="-9032" t="1038"/>
          <a:stretch/>
        </p:blipFill>
        <p:spPr>
          <a:xfrm>
            <a:off x="418150" y="1786037"/>
            <a:ext cx="2449250" cy="15906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90" name="Google Shape;190;p37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3340" l="0" r="0" t="3340"/>
          <a:stretch/>
        </p:blipFill>
        <p:spPr>
          <a:xfrm>
            <a:off x="418175" y="168150"/>
            <a:ext cx="2449227" cy="152367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91" name="Google Shape;191;p37"/>
          <p:cNvSpPr/>
          <p:nvPr/>
        </p:nvSpPr>
        <p:spPr>
          <a:xfrm>
            <a:off x="3133174" y="923813"/>
            <a:ext cx="159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Average rewards</a:t>
            </a:r>
            <a:endParaRPr sz="1100"/>
          </a:p>
        </p:txBody>
      </p:sp>
      <p:sp>
        <p:nvSpPr>
          <p:cNvPr id="192" name="Google Shape;192;p37"/>
          <p:cNvSpPr/>
          <p:nvPr/>
        </p:nvSpPr>
        <p:spPr>
          <a:xfrm>
            <a:off x="3133174" y="2303938"/>
            <a:ext cx="159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Entropy</a:t>
            </a:r>
            <a:endParaRPr sz="1100"/>
          </a:p>
        </p:txBody>
      </p:sp>
      <p:sp>
        <p:nvSpPr>
          <p:cNvPr id="193" name="Google Shape;193;p37"/>
          <p:cNvSpPr/>
          <p:nvPr/>
        </p:nvSpPr>
        <p:spPr>
          <a:xfrm>
            <a:off x="3133174" y="3680682"/>
            <a:ext cx="159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Repeat Clicks</a:t>
            </a:r>
            <a:endParaRPr sz="1100"/>
          </a:p>
        </p:txBody>
      </p:sp>
      <p:sp>
        <p:nvSpPr>
          <p:cNvPr id="194" name="Google Shape;194;p37"/>
          <p:cNvSpPr/>
          <p:nvPr/>
        </p:nvSpPr>
        <p:spPr>
          <a:xfrm>
            <a:off x="5301342" y="1047575"/>
            <a:ext cx="30996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Mapping of Payoff Conditions</a:t>
            </a:r>
            <a:endParaRPr sz="18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/>
          <p:nvPr/>
        </p:nvSpPr>
        <p:spPr>
          <a:xfrm rot="10800000">
            <a:off x="11000" y="-115475"/>
            <a:ext cx="2542200" cy="3707400"/>
          </a:xfrm>
          <a:prstGeom prst="roundRect">
            <a:avLst>
              <a:gd fmla="val 6520" name="adj"/>
            </a:avLst>
          </a:prstGeom>
          <a:gradFill>
            <a:gsLst>
              <a:gs pos="0">
                <a:srgbClr val="050916"/>
              </a:gs>
              <a:gs pos="37000">
                <a:srgbClr val="050916"/>
              </a:gs>
              <a:gs pos="77000">
                <a:srgbClr val="050916">
                  <a:alpha val="69803"/>
                </a:srgbClr>
              </a:gs>
              <a:gs pos="100000">
                <a:srgbClr val="0509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0" name="Google Shape;200;p38"/>
          <p:cNvSpPr/>
          <p:nvPr/>
        </p:nvSpPr>
        <p:spPr>
          <a:xfrm rot="-5400000">
            <a:off x="4546050" y="473475"/>
            <a:ext cx="2895300" cy="6449100"/>
          </a:xfrm>
          <a:prstGeom prst="roundRect">
            <a:avLst>
              <a:gd fmla="val 6520" name="adj"/>
            </a:avLst>
          </a:prstGeom>
          <a:gradFill>
            <a:gsLst>
              <a:gs pos="0">
                <a:srgbClr val="050916"/>
              </a:gs>
              <a:gs pos="37000">
                <a:srgbClr val="050916"/>
              </a:gs>
              <a:gs pos="77000">
                <a:srgbClr val="050916">
                  <a:alpha val="69803"/>
                </a:srgbClr>
              </a:gs>
              <a:gs pos="100000">
                <a:srgbClr val="0509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01" name="Google Shape;201;p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7" l="0" r="0" t="777"/>
          <a:stretch/>
        </p:blipFill>
        <p:spPr>
          <a:xfrm>
            <a:off x="0" y="0"/>
            <a:ext cx="9144000" cy="22502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202" name="Google Shape;202;p3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5324" l="-3510" r="-3510" t="5333"/>
          <a:stretch/>
        </p:blipFill>
        <p:spPr>
          <a:xfrm>
            <a:off x="5351348" y="2657612"/>
            <a:ext cx="3406890" cy="21329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03" name="Google Shape;203;p38"/>
          <p:cNvSpPr/>
          <p:nvPr/>
        </p:nvSpPr>
        <p:spPr>
          <a:xfrm>
            <a:off x="2306741" y="4813214"/>
            <a:ext cx="29592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50916"/>
                </a:solidFill>
                <a:latin typeface="Prata"/>
                <a:ea typeface="Prata"/>
                <a:cs typeface="Prata"/>
                <a:sym typeface="Prata"/>
              </a:rPr>
              <a:t>Lorem ipsum dolor sit amet</a:t>
            </a:r>
            <a:endParaRPr sz="1800">
              <a:solidFill>
                <a:srgbClr val="050916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204" name="Google Shape;204;p38"/>
          <p:cNvSpPr/>
          <p:nvPr/>
        </p:nvSpPr>
        <p:spPr>
          <a:xfrm>
            <a:off x="242676" y="2407423"/>
            <a:ext cx="214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Aggregate</a:t>
            </a: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 choice frequency</a:t>
            </a:r>
            <a:endParaRPr sz="1100"/>
          </a:p>
        </p:txBody>
      </p:sp>
      <p:sp>
        <p:nvSpPr>
          <p:cNvPr id="205" name="Google Shape;205;p38"/>
          <p:cNvSpPr/>
          <p:nvPr/>
        </p:nvSpPr>
        <p:spPr>
          <a:xfrm>
            <a:off x="2935391" y="3621773"/>
            <a:ext cx="214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Repeat response curve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/>
        </p:nvSpPr>
        <p:spPr>
          <a:xfrm>
            <a:off x="2705100" y="2075460"/>
            <a:ext cx="37338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Extension</a:t>
            </a:r>
            <a:endParaRPr sz="3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Analysis</a:t>
            </a:r>
            <a:endParaRPr sz="3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35" r="2226" t="0"/>
          <a:stretch/>
        </p:blipFill>
        <p:spPr>
          <a:xfrm>
            <a:off x="5935148" y="1915474"/>
            <a:ext cx="3208850" cy="200887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216" name="Google Shape;216;p40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1768"/>
          <a:stretch/>
        </p:blipFill>
        <p:spPr>
          <a:xfrm>
            <a:off x="971550" y="3387050"/>
            <a:ext cx="2338137" cy="17545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217" name="Google Shape;217;p40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3951" l="0" r="0" t="3951"/>
          <a:stretch/>
        </p:blipFill>
        <p:spPr>
          <a:xfrm>
            <a:off x="971550" y="1627396"/>
            <a:ext cx="2338126" cy="166235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218" name="Google Shape;218;p40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4701" l="0" r="0" t="4701"/>
          <a:stretch/>
        </p:blipFill>
        <p:spPr>
          <a:xfrm>
            <a:off x="971575" y="80640"/>
            <a:ext cx="2338124" cy="145455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19" name="Google Shape;219;p40"/>
          <p:cNvSpPr/>
          <p:nvPr/>
        </p:nvSpPr>
        <p:spPr>
          <a:xfrm>
            <a:off x="3597150" y="851013"/>
            <a:ext cx="159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Average rewards</a:t>
            </a:r>
            <a:endParaRPr sz="1100"/>
          </a:p>
        </p:txBody>
      </p:sp>
      <p:sp>
        <p:nvSpPr>
          <p:cNvPr id="220" name="Google Shape;220;p40"/>
          <p:cNvSpPr/>
          <p:nvPr/>
        </p:nvSpPr>
        <p:spPr>
          <a:xfrm>
            <a:off x="3597150" y="2227738"/>
            <a:ext cx="159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Entropy</a:t>
            </a:r>
            <a:endParaRPr sz="1100"/>
          </a:p>
        </p:txBody>
      </p:sp>
      <p:sp>
        <p:nvSpPr>
          <p:cNvPr id="221" name="Google Shape;221;p40"/>
          <p:cNvSpPr/>
          <p:nvPr/>
        </p:nvSpPr>
        <p:spPr>
          <a:xfrm>
            <a:off x="3597150" y="3604482"/>
            <a:ext cx="159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Repeat Clicks</a:t>
            </a:r>
            <a:endParaRPr sz="1100"/>
          </a:p>
        </p:txBody>
      </p:sp>
      <p:sp>
        <p:nvSpPr>
          <p:cNvPr id="222" name="Google Shape;222;p40"/>
          <p:cNvSpPr/>
          <p:nvPr/>
        </p:nvSpPr>
        <p:spPr>
          <a:xfrm>
            <a:off x="5935142" y="991375"/>
            <a:ext cx="30996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Mapping of Payoff Conditions</a:t>
            </a:r>
            <a:endParaRPr sz="18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/>
          <p:nvPr/>
        </p:nvSpPr>
        <p:spPr>
          <a:xfrm rot="-5400000">
            <a:off x="4546050" y="473475"/>
            <a:ext cx="2895300" cy="6449100"/>
          </a:xfrm>
          <a:prstGeom prst="roundRect">
            <a:avLst>
              <a:gd fmla="val 6520" name="adj"/>
            </a:avLst>
          </a:prstGeom>
          <a:gradFill>
            <a:gsLst>
              <a:gs pos="0">
                <a:srgbClr val="050916"/>
              </a:gs>
              <a:gs pos="37000">
                <a:srgbClr val="050916"/>
              </a:gs>
              <a:gs pos="77000">
                <a:srgbClr val="050916">
                  <a:alpha val="69803"/>
                </a:srgbClr>
              </a:gs>
              <a:gs pos="100000">
                <a:srgbClr val="0509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28" name="Google Shape;228;p4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829" l="0" r="0" t="5838"/>
          <a:stretch/>
        </p:blipFill>
        <p:spPr>
          <a:xfrm>
            <a:off x="0" y="0"/>
            <a:ext cx="9143999" cy="22502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229" name="Google Shape;229;p41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9196" l="0" r="0" t="9196"/>
          <a:stretch/>
        </p:blipFill>
        <p:spPr>
          <a:xfrm>
            <a:off x="5351348" y="2657612"/>
            <a:ext cx="3406889" cy="21329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30" name="Google Shape;230;p41"/>
          <p:cNvSpPr/>
          <p:nvPr/>
        </p:nvSpPr>
        <p:spPr>
          <a:xfrm>
            <a:off x="395076" y="2407423"/>
            <a:ext cx="214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Aggregate choice frequency</a:t>
            </a:r>
            <a:endParaRPr sz="1100"/>
          </a:p>
        </p:txBody>
      </p:sp>
      <p:sp>
        <p:nvSpPr>
          <p:cNvPr id="231" name="Google Shape;231;p41"/>
          <p:cNvSpPr/>
          <p:nvPr/>
        </p:nvSpPr>
        <p:spPr>
          <a:xfrm>
            <a:off x="2782991" y="3850373"/>
            <a:ext cx="214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Repeat response curve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/>
        </p:nvSpPr>
        <p:spPr>
          <a:xfrm>
            <a:off x="2719038" y="1921501"/>
            <a:ext cx="37059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Comparative</a:t>
            </a:r>
            <a:endParaRPr sz="4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Analysis</a:t>
            </a:r>
            <a:endParaRPr sz="4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/>
          <p:nvPr/>
        </p:nvSpPr>
        <p:spPr>
          <a:xfrm>
            <a:off x="891300" y="4094800"/>
            <a:ext cx="2034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Additional time pressure case</a:t>
            </a:r>
            <a:endParaRPr/>
          </a:p>
        </p:txBody>
      </p:sp>
      <p:sp>
        <p:nvSpPr>
          <p:cNvPr id="242" name="Google Shape;242;p43"/>
          <p:cNvSpPr/>
          <p:nvPr/>
        </p:nvSpPr>
        <p:spPr>
          <a:xfrm>
            <a:off x="3538463" y="4232350"/>
            <a:ext cx="2343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Contextual choices</a:t>
            </a:r>
            <a:endParaRPr/>
          </a:p>
        </p:txBody>
      </p:sp>
      <p:sp>
        <p:nvSpPr>
          <p:cNvPr id="243" name="Google Shape;243;p43"/>
          <p:cNvSpPr/>
          <p:nvPr/>
        </p:nvSpPr>
        <p:spPr>
          <a:xfrm>
            <a:off x="6495238" y="4232350"/>
            <a:ext cx="1927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Updating graph</a:t>
            </a:r>
            <a:endParaRPr/>
          </a:p>
        </p:txBody>
      </p:sp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088" y="1382785"/>
            <a:ext cx="1674275" cy="12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9900" y="2794325"/>
            <a:ext cx="1598675" cy="12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6138" y="1641594"/>
            <a:ext cx="9048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4700" y="1641600"/>
            <a:ext cx="9048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6150" y="2894375"/>
            <a:ext cx="9048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4688" y="2894375"/>
            <a:ext cx="9048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1288" y="3093296"/>
            <a:ext cx="2129775" cy="717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18750" y="1929000"/>
            <a:ext cx="832900" cy="8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40425" y="1949175"/>
            <a:ext cx="832900" cy="8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3"/>
          <p:cNvSpPr txBox="1"/>
          <p:nvPr/>
        </p:nvSpPr>
        <p:spPr>
          <a:xfrm>
            <a:off x="1556900" y="589950"/>
            <a:ext cx="5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43"/>
          <p:cNvSpPr txBox="1"/>
          <p:nvPr/>
        </p:nvSpPr>
        <p:spPr>
          <a:xfrm>
            <a:off x="5481325" y="589950"/>
            <a:ext cx="9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5" name="Google Shape;255;p43"/>
          <p:cNvCxnSpPr/>
          <p:nvPr/>
        </p:nvCxnSpPr>
        <p:spPr>
          <a:xfrm flipH="1" rot="10800000">
            <a:off x="683675" y="973475"/>
            <a:ext cx="2523900" cy="10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43"/>
          <p:cNvCxnSpPr/>
          <p:nvPr/>
        </p:nvCxnSpPr>
        <p:spPr>
          <a:xfrm>
            <a:off x="3484375" y="983975"/>
            <a:ext cx="4898700" cy="10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/>
        </p:nvSpPr>
        <p:spPr>
          <a:xfrm>
            <a:off x="2705100" y="2075460"/>
            <a:ext cx="3733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" sz="30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INTRODUCTION</a:t>
            </a:r>
            <a:endParaRPr b="0" i="0" sz="3000" u="none" cap="none" strike="noStrike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-755" t="0"/>
          <a:stretch/>
        </p:blipFill>
        <p:spPr>
          <a:xfrm>
            <a:off x="408075" y="721200"/>
            <a:ext cx="5919600" cy="3701100"/>
          </a:xfrm>
          <a:prstGeom prst="rect">
            <a:avLst/>
          </a:prstGeom>
        </p:spPr>
      </p:pic>
      <p:sp>
        <p:nvSpPr>
          <p:cNvPr id="262" name="Google Shape;262;p44"/>
          <p:cNvSpPr txBox="1"/>
          <p:nvPr/>
        </p:nvSpPr>
        <p:spPr>
          <a:xfrm>
            <a:off x="6647150" y="813600"/>
            <a:ext cx="189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Entropy vs Context</a:t>
            </a:r>
            <a:endParaRPr sz="25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pic>
        <p:nvPicPr>
          <p:cNvPr id="263" name="Google Shape;26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5262" y="2315638"/>
            <a:ext cx="599175" cy="5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4"/>
          <p:cNvSpPr txBox="1"/>
          <p:nvPr/>
        </p:nvSpPr>
        <p:spPr>
          <a:xfrm>
            <a:off x="6593900" y="3039250"/>
            <a:ext cx="189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">
                <a:solidFill>
                  <a:schemeClr val="lt1"/>
                </a:solidFill>
              </a:rPr>
              <a:t>⬆ for limited conditions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">
                <a:solidFill>
                  <a:schemeClr val="lt1"/>
                </a:solidFill>
              </a:rPr>
              <a:t>⬇ for unlimited conditions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375" y="555587"/>
            <a:ext cx="5376500" cy="4032350"/>
          </a:xfrm>
          <a:prstGeom prst="rect">
            <a:avLst/>
          </a:prstGeom>
        </p:spPr>
      </p:pic>
      <p:sp>
        <p:nvSpPr>
          <p:cNvPr id="270" name="Google Shape;270;p45"/>
          <p:cNvSpPr txBox="1"/>
          <p:nvPr/>
        </p:nvSpPr>
        <p:spPr>
          <a:xfrm>
            <a:off x="6317025" y="813600"/>
            <a:ext cx="237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Repeat Clicks</a:t>
            </a:r>
            <a:r>
              <a:rPr lang="ko" sz="2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 vs Context</a:t>
            </a:r>
            <a:endParaRPr sz="25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pic>
        <p:nvPicPr>
          <p:cNvPr id="271" name="Google Shape;27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4850" y="2315626"/>
            <a:ext cx="599175" cy="5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5"/>
          <p:cNvSpPr txBox="1"/>
          <p:nvPr/>
        </p:nvSpPr>
        <p:spPr>
          <a:xfrm>
            <a:off x="6317025" y="3167025"/>
            <a:ext cx="189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">
                <a:solidFill>
                  <a:schemeClr val="lt1"/>
                </a:solidFill>
              </a:rPr>
              <a:t>⬇ for limited conditions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">
                <a:solidFill>
                  <a:schemeClr val="lt1"/>
                </a:solidFill>
              </a:rPr>
              <a:t>⬆ for unlimited conditions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375" y="555587"/>
            <a:ext cx="5376500" cy="4032350"/>
          </a:xfrm>
          <a:prstGeom prst="rect">
            <a:avLst/>
          </a:prstGeom>
        </p:spPr>
      </p:pic>
      <p:sp>
        <p:nvSpPr>
          <p:cNvPr id="278" name="Google Shape;278;p46"/>
          <p:cNvSpPr txBox="1"/>
          <p:nvPr/>
        </p:nvSpPr>
        <p:spPr>
          <a:xfrm>
            <a:off x="6189250" y="813600"/>
            <a:ext cx="2502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Reaction Time vs Context</a:t>
            </a:r>
            <a:endParaRPr sz="25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4850" y="2315626"/>
            <a:ext cx="599175" cy="5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 txBox="1"/>
          <p:nvPr/>
        </p:nvSpPr>
        <p:spPr>
          <a:xfrm>
            <a:off x="6317025" y="3167025"/>
            <a:ext cx="2374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">
                <a:solidFill>
                  <a:schemeClr val="lt1"/>
                </a:solidFill>
              </a:rPr>
              <a:t>⬆ for limited conditions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">
                <a:solidFill>
                  <a:schemeClr val="lt1"/>
                </a:solidFill>
              </a:rPr>
              <a:t>No noticeable trend</a:t>
            </a:r>
            <a:r>
              <a:rPr lang="ko">
                <a:solidFill>
                  <a:schemeClr val="lt1"/>
                </a:solidFill>
              </a:rPr>
              <a:t> for unlimited conditions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/>
        </p:nvSpPr>
        <p:spPr>
          <a:xfrm>
            <a:off x="2705100" y="2075460"/>
            <a:ext cx="3733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CONCLUSION &amp; DISCUSSION</a:t>
            </a:r>
            <a:endParaRPr sz="3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/>
        </p:nvSpPr>
        <p:spPr>
          <a:xfrm>
            <a:off x="507150" y="1722200"/>
            <a:ext cx="81297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ata"/>
              <a:buChar char="●"/>
            </a:pPr>
            <a:r>
              <a:rPr lang="ko" sz="1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Generated fig 1c, 2a, 2b,2c,2d,2e from the paper for both replication and extension game.</a:t>
            </a:r>
            <a:endParaRPr sz="18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291" name="Google Shape;291;p48"/>
          <p:cNvSpPr txBox="1"/>
          <p:nvPr/>
        </p:nvSpPr>
        <p:spPr>
          <a:xfrm>
            <a:off x="2407500" y="920950"/>
            <a:ext cx="4329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CONCLUSION AND DISCUSSION</a:t>
            </a:r>
            <a:endParaRPr sz="18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292" name="Google Shape;292;p48"/>
          <p:cNvSpPr txBox="1"/>
          <p:nvPr/>
        </p:nvSpPr>
        <p:spPr>
          <a:xfrm>
            <a:off x="507150" y="2571750"/>
            <a:ext cx="801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ata"/>
              <a:buChar char="●"/>
            </a:pPr>
            <a:r>
              <a:rPr lang="ko" sz="1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Compared Entropy, Repeat clicks and Reaction time.</a:t>
            </a:r>
            <a:endParaRPr sz="18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293" name="Google Shape;293;p48"/>
          <p:cNvSpPr txBox="1"/>
          <p:nvPr/>
        </p:nvSpPr>
        <p:spPr>
          <a:xfrm>
            <a:off x="507150" y="3223400"/>
            <a:ext cx="622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ata"/>
              <a:buChar char="●"/>
            </a:pPr>
            <a:r>
              <a:rPr lang="ko" sz="1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Generated model based predictions.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/>
        </p:nvSpPr>
        <p:spPr>
          <a:xfrm>
            <a:off x="141425" y="367375"/>
            <a:ext cx="3467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Similar pattern in replication fig. b,d,e and extension fig a, b corresponding to the fig S5 in the paper. </a:t>
            </a:r>
            <a:endParaRPr sz="15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pic>
        <p:nvPicPr>
          <p:cNvPr id="299" name="Google Shape;2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200" y="367387"/>
            <a:ext cx="2419350" cy="44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225" y="367375"/>
            <a:ext cx="2627650" cy="212955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9"/>
          <p:cNvSpPr txBox="1"/>
          <p:nvPr/>
        </p:nvSpPr>
        <p:spPr>
          <a:xfrm>
            <a:off x="4448675" y="4776100"/>
            <a:ext cx="110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Replication</a:t>
            </a:r>
            <a:endParaRPr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302" name="Google Shape;302;p49"/>
          <p:cNvSpPr txBox="1"/>
          <p:nvPr/>
        </p:nvSpPr>
        <p:spPr>
          <a:xfrm>
            <a:off x="7458300" y="2667038"/>
            <a:ext cx="91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Extension</a:t>
            </a:r>
            <a:endParaRPr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303" name="Google Shape;303;p49"/>
          <p:cNvSpPr txBox="1"/>
          <p:nvPr/>
        </p:nvSpPr>
        <p:spPr>
          <a:xfrm>
            <a:off x="141425" y="1167825"/>
            <a:ext cx="318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Replication  fig. a and c showed a varied pattern.</a:t>
            </a:r>
            <a:endParaRPr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304" name="Google Shape;304;p49"/>
          <p:cNvSpPr txBox="1"/>
          <p:nvPr/>
        </p:nvSpPr>
        <p:spPr>
          <a:xfrm>
            <a:off x="141425" y="3310500"/>
            <a:ext cx="3318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Critique:</a:t>
            </a:r>
            <a:endParaRPr b="1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ata"/>
              <a:buChar char="●"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The paper showed data only corresponding to Q, W, O, P mapped with 1,2,3,4 option and not other combinations for each condition.</a:t>
            </a:r>
            <a:endParaRPr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305" name="Google Shape;305;p49"/>
          <p:cNvSpPr txBox="1"/>
          <p:nvPr/>
        </p:nvSpPr>
        <p:spPr>
          <a:xfrm>
            <a:off x="141425" y="1832988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Reasons:</a:t>
            </a:r>
            <a:endParaRPr b="1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ata"/>
              <a:buAutoNum type="arabicPeriod"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Lack of data point available to us.</a:t>
            </a:r>
            <a:endParaRPr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ata"/>
              <a:buAutoNum type="arabicPeriod"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Mental state of the participants.</a:t>
            </a:r>
            <a:endParaRPr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306" name="Google Shape;306;p49"/>
          <p:cNvSpPr txBox="1"/>
          <p:nvPr/>
        </p:nvSpPr>
        <p:spPr>
          <a:xfrm>
            <a:off x="6395225" y="3423800"/>
            <a:ext cx="2627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BMT predictions about the chosen option simulated for all participants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/>
        </p:nvSpPr>
        <p:spPr>
          <a:xfrm>
            <a:off x="2719088" y="2190876"/>
            <a:ext cx="3705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4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Thanks !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755" y="1334518"/>
            <a:ext cx="3420850" cy="340489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936730" y="943392"/>
            <a:ext cx="205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 Replication workflow</a:t>
            </a:r>
            <a:endParaRPr b="0" i="0" sz="1400" u="none" cap="none" strike="noStrike">
              <a:solidFill>
                <a:srgbClr val="000000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2202180" y="429156"/>
            <a:ext cx="4739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2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Replication Experiment Design</a:t>
            </a:r>
            <a:endParaRPr/>
          </a:p>
        </p:txBody>
      </p:sp>
      <p:sp>
        <p:nvSpPr>
          <p:cNvPr id="115" name="Google Shape;115;p27"/>
          <p:cNvSpPr txBox="1"/>
          <p:nvPr/>
        </p:nvSpPr>
        <p:spPr>
          <a:xfrm>
            <a:off x="4922520" y="1251169"/>
            <a:ext cx="3192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i="0" lang="ko" sz="14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The experiment starts of with training rounds. 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i="0" lang="ko" sz="14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Unlimited time condition and a 400ms limited condition.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i="0" lang="ko" sz="14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The payoffs follow four distinct distributions.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i="0" lang="ko" sz="14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Feedback is shared for 400ms</a:t>
            </a:r>
            <a:r>
              <a:rPr b="0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/>
        </p:nvSpPr>
        <p:spPr>
          <a:xfrm>
            <a:off x="464821" y="720116"/>
            <a:ext cx="3390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" sz="20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Motivation for Extension</a:t>
            </a:r>
            <a:endParaRPr b="1" i="0" sz="2000" u="none" cap="none" strike="noStrike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1841386" y="2168825"/>
            <a:ext cx="4414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To study how performance is affected in the additional 800ms limited case. Prior research suggests moderate time pressure can be beneficial for optimal decision making.</a:t>
            </a:r>
            <a:endParaRPr b="0" i="0" sz="11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7" name="Google Shape;127;p29"/>
          <p:cNvSpPr/>
          <p:nvPr/>
        </p:nvSpPr>
        <p:spPr>
          <a:xfrm>
            <a:off x="1841385" y="1907899"/>
            <a:ext cx="409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Stochastic Time Pressure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/>
          <p:nvPr/>
        </p:nvSpPr>
        <p:spPr>
          <a:xfrm>
            <a:off x="1081087" y="1892667"/>
            <a:ext cx="833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01.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1841386" y="3099898"/>
            <a:ext cx="426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People may be less prone to investigate and take more cautious actions in high-risk situations, whereas they may be more likely to do so in low-risk circumstances.</a:t>
            </a:r>
            <a:endParaRPr b="0" i="0" sz="11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1841385" y="2838972"/>
            <a:ext cx="409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Situational Context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1081087" y="2823740"/>
            <a:ext cx="833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02.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1841386" y="4030970"/>
            <a:ext cx="4092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Served as reinforcement and feedback at the end of every round</a:t>
            </a:r>
            <a:endParaRPr b="0" i="0" sz="11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1841385" y="3770045"/>
            <a:ext cx="409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Performance Bonus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1081087" y="3754812"/>
            <a:ext cx="833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03.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07" y="1426428"/>
            <a:ext cx="5074448" cy="340489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/>
        </p:nvSpPr>
        <p:spPr>
          <a:xfrm>
            <a:off x="2098046" y="1118651"/>
            <a:ext cx="205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4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 Extension workflow</a:t>
            </a:r>
            <a:endParaRPr i="0" sz="1400" u="none" cap="none" strike="noStrike">
              <a:solidFill>
                <a:srgbClr val="000000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2202180" y="429156"/>
            <a:ext cx="4739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2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Extension Experiment Design</a:t>
            </a:r>
            <a:endParaRPr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5635753" y="1556087"/>
            <a:ext cx="3192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4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The following key changes were made in the extension</a:t>
            </a:r>
            <a:endParaRPr>
              <a:latin typeface="Prata"/>
              <a:ea typeface="Prata"/>
              <a:cs typeface="Prata"/>
              <a:sym typeface="Prata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ata"/>
              <a:buAutoNum type="arabicPeriod"/>
            </a:pPr>
            <a:r>
              <a:rPr i="0" lang="ko" sz="14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The extension is presented in a medical surgery context. </a:t>
            </a:r>
            <a:endParaRPr>
              <a:latin typeface="Prata"/>
              <a:ea typeface="Prata"/>
              <a:cs typeface="Prata"/>
              <a:sym typeface="Prata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i="0" lang="ko" sz="1400" u="none" cap="none" strike="noStrik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An 800ms time pressure condition is also included</a:t>
            </a:r>
            <a:r>
              <a:rPr b="0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2705100" y="2075460"/>
            <a:ext cx="3733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METHODS</a:t>
            </a:r>
            <a:endParaRPr sz="3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ble flow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