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gif" ContentType="image/gif"/>
  <Override PartName="/ppt/media/image5.gif" ContentType="image/gif"/>
  <Override PartName="/ppt/media/image4.png" ContentType="image/png"/>
  <Override PartName="/ppt/media/image3.png" ContentType="image/png"/>
  <Override PartName="/ppt/media/image6.gif" ContentType="image/gif"/>
  <Override PartName="/ppt/media/image2.png" ContentType="image/png"/>
  <Override PartName="/ppt/media/image7.gif" ContentType="image/gif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222444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b="1" lang="en-IN" sz="6000">
                <a:solidFill>
                  <a:srgbClr val="000000"/>
                </a:solidFill>
                <a:latin typeface="Calibri Light"/>
              </a:rPr>
              <a:t>Leveraging Linux Containers to Achieve High Availability for Cloud Services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872360" y="2016000"/>
            <a:ext cx="9143280" cy="279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                                                                      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By: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                                                                                                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Rashmi Gulhane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                                                                                              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Akansha Gupta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>
                <a:latin typeface="Calibri"/>
              </a:rPr>
              <a:t>Advantage and Disadvantage of System: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1474920" y="2142000"/>
            <a:ext cx="2484720" cy="23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Arial"/>
              </a:rPr>
              <a:t>zero-overhead HA solution does not exist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1510200" y="2574000"/>
            <a:ext cx="1297440" cy="23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Arial"/>
              </a:rPr>
              <a:t>performance impact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2088000" y="2934000"/>
            <a:ext cx="2089800" cy="23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Arial"/>
              </a:rPr>
              <a:t>efficiency of checkpoint procedure</a:t>
            </a: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2088000" y="3384000"/>
            <a:ext cx="1885680" cy="23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Arial"/>
              </a:rPr>
              <a:t>the time interval of checkpoint </a:t>
            </a:r>
            <a:endParaRPr/>
          </a:p>
        </p:txBody>
      </p:sp>
      <p:sp>
        <p:nvSpPr>
          <p:cNvPr id="104" name="CustomShape 6"/>
          <p:cNvSpPr/>
          <p:nvPr/>
        </p:nvSpPr>
        <p:spPr>
          <a:xfrm>
            <a:off x="2232000" y="3798000"/>
            <a:ext cx="1311120" cy="23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Arial"/>
              </a:rPr>
              <a:t>size of the container</a:t>
            </a:r>
            <a:endParaRPr/>
          </a:p>
        </p:txBody>
      </p:sp>
      <p:sp>
        <p:nvSpPr>
          <p:cNvPr id="105" name="CustomShape 7"/>
          <p:cNvSpPr/>
          <p:nvPr/>
        </p:nvSpPr>
        <p:spPr>
          <a:xfrm>
            <a:off x="1325520" y="4374000"/>
            <a:ext cx="4938120" cy="23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000">
                <a:latin typeface="Arial"/>
              </a:rPr>
              <a:t>if the application is not very state sensitive, then the HA overhead can be insignificant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1050840"/>
            <a:ext cx="10514880" cy="456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>
                <a:latin typeface="Calibri"/>
              </a:rPr>
              <a:t>Identified gaps:</a:t>
            </a:r>
            <a:endParaRPr/>
          </a:p>
          <a:p>
            <a:endParaRPr/>
          </a:p>
          <a:p>
            <a:r>
              <a:rPr lang="en-IN">
                <a:latin typeface="Calibri"/>
              </a:rPr>
              <a:t>1)Even if single application fails in multi application container,the whole container gets restarted.</a:t>
            </a:r>
            <a:endParaRPr/>
          </a:p>
          <a:p>
            <a:endParaRPr/>
          </a:p>
          <a:p>
            <a:r>
              <a:rPr lang="en-IN">
                <a:latin typeface="Calibri"/>
              </a:rPr>
              <a:t>2)HAManager is a single point of failure,if a HAManager fails there is no mechanism to identify it and hence no checkpointing for that container will take place</a:t>
            </a:r>
            <a:endParaRPr/>
          </a:p>
          <a:p>
            <a:endParaRPr/>
          </a:p>
          <a:p>
            <a:r>
              <a:rPr lang="en-IN">
                <a:latin typeface="Calibri"/>
              </a:rPr>
              <a:t>3)Checkpointing frequency is static.Mechanism should be included to change Checkpointing frequency on basic of MTTF,MTTR of that container.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38440" y="365400"/>
            <a:ext cx="10514880" cy="55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589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>
                <a:latin typeface="Calibri"/>
              </a:rPr>
              <a:t>Conclusion:</a:t>
            </a:r>
            <a:endParaRPr/>
          </a:p>
          <a:p>
            <a:endParaRPr/>
          </a:p>
          <a:p>
            <a:r>
              <a:rPr lang="en-IN">
                <a:latin typeface="Calibri"/>
              </a:rPr>
              <a:t>     </a:t>
            </a:r>
            <a:r>
              <a:rPr lang="en-IN">
                <a:latin typeface="Calibri"/>
              </a:rPr>
              <a:t>1)compensate the limitation of Linux containers in achieving HA</a:t>
            </a:r>
            <a:endParaRPr/>
          </a:p>
          <a:p>
            <a:endParaRPr/>
          </a:p>
          <a:p>
            <a:r>
              <a:rPr lang="en-IN">
                <a:latin typeface="Calibri"/>
              </a:rPr>
              <a:t>    </a:t>
            </a:r>
            <a:r>
              <a:rPr lang="en-IN">
                <a:latin typeface="Calibri"/>
              </a:rPr>
              <a:t>2 ) the application recovery time even in case of failover is negligible</a:t>
            </a:r>
            <a:endParaRPr/>
          </a:p>
          <a:p>
            <a:r>
              <a:rPr lang="en-IN">
                <a:latin typeface="Calibri"/>
              </a:rPr>
              <a:t>    </a:t>
            </a:r>
            <a:r>
              <a:rPr lang="en-IN">
                <a:latin typeface="Calibri"/>
              </a:rPr>
              <a:t>3) By dynamically deciding the interval for checkpoint less overheat created.</a:t>
            </a:r>
            <a:endParaRPr/>
          </a:p>
          <a:p>
            <a:r>
              <a:rPr lang="en-IN">
                <a:latin typeface="Calibri"/>
              </a:rPr>
              <a:t>    </a:t>
            </a:r>
            <a:r>
              <a:rPr lang="en-IN">
                <a:latin typeface="Calibri"/>
              </a:rPr>
              <a:t>4)Some more improvement in the existing system can make this System more efficent.</a:t>
            </a:r>
            <a:endParaRPr/>
          </a:p>
          <a:p>
            <a:endParaRPr/>
          </a:p>
          <a:p>
            <a:endParaRPr/>
          </a:p>
          <a:p>
            <a:r>
              <a:rPr lang="en-IN">
                <a:latin typeface="Calibri"/>
              </a:rPr>
              <a:t>Reference: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731160" y="4392000"/>
            <a:ext cx="10284480" cy="162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>
                <a:latin typeface="Arial"/>
              </a:rPr>
              <a:t>Leveraging Linux Containers to Achieve High Availability for Cloud Services</a:t>
            </a:r>
            <a:endParaRPr/>
          </a:p>
          <a:p>
            <a:r>
              <a:rPr b="1" lang="en-IN" sz="2200">
                <a:latin typeface="Arial"/>
              </a:rPr>
              <a:t>Cloud computing lecture</a:t>
            </a:r>
            <a:endParaRPr/>
          </a:p>
          <a:p>
            <a:r>
              <a:rPr b="1" lang="en-IN" sz="2200">
                <a:latin typeface="Arial"/>
              </a:rPr>
              <a:t>http://criu.org/</a:t>
            </a:r>
            <a:endParaRPr/>
          </a:p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>
                <a:latin typeface="Calibri"/>
              </a:rPr>
              <a:t>Thank you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>
                <a:solidFill>
                  <a:srgbClr val="000000"/>
                </a:solidFill>
                <a:latin typeface="Calibri Light"/>
              </a:rPr>
              <a:t>Content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Calibri"/>
              </a:rPr>
              <a:t>Purpose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solidFill>
                  <a:srgbClr val="000000"/>
                </a:solidFill>
                <a:latin typeface="Calibri Light"/>
              </a:rPr>
              <a:t>achieving HA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solidFill>
                  <a:srgbClr val="000000"/>
                </a:solidFill>
                <a:latin typeface="Calibri Light"/>
              </a:rPr>
              <a:t>holistic view of approach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400">
                <a:solidFill>
                  <a:srgbClr val="000000"/>
                </a:solidFill>
                <a:latin typeface="Calibri Light"/>
              </a:rPr>
              <a:t>Application Design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400">
                <a:solidFill>
                  <a:srgbClr val="000000"/>
                </a:solidFill>
                <a:latin typeface="Calibri Light"/>
              </a:rPr>
              <a:t>Architecture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1399320" y="4464000"/>
            <a:ext cx="4720320" cy="85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The flow of detecting failures and recovering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.</a:t>
            </a:r>
            <a:endParaRPr/>
          </a:p>
        </p:txBody>
      </p:sp>
      <p:sp>
        <p:nvSpPr>
          <p:cNvPr id="77" name="CustomShape 4"/>
          <p:cNvSpPr/>
          <p:nvPr/>
        </p:nvSpPr>
        <p:spPr>
          <a:xfrm>
            <a:off x="1296000" y="4987080"/>
            <a:ext cx="5325480" cy="26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>
                <a:latin typeface="Calibri"/>
              </a:rPr>
              <a:t>Case Study:video streaming service using VLC</a:t>
            </a:r>
            <a:endParaRPr/>
          </a:p>
        </p:txBody>
      </p:sp>
      <p:sp>
        <p:nvSpPr>
          <p:cNvPr id="78" name="CustomShape 5"/>
          <p:cNvSpPr/>
          <p:nvPr/>
        </p:nvSpPr>
        <p:spPr>
          <a:xfrm>
            <a:off x="1296000" y="5472000"/>
            <a:ext cx="4866840" cy="26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>
                <a:latin typeface="Calibri"/>
              </a:rPr>
              <a:t>Advantage and Disadvantage of System:</a:t>
            </a:r>
            <a:endParaRPr/>
          </a:p>
        </p:txBody>
      </p:sp>
      <p:sp>
        <p:nvSpPr>
          <p:cNvPr id="79" name="CustomShape 6"/>
          <p:cNvSpPr/>
          <p:nvPr/>
        </p:nvSpPr>
        <p:spPr>
          <a:xfrm>
            <a:off x="1424880" y="5842080"/>
            <a:ext cx="1958760" cy="53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>
                <a:latin typeface="Calibri"/>
              </a:rPr>
              <a:t>Identified gaps,REference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Purpose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 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compensate the limitations of Linux containers in achieving HA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a novel approach using Linux containers and middleware technologies to achieve HA for cloud applications.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first work that addresses HA for cloud applications by integrating technologies of middleware and Linux containers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 </a:t>
            </a:r>
            <a:r>
              <a:rPr lang="en-IN" sz="4400">
                <a:solidFill>
                  <a:srgbClr val="000000"/>
                </a:solidFill>
                <a:latin typeface="Calibri Light"/>
              </a:rPr>
              <a:t>achieving HA 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IN" sz="2800">
                <a:solidFill>
                  <a:srgbClr val="000000"/>
                </a:solidFill>
                <a:latin typeface="Calibri"/>
              </a:rPr>
              <a:t>Redundancy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IN" sz="2800">
                <a:solidFill>
                  <a:srgbClr val="000000"/>
                </a:solidFill>
                <a:latin typeface="Calibri"/>
              </a:rPr>
              <a:t>Monitoring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IN" sz="2800">
                <a:solidFill>
                  <a:srgbClr val="000000"/>
                </a:solidFill>
                <a:latin typeface="Calibri"/>
              </a:rPr>
              <a:t>Checkpoint 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IN" sz="2800">
                <a:solidFill>
                  <a:srgbClr val="000000"/>
                </a:solidFill>
                <a:latin typeface="Calibri"/>
              </a:rPr>
              <a:t>Recovery management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holistic view of approach</a:t>
            </a:r>
            <a:endParaRPr/>
          </a:p>
        </p:txBody>
      </p:sp>
      <p:pic>
        <p:nvPicPr>
          <p:cNvPr id="8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02440" y="2396160"/>
            <a:ext cx="7291080" cy="358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IN" sz="4400">
                <a:solidFill>
                  <a:srgbClr val="000000"/>
                </a:solidFill>
                <a:latin typeface="Calibri Light"/>
              </a:rPr>
              <a:t>Application Design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716760" y="1952640"/>
            <a:ext cx="10514880" cy="387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IN" sz="2800">
                <a:solidFill>
                  <a:srgbClr val="000000"/>
                </a:solidFill>
                <a:latin typeface="Calibri"/>
              </a:rPr>
              <a:t>HA-agnostic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HA attributes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4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9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85520" y="2868480"/>
            <a:ext cx="5238000" cy="1542240"/>
          </a:xfrm>
          <a:prstGeom prst="rect">
            <a:avLst/>
          </a:prstGeom>
          <a:ln>
            <a:noFill/>
          </a:ln>
        </p:spPr>
      </p:pic>
      <p:sp>
        <p:nvSpPr>
          <p:cNvPr id="91" name="CustomShape 5"/>
          <p:cNvSpPr/>
          <p:nvPr/>
        </p:nvSpPr>
        <p:spPr>
          <a:xfrm>
            <a:off x="779040" y="4752000"/>
            <a:ext cx="2676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Checkpointing strategies</a:t>
            </a:r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818280" y="5328000"/>
            <a:ext cx="1701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recovery policy</a:t>
            </a:r>
            <a:endParaRPr/>
          </a:p>
        </p:txBody>
      </p:sp>
      <p:sp>
        <p:nvSpPr>
          <p:cNvPr id="93" name="CustomShape 7"/>
          <p:cNvSpPr/>
          <p:nvPr/>
        </p:nvSpPr>
        <p:spPr>
          <a:xfrm>
            <a:off x="1296360" y="5773320"/>
            <a:ext cx="172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scope of failure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>
                <a:latin typeface="Calibri"/>
              </a:rPr>
              <a:t>Architecture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5640" y="2142360"/>
            <a:ext cx="5238000" cy="26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1524240"/>
            <a:ext cx="9215640" cy="380916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1080000" y="589320"/>
            <a:ext cx="4720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The flow of detecting failures and recovering.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>
                <a:latin typeface="Calibri"/>
              </a:rPr>
              <a:t>Case Study:video streaming service using VLC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