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 id="2147483663" r:id="rId2"/>
  </p:sldMasterIdLst>
  <p:notesMasterIdLst>
    <p:notesMasterId r:id="rId40"/>
  </p:notesMasterIdLst>
  <p:sldIdLst>
    <p:sldId id="256" r:id="rId3"/>
    <p:sldId id="260" r:id="rId4"/>
    <p:sldId id="262" r:id="rId5"/>
    <p:sldId id="266" r:id="rId6"/>
    <p:sldId id="267" r:id="rId7"/>
    <p:sldId id="268" r:id="rId8"/>
    <p:sldId id="269" r:id="rId9"/>
    <p:sldId id="291" r:id="rId10"/>
    <p:sldId id="292" r:id="rId11"/>
    <p:sldId id="293" r:id="rId12"/>
    <p:sldId id="294" r:id="rId13"/>
    <p:sldId id="295" r:id="rId14"/>
    <p:sldId id="296" r:id="rId15"/>
    <p:sldId id="297" r:id="rId16"/>
    <p:sldId id="300" r:id="rId17"/>
    <p:sldId id="298" r:id="rId18"/>
    <p:sldId id="299" r:id="rId19"/>
    <p:sldId id="301" r:id="rId20"/>
    <p:sldId id="302" r:id="rId21"/>
    <p:sldId id="303" r:id="rId22"/>
    <p:sldId id="304" r:id="rId23"/>
    <p:sldId id="349" r:id="rId24"/>
    <p:sldId id="322" r:id="rId25"/>
    <p:sldId id="332" r:id="rId26"/>
    <p:sldId id="344" r:id="rId27"/>
    <p:sldId id="330" r:id="rId28"/>
    <p:sldId id="323" r:id="rId29"/>
    <p:sldId id="326" r:id="rId30"/>
    <p:sldId id="258" r:id="rId31"/>
    <p:sldId id="346" r:id="rId32"/>
    <p:sldId id="339" r:id="rId33"/>
    <p:sldId id="340" r:id="rId34"/>
    <p:sldId id="347" r:id="rId35"/>
    <p:sldId id="341" r:id="rId36"/>
    <p:sldId id="348" r:id="rId37"/>
    <p:sldId id="342" r:id="rId38"/>
    <p:sldId id="305" r:id="rId39"/>
  </p:sldIdLst>
  <p:sldSz cx="9906000" cy="6858000" type="A4"/>
  <p:notesSz cx="6731000" cy="9867900"/>
  <p:embeddedFontLst>
    <p:embeddedFont>
      <p:font typeface="Open Sans"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AD53279-FAFA-43CC-A819-2EC9E37364D3}">
          <p14:sldIdLst>
            <p14:sldId id="256"/>
            <p14:sldId id="260"/>
            <p14:sldId id="262"/>
            <p14:sldId id="266"/>
            <p14:sldId id="267"/>
            <p14:sldId id="268"/>
            <p14:sldId id="269"/>
            <p14:sldId id="291"/>
            <p14:sldId id="292"/>
            <p14:sldId id="293"/>
            <p14:sldId id="294"/>
            <p14:sldId id="295"/>
            <p14:sldId id="296"/>
            <p14:sldId id="297"/>
            <p14:sldId id="300"/>
            <p14:sldId id="298"/>
            <p14:sldId id="299"/>
            <p14:sldId id="301"/>
            <p14:sldId id="302"/>
            <p14:sldId id="303"/>
            <p14:sldId id="304"/>
            <p14:sldId id="349"/>
            <p14:sldId id="322"/>
            <p14:sldId id="332"/>
            <p14:sldId id="344"/>
            <p14:sldId id="330"/>
            <p14:sldId id="323"/>
            <p14:sldId id="326"/>
            <p14:sldId id="258"/>
            <p14:sldId id="346"/>
            <p14:sldId id="339"/>
            <p14:sldId id="340"/>
            <p14:sldId id="347"/>
            <p14:sldId id="341"/>
            <p14:sldId id="348"/>
            <p14:sldId id="342"/>
            <p14:sldId id="305"/>
          </p14:sldIdLst>
        </p14:section>
      </p14:sectionLst>
    </p:ext>
    <p:ext uri="{EFAFB233-063F-42B5-8137-9DF3F51BA10A}">
      <p15:sldGuideLst xmlns:p15="http://schemas.microsoft.com/office/powerpoint/2012/main">
        <p15:guide id="1" orient="horz" pos="3793">
          <p15:clr>
            <a:srgbClr val="A4A3A4"/>
          </p15:clr>
        </p15:guide>
        <p15:guide id="2" orient="horz" pos="1002">
          <p15:clr>
            <a:srgbClr val="A4A3A4"/>
          </p15:clr>
        </p15:guide>
        <p15:guide id="3" pos="5946">
          <p15:clr>
            <a:srgbClr val="A4A3A4"/>
          </p15:clr>
        </p15:guide>
        <p15:guide id="4" pos="2499">
          <p15:clr>
            <a:srgbClr val="A4A3A4"/>
          </p15:clr>
        </p15:guide>
        <p15:guide id="5" pos="296">
          <p15:clr>
            <a:srgbClr val="A4A3A4"/>
          </p15:clr>
        </p15:guide>
        <p15:guide id="6" pos="2186">
          <p15:clr>
            <a:srgbClr val="A4A3A4"/>
          </p15:clr>
        </p15:guide>
      </p15:sldGuideLst>
    </p:ext>
    <p:ext uri="{2D200454-40CA-4A62-9FC3-DE9A4176ACB9}">
      <p15:notesGuideLst xmlns:p15="http://schemas.microsoft.com/office/powerpoint/2012/main">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mi Gupta" initials="RG" lastIdx="1" clrIdx="0">
    <p:extLst>
      <p:ext uri="{19B8F6BF-5375-455C-9EA6-DF929625EA0E}">
        <p15:presenceInfo xmlns:p15="http://schemas.microsoft.com/office/powerpoint/2012/main" userId="Rashmi Gu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76493" autoAdjust="0"/>
  </p:normalViewPr>
  <p:slideViewPr>
    <p:cSldViewPr snapToGrid="0">
      <p:cViewPr varScale="1">
        <p:scale>
          <a:sx n="52" d="100"/>
          <a:sy n="52" d="100"/>
        </p:scale>
        <p:origin x="1696" y="24"/>
      </p:cViewPr>
      <p:guideLst>
        <p:guide orient="horz" pos="3793"/>
        <p:guide orient="horz" pos="1002"/>
        <p:guide pos="5946"/>
        <p:guide pos="2499"/>
        <p:guide pos="296"/>
        <p:guide pos="218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22050" y="740075"/>
            <a:ext cx="4487550" cy="37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73100" y="4687250"/>
            <a:ext cx="5384800" cy="44405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693738" y="739775"/>
            <a:ext cx="5345112" cy="37004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73100" y="4687250"/>
            <a:ext cx="5384700" cy="444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4406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3482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r>
              <a:rPr lang="en-IN" sz="1100" b="1" i="0" u="none" strike="noStrike" kern="1200" cap="none" dirty="0">
                <a:solidFill>
                  <a:schemeClr val="tx1"/>
                </a:solidFill>
                <a:effectLst/>
                <a:latin typeface="Arial"/>
                <a:ea typeface="Arial"/>
                <a:cs typeface="Arial"/>
                <a:sym typeface="Arial"/>
              </a:rPr>
              <a:t>1)</a:t>
            </a:r>
            <a:endParaRPr lang="en-GB" sz="1100" b="0" i="0" u="none" strike="noStrike" kern="1200" cap="none" dirty="0">
              <a:solidFill>
                <a:schemeClr val="tx1"/>
              </a:solidFill>
              <a:effectLst/>
              <a:latin typeface="Arial"/>
              <a:ea typeface="Arial"/>
              <a:cs typeface="Arial"/>
              <a:sym typeface="Arial"/>
            </a:endParaRPr>
          </a:p>
          <a:p>
            <a:r>
              <a:rPr lang="en-GB" sz="1100" b="1" i="0" u="none" strike="noStrike" kern="1200" cap="none" dirty="0">
                <a:solidFill>
                  <a:schemeClr val="tx1"/>
                </a:solidFill>
                <a:effectLst/>
                <a:latin typeface="Arial"/>
                <a:ea typeface="Arial"/>
                <a:cs typeface="Arial"/>
                <a:sym typeface="Arial"/>
              </a:rPr>
              <a:t>CREATE </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shakespeare:Author</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firstname</a:t>
            </a:r>
            <a:r>
              <a:rPr lang="en-GB" sz="1100" b="0" i="0" u="none" strike="noStrike" kern="1200" cap="none" dirty="0">
                <a:solidFill>
                  <a:schemeClr val="tx1"/>
                </a:solidFill>
                <a:effectLst/>
                <a:latin typeface="Arial"/>
                <a:ea typeface="Arial"/>
                <a:cs typeface="Arial"/>
                <a:sym typeface="Arial"/>
              </a:rPr>
              <a:t>:'William', </a:t>
            </a:r>
            <a:r>
              <a:rPr lang="en-GB" sz="1100" b="0" i="0" u="none" strike="noStrike" kern="1200" cap="none" dirty="0" err="1">
                <a:solidFill>
                  <a:schemeClr val="tx1"/>
                </a:solidFill>
                <a:effectLst/>
                <a:latin typeface="Arial"/>
                <a:ea typeface="Arial"/>
                <a:cs typeface="Arial"/>
                <a:sym typeface="Arial"/>
              </a:rPr>
              <a:t>lastname</a:t>
            </a:r>
            <a:r>
              <a:rPr lang="en-GB" sz="1100" b="0" i="0" u="none" strike="noStrike" kern="1200" cap="none" dirty="0">
                <a:solidFill>
                  <a:schemeClr val="tx1"/>
                </a:solidFill>
                <a:effectLst/>
                <a:latin typeface="Arial"/>
                <a:ea typeface="Arial"/>
                <a:cs typeface="Arial"/>
                <a:sym typeface="Arial"/>
              </a:rPr>
              <a:t>:'Shakespeare'}),</a:t>
            </a:r>
          </a:p>
          <a:p>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juliusCaesar:Play</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title:'Julius</a:t>
            </a:r>
            <a:r>
              <a:rPr lang="en-GB" sz="1100" b="0" i="0" u="none" strike="noStrike" kern="1200" cap="none" dirty="0">
                <a:solidFill>
                  <a:schemeClr val="tx1"/>
                </a:solidFill>
                <a:effectLst/>
                <a:latin typeface="Arial"/>
                <a:ea typeface="Arial"/>
                <a:cs typeface="Arial"/>
                <a:sym typeface="Arial"/>
              </a:rPr>
              <a:t> Caesar'}),</a:t>
            </a:r>
          </a:p>
          <a:p>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shakespeare</a:t>
            </a:r>
            <a:r>
              <a:rPr lang="en-GB" sz="1100" b="0" i="0" u="none" strike="noStrike" kern="1200" cap="none" dirty="0">
                <a:solidFill>
                  <a:schemeClr val="tx1"/>
                </a:solidFill>
                <a:effectLst/>
                <a:latin typeface="Arial"/>
                <a:ea typeface="Arial"/>
                <a:cs typeface="Arial"/>
                <a:sym typeface="Arial"/>
              </a:rPr>
              <a:t>)-[:WROTE_PLAY {year:1599}]-&gt;(</a:t>
            </a:r>
            <a:r>
              <a:rPr lang="en-GB" sz="1100" b="0" i="0" u="none" strike="noStrike" kern="1200" cap="none" dirty="0" err="1">
                <a:solidFill>
                  <a:schemeClr val="tx1"/>
                </a:solidFill>
                <a:effectLst/>
                <a:latin typeface="Arial"/>
                <a:ea typeface="Arial"/>
                <a:cs typeface="Arial"/>
                <a:sym typeface="Arial"/>
              </a:rPr>
              <a:t>juliusCaesar</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theTempest:Play</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title:'The</a:t>
            </a:r>
            <a:r>
              <a:rPr lang="en-GB" sz="1100" b="0" i="0" u="none" strike="noStrike" kern="1200" cap="none" dirty="0">
                <a:solidFill>
                  <a:schemeClr val="tx1"/>
                </a:solidFill>
                <a:effectLst/>
                <a:latin typeface="Arial"/>
                <a:ea typeface="Arial"/>
                <a:cs typeface="Arial"/>
                <a:sym typeface="Arial"/>
              </a:rPr>
              <a:t> Tempest'}),</a:t>
            </a:r>
          </a:p>
          <a:p>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shakespeare</a:t>
            </a:r>
            <a:r>
              <a:rPr lang="en-GB" sz="1100" b="0" i="0" u="none" strike="noStrike" kern="1200" cap="none" dirty="0">
                <a:solidFill>
                  <a:schemeClr val="tx1"/>
                </a:solidFill>
                <a:effectLst/>
                <a:latin typeface="Arial"/>
                <a:ea typeface="Arial"/>
                <a:cs typeface="Arial"/>
                <a:sym typeface="Arial"/>
              </a:rPr>
              <a:t>)-[:WROTE_PLAY {year:1610}]-&gt;(</a:t>
            </a:r>
            <a:r>
              <a:rPr lang="en-GB" sz="1100" b="0" i="0" u="none" strike="noStrike" kern="1200" cap="none" dirty="0" err="1">
                <a:solidFill>
                  <a:schemeClr val="tx1"/>
                </a:solidFill>
                <a:effectLst/>
                <a:latin typeface="Arial"/>
                <a:ea typeface="Arial"/>
                <a:cs typeface="Arial"/>
                <a:sym typeface="Arial"/>
              </a:rPr>
              <a:t>theTempest</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Return </a:t>
            </a:r>
            <a:r>
              <a:rPr lang="en-GB" sz="1100" b="0" i="0" u="none" strike="noStrike" kern="1200" cap="none" dirty="0" err="1">
                <a:solidFill>
                  <a:schemeClr val="tx1"/>
                </a:solidFill>
                <a:effectLst/>
                <a:latin typeface="Arial"/>
                <a:ea typeface="Arial"/>
                <a:cs typeface="Arial"/>
                <a:sym typeface="Arial"/>
              </a:rPr>
              <a:t>shakespeare</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juliusCaesar</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theTempest</a:t>
            </a:r>
            <a:endParaRPr lang="en-GB" sz="1100" b="0" i="0" u="none" strike="noStrike" kern="1200" cap="none" dirty="0">
              <a:solidFill>
                <a:schemeClr val="tx1"/>
              </a:solidFill>
              <a:effectLst/>
              <a:latin typeface="Arial"/>
              <a:ea typeface="Arial"/>
              <a:cs typeface="Arial"/>
              <a:sym typeface="Arial"/>
            </a:endParaRP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2)</a:t>
            </a:r>
          </a:p>
          <a:p>
            <a:r>
              <a:rPr lang="en-GB" sz="1100" b="0" i="0" u="none" strike="noStrike" kern="1200" cap="none" dirty="0">
                <a:solidFill>
                  <a:schemeClr val="tx1"/>
                </a:solidFill>
                <a:effectLst/>
                <a:latin typeface="Arial"/>
                <a:ea typeface="Arial"/>
                <a:cs typeface="Arial"/>
                <a:sym typeface="Arial"/>
              </a:rPr>
              <a:t> Match (x)-[: WROTE_PLAY]-&gt;(n)</a:t>
            </a:r>
          </a:p>
          <a:p>
            <a:r>
              <a:rPr lang="en-GB" sz="1100" b="0" i="0" u="none" strike="noStrike" kern="1200" cap="none" dirty="0">
                <a:solidFill>
                  <a:schemeClr val="tx1"/>
                </a:solidFill>
                <a:effectLst/>
                <a:latin typeface="Arial"/>
                <a:ea typeface="Arial"/>
                <a:cs typeface="Arial"/>
                <a:sym typeface="Arial"/>
              </a:rPr>
              <a:t>  Return </a:t>
            </a:r>
            <a:r>
              <a:rPr lang="en-GB" sz="1100" b="0" i="0" u="none" strike="noStrike" kern="1200" cap="none" dirty="0" err="1">
                <a:solidFill>
                  <a:schemeClr val="tx1"/>
                </a:solidFill>
                <a:effectLst/>
                <a:latin typeface="Arial"/>
                <a:ea typeface="Arial"/>
                <a:cs typeface="Arial"/>
                <a:sym typeface="Arial"/>
              </a:rPr>
              <a:t>x,n</a:t>
            </a:r>
            <a:endParaRPr lang="en-GB" sz="1100" b="0" i="0" u="none" strike="noStrike" kern="1200" cap="none" dirty="0">
              <a:solidFill>
                <a:schemeClr val="tx1"/>
              </a:solidFill>
              <a:effectLst/>
              <a:latin typeface="Arial"/>
              <a:ea typeface="Arial"/>
              <a:cs typeface="Arial"/>
              <a:sym typeface="Arial"/>
            </a:endParaRPr>
          </a:p>
          <a:p>
            <a:r>
              <a:rPr lang="en-IN" sz="1100" b="0" i="0" u="none" strike="noStrike" kern="1200" cap="none" dirty="0">
                <a:solidFill>
                  <a:schemeClr val="tx1"/>
                </a:solidFill>
                <a:effectLst/>
                <a:latin typeface="Arial"/>
                <a:ea typeface="Arial"/>
                <a:cs typeface="Arial"/>
                <a:sym typeface="Arial"/>
              </a:rPr>
              <a:t> </a:t>
            </a:r>
            <a:endParaRPr lang="en-GB" sz="1100" b="0" i="0" u="none" strike="noStrike" kern="1200" cap="none" dirty="0">
              <a:solidFill>
                <a:schemeClr val="tx1"/>
              </a:solidFill>
              <a:effectLst/>
              <a:latin typeface="Arial"/>
              <a:ea typeface="Arial"/>
              <a:cs typeface="Arial"/>
              <a:sym typeface="Arial"/>
            </a:endParaRPr>
          </a:p>
          <a:p>
            <a:r>
              <a:rPr lang="en-IN" sz="1100" b="0" i="0" u="none" strike="noStrike" kern="1200" cap="none" dirty="0">
                <a:solidFill>
                  <a:schemeClr val="tx1"/>
                </a:solidFill>
                <a:effectLst/>
                <a:latin typeface="Arial"/>
                <a:ea typeface="Arial"/>
                <a:cs typeface="Arial"/>
                <a:sym typeface="Arial"/>
              </a:rPr>
              <a:t>3) </a:t>
            </a:r>
            <a:endParaRPr lang="en-GB" sz="1100" b="0" i="0" u="none" strike="noStrike" kern="1200" cap="none" dirty="0">
              <a:solidFill>
                <a:schemeClr val="tx1"/>
              </a:solidFill>
              <a:effectLst/>
              <a:latin typeface="Arial"/>
              <a:ea typeface="Arial"/>
              <a:cs typeface="Arial"/>
              <a:sym typeface="Arial"/>
            </a:endParaRPr>
          </a:p>
          <a:p>
            <a:r>
              <a:rPr lang="en-GB" sz="1100" b="1" i="0" u="none" strike="noStrike" kern="1200" cap="none" dirty="0">
                <a:solidFill>
                  <a:schemeClr val="tx1"/>
                </a:solidFill>
                <a:effectLst/>
                <a:latin typeface="Arial"/>
                <a:ea typeface="Arial"/>
                <a:cs typeface="Arial"/>
                <a:sym typeface="Arial"/>
              </a:rPr>
              <a:t>CREATE </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wordsworth:Author</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firstname</a:t>
            </a:r>
            <a:r>
              <a:rPr lang="en-GB" sz="1100" b="0" i="0" u="none" strike="noStrike" kern="1200" cap="none" dirty="0">
                <a:solidFill>
                  <a:schemeClr val="tx1"/>
                </a:solidFill>
                <a:effectLst/>
                <a:latin typeface="Arial"/>
                <a:ea typeface="Arial"/>
                <a:cs typeface="Arial"/>
                <a:sym typeface="Arial"/>
              </a:rPr>
              <a:t>:'William', </a:t>
            </a:r>
            <a:r>
              <a:rPr lang="en-GB" sz="1100" b="0" i="0" u="none" strike="noStrike" kern="1200" cap="none" dirty="0" err="1">
                <a:solidFill>
                  <a:schemeClr val="tx1"/>
                </a:solidFill>
                <a:effectLst/>
                <a:latin typeface="Arial"/>
                <a:ea typeface="Arial"/>
                <a:cs typeface="Arial"/>
                <a:sym typeface="Arial"/>
              </a:rPr>
              <a:t>lastname</a:t>
            </a:r>
            <a:r>
              <a:rPr lang="en-GB" sz="1100" b="0" i="0" u="none" strike="noStrike" kern="1200" cap="none" dirty="0">
                <a:solidFill>
                  <a:schemeClr val="tx1"/>
                </a:solidFill>
                <a:effectLst/>
                <a:latin typeface="Arial"/>
                <a:ea typeface="Arial"/>
                <a:cs typeface="Arial"/>
                <a:sym typeface="Arial"/>
              </a:rPr>
              <a:t>:'Wordsworth'}),</a:t>
            </a:r>
          </a:p>
          <a:p>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weAreSeven:Play</a:t>
            </a:r>
            <a:r>
              <a:rPr lang="en-GB" sz="1100" b="0" i="0" u="none" strike="noStrike" kern="1200" cap="none" dirty="0">
                <a:solidFill>
                  <a:schemeClr val="tx1"/>
                </a:solidFill>
                <a:effectLst/>
                <a:latin typeface="Arial"/>
                <a:ea typeface="Arial"/>
                <a:cs typeface="Arial"/>
                <a:sym typeface="Arial"/>
              </a:rPr>
              <a:t> {title: 'We are Seven'}),</a:t>
            </a:r>
            <a:r>
              <a:rPr lang="en-GB" dirty="0">
                <a:effectLst/>
              </a:rPr>
              <a:t> </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wordsworth</a:t>
            </a:r>
            <a:r>
              <a:rPr lang="en-GB" sz="1100" b="0" i="0" u="none" strike="noStrike" kern="1200" cap="none" dirty="0">
                <a:solidFill>
                  <a:schemeClr val="tx1"/>
                </a:solidFill>
                <a:effectLst/>
                <a:latin typeface="Arial"/>
                <a:ea typeface="Arial"/>
                <a:cs typeface="Arial"/>
                <a:sym typeface="Arial"/>
              </a:rPr>
              <a:t>)-[:WROTE_PLAY {year:1798}]-&gt;(</a:t>
            </a:r>
            <a:r>
              <a:rPr lang="en-GB" sz="1100" b="0" i="0" u="none" strike="noStrike" kern="1200" cap="none" dirty="0" err="1">
                <a:solidFill>
                  <a:schemeClr val="tx1"/>
                </a:solidFill>
                <a:effectLst/>
                <a:latin typeface="Arial"/>
                <a:ea typeface="Arial"/>
                <a:cs typeface="Arial"/>
                <a:sym typeface="Arial"/>
              </a:rPr>
              <a:t>weAreSeven</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Match (x)-[: WROTE_PLAY]-&gt;(n)</a:t>
            </a:r>
          </a:p>
          <a:p>
            <a:r>
              <a:rPr lang="en-GB" sz="1100" b="0" i="0" u="none" strike="noStrike" kern="1200" cap="none" dirty="0">
                <a:solidFill>
                  <a:schemeClr val="tx1"/>
                </a:solidFill>
                <a:effectLst/>
                <a:latin typeface="Arial"/>
                <a:ea typeface="Arial"/>
                <a:cs typeface="Arial"/>
                <a:sym typeface="Arial"/>
              </a:rPr>
              <a:t>Where </a:t>
            </a:r>
            <a:r>
              <a:rPr lang="en-GB" sz="1100" b="0" i="0" u="none" strike="noStrike" kern="1200" cap="none" dirty="0" err="1">
                <a:solidFill>
                  <a:schemeClr val="tx1"/>
                </a:solidFill>
                <a:effectLst/>
                <a:latin typeface="Arial"/>
                <a:ea typeface="Arial"/>
                <a:cs typeface="Arial"/>
                <a:sym typeface="Arial"/>
              </a:rPr>
              <a:t>x.lastname</a:t>
            </a:r>
            <a:r>
              <a:rPr lang="en-GB" sz="1100" b="0" i="0" u="none" strike="noStrike" kern="1200" cap="none" dirty="0">
                <a:solidFill>
                  <a:schemeClr val="tx1"/>
                </a:solidFill>
                <a:effectLst/>
                <a:latin typeface="Arial"/>
                <a:ea typeface="Arial"/>
                <a:cs typeface="Arial"/>
                <a:sym typeface="Arial"/>
              </a:rPr>
              <a:t> = "Shakespeare"</a:t>
            </a:r>
          </a:p>
          <a:p>
            <a:r>
              <a:rPr lang="en-GB" sz="1100" b="0" i="0" u="none" strike="noStrike" kern="1200" cap="none" dirty="0">
                <a:solidFill>
                  <a:schemeClr val="tx1"/>
                </a:solidFill>
                <a:effectLst/>
                <a:latin typeface="Arial"/>
                <a:ea typeface="Arial"/>
                <a:cs typeface="Arial"/>
                <a:sym typeface="Arial"/>
              </a:rPr>
              <a:t>Return </a:t>
            </a:r>
            <a:r>
              <a:rPr lang="en-GB" sz="1100" b="0" i="0" u="none" strike="noStrike" kern="1200" cap="none" dirty="0" err="1">
                <a:solidFill>
                  <a:schemeClr val="tx1"/>
                </a:solidFill>
                <a:effectLst/>
                <a:latin typeface="Arial"/>
                <a:ea typeface="Arial"/>
                <a:cs typeface="Arial"/>
                <a:sym typeface="Arial"/>
              </a:rPr>
              <a:t>x,n</a:t>
            </a:r>
            <a:endParaRPr lang="en-GB" sz="1100" b="0" i="0" u="none" strike="noStrike" kern="1200" cap="none" dirty="0">
              <a:solidFill>
                <a:schemeClr val="tx1"/>
              </a:solidFill>
              <a:effectLst/>
              <a:latin typeface="Arial"/>
              <a:ea typeface="Arial"/>
              <a:cs typeface="Arial"/>
              <a:sym typeface="Arial"/>
            </a:endParaRPr>
          </a:p>
          <a:p>
            <a:endParaRPr lang="en-GB" dirty="0"/>
          </a:p>
        </p:txBody>
      </p:sp>
    </p:spTree>
    <p:extLst>
      <p:ext uri="{BB962C8B-B14F-4D97-AF65-F5344CB8AC3E}">
        <p14:creationId xmlns:p14="http://schemas.microsoft.com/office/powerpoint/2010/main" val="712273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r>
              <a:rPr lang="en-GB" sz="1100" b="0" i="0" u="none" strike="noStrike" kern="1200" cap="none" dirty="0">
                <a:solidFill>
                  <a:schemeClr val="tx1"/>
                </a:solidFill>
                <a:effectLst/>
                <a:latin typeface="Arial"/>
                <a:ea typeface="Arial"/>
                <a:cs typeface="Arial"/>
                <a:sym typeface="Arial"/>
              </a:rPr>
              <a:t>4)</a:t>
            </a:r>
          </a:p>
          <a:p>
            <a:r>
              <a:rPr lang="en-GB" sz="1100" b="0" i="0" u="none" strike="noStrike" kern="1200" cap="none" dirty="0">
                <a:solidFill>
                  <a:schemeClr val="tx1"/>
                </a:solidFill>
                <a:effectLst/>
                <a:latin typeface="Arial"/>
                <a:ea typeface="Arial"/>
                <a:cs typeface="Arial"/>
                <a:sym typeface="Arial"/>
              </a:rPr>
              <a:t>CREATE(</a:t>
            </a:r>
            <a:r>
              <a:rPr lang="en-GB" sz="1100" b="0" i="0" u="none" strike="noStrike" kern="1200" cap="none" dirty="0" err="1">
                <a:solidFill>
                  <a:schemeClr val="tx1"/>
                </a:solidFill>
                <a:effectLst/>
                <a:latin typeface="Arial"/>
                <a:ea typeface="Arial"/>
                <a:cs typeface="Arial"/>
                <a:sym typeface="Arial"/>
              </a:rPr>
              <a:t>Ronaldo:player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name:"Cristiano</a:t>
            </a:r>
            <a:r>
              <a:rPr lang="en-GB" sz="1100" b="0" i="0" u="none" strike="noStrike" kern="1200" cap="none" dirty="0">
                <a:solidFill>
                  <a:schemeClr val="tx1"/>
                </a:solidFill>
                <a:effectLst/>
                <a:latin typeface="Arial"/>
                <a:ea typeface="Arial"/>
                <a:cs typeface="Arial"/>
                <a:sym typeface="Arial"/>
              </a:rPr>
              <a:t> Ronaldo", goals:658, country: "Portugal"})</a:t>
            </a:r>
          </a:p>
          <a:p>
            <a:r>
              <a:rPr lang="en-GB" sz="1100" b="0" i="0" u="none" strike="noStrike" kern="1200" cap="none" dirty="0">
                <a:solidFill>
                  <a:schemeClr val="tx1"/>
                </a:solidFill>
                <a:effectLst/>
                <a:latin typeface="Arial"/>
                <a:ea typeface="Arial"/>
                <a:cs typeface="Arial"/>
                <a:sym typeface="Arial"/>
              </a:rPr>
              <a:t>CREATE(</a:t>
            </a:r>
            <a:r>
              <a:rPr lang="en-GB" sz="1100" b="0" i="0" u="none" strike="noStrike" kern="1200" cap="none" dirty="0" err="1">
                <a:solidFill>
                  <a:schemeClr val="tx1"/>
                </a:solidFill>
                <a:effectLst/>
                <a:latin typeface="Arial"/>
                <a:ea typeface="Arial"/>
                <a:cs typeface="Arial"/>
                <a:sym typeface="Arial"/>
              </a:rPr>
              <a:t>Messi:player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name:"Lionel</a:t>
            </a:r>
            <a:r>
              <a:rPr lang="en-GB" sz="1100" b="0" i="0" u="none" strike="noStrike" kern="1200" cap="none" dirty="0">
                <a:solidFill>
                  <a:schemeClr val="tx1"/>
                </a:solidFill>
                <a:effectLst/>
                <a:latin typeface="Arial"/>
                <a:ea typeface="Arial"/>
                <a:cs typeface="Arial"/>
                <a:sym typeface="Arial"/>
              </a:rPr>
              <a:t> Messi", goals:617, </a:t>
            </a:r>
            <a:r>
              <a:rPr lang="en-GB" sz="1100" b="0" i="0" u="none" strike="noStrike" kern="1200" cap="none" dirty="0" err="1">
                <a:solidFill>
                  <a:schemeClr val="tx1"/>
                </a:solidFill>
                <a:effectLst/>
                <a:latin typeface="Arial"/>
                <a:ea typeface="Arial"/>
                <a:cs typeface="Arial"/>
                <a:sym typeface="Arial"/>
              </a:rPr>
              <a:t>country:"Argentina</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CREATE(</a:t>
            </a:r>
            <a:r>
              <a:rPr lang="en-GB" sz="1100" b="0" i="0" u="none" strike="noStrike" kern="1200" cap="none" dirty="0" err="1">
                <a:solidFill>
                  <a:schemeClr val="tx1"/>
                </a:solidFill>
                <a:effectLst/>
                <a:latin typeface="Arial"/>
                <a:ea typeface="Arial"/>
                <a:cs typeface="Arial"/>
                <a:sym typeface="Arial"/>
              </a:rPr>
              <a:t>Rooney:player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name:"Wayne</a:t>
            </a:r>
            <a:r>
              <a:rPr lang="en-GB" sz="1100" b="0" i="0" u="none" strike="noStrike" kern="1200" cap="none" dirty="0">
                <a:solidFill>
                  <a:schemeClr val="tx1"/>
                </a:solidFill>
                <a:effectLst/>
                <a:latin typeface="Arial"/>
                <a:ea typeface="Arial"/>
                <a:cs typeface="Arial"/>
                <a:sym typeface="Arial"/>
              </a:rPr>
              <a:t> Rooney", goals: 282, </a:t>
            </a:r>
            <a:r>
              <a:rPr lang="en-GB" sz="1100" b="0" i="0" u="none" strike="noStrike" kern="1200" cap="none" dirty="0" err="1">
                <a:solidFill>
                  <a:schemeClr val="tx1"/>
                </a:solidFill>
                <a:effectLst/>
                <a:latin typeface="Arial"/>
                <a:ea typeface="Arial"/>
                <a:cs typeface="Arial"/>
                <a:sym typeface="Arial"/>
              </a:rPr>
              <a:t>country:"England</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CREATE(</a:t>
            </a:r>
            <a:r>
              <a:rPr lang="en-GB" sz="1100" b="0" i="0" u="none" strike="noStrike" kern="1200" cap="none" dirty="0" err="1">
                <a:solidFill>
                  <a:schemeClr val="tx1"/>
                </a:solidFill>
                <a:effectLst/>
                <a:latin typeface="Arial"/>
                <a:ea typeface="Arial"/>
                <a:cs typeface="Arial"/>
                <a:sym typeface="Arial"/>
              </a:rPr>
              <a:t>Muller:player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name:"Thomas</a:t>
            </a:r>
            <a:r>
              <a:rPr lang="en-GB" sz="1100" b="0" i="0" u="none" strike="noStrike" kern="1200" cap="none" dirty="0">
                <a:solidFill>
                  <a:schemeClr val="tx1"/>
                </a:solidFill>
                <a:effectLst/>
                <a:latin typeface="Arial"/>
                <a:ea typeface="Arial"/>
                <a:cs typeface="Arial"/>
                <a:sym typeface="Arial"/>
              </a:rPr>
              <a:t> Muller", goals:192, </a:t>
            </a:r>
            <a:r>
              <a:rPr lang="en-GB" sz="1100" b="0" i="0" u="none" strike="noStrike" kern="1200" cap="none" dirty="0" err="1">
                <a:solidFill>
                  <a:schemeClr val="tx1"/>
                </a:solidFill>
                <a:effectLst/>
                <a:latin typeface="Arial"/>
                <a:ea typeface="Arial"/>
                <a:cs typeface="Arial"/>
                <a:sym typeface="Arial"/>
              </a:rPr>
              <a:t>country:"Germany</a:t>
            </a: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CREATE(</a:t>
            </a:r>
            <a:r>
              <a:rPr lang="en-GB" sz="1100" b="0" i="0" u="none" strike="noStrike" kern="1200" cap="none" dirty="0" err="1">
                <a:solidFill>
                  <a:schemeClr val="tx1"/>
                </a:solidFill>
                <a:effectLst/>
                <a:latin typeface="Arial"/>
                <a:ea typeface="Arial"/>
                <a:cs typeface="Arial"/>
                <a:sym typeface="Arial"/>
              </a:rPr>
              <a:t>Ribery:player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name:"Frank</a:t>
            </a:r>
            <a:r>
              <a:rPr lang="en-GB" sz="1100" b="0" i="0" u="none" strike="noStrike" kern="1200" cap="none" dirty="0">
                <a:solidFill>
                  <a:schemeClr val="tx1"/>
                </a:solidFill>
                <a:effectLst/>
                <a:latin typeface="Arial"/>
                <a:ea typeface="Arial"/>
                <a:cs typeface="Arial"/>
                <a:sym typeface="Arial"/>
              </a:rPr>
              <a:t> Ribery", goals:149, </a:t>
            </a:r>
            <a:r>
              <a:rPr lang="en-GB" sz="1100" b="0" i="0" u="none" strike="noStrike" kern="1200" cap="none" dirty="0" err="1">
                <a:solidFill>
                  <a:schemeClr val="tx1"/>
                </a:solidFill>
                <a:effectLst/>
                <a:latin typeface="Arial"/>
                <a:ea typeface="Arial"/>
                <a:cs typeface="Arial"/>
                <a:sym typeface="Arial"/>
              </a:rPr>
              <a:t>country:"France</a:t>
            </a:r>
            <a:r>
              <a:rPr lang="en-GB" sz="1100" b="0" i="0" u="none" strike="noStrike" kern="1200" cap="none" dirty="0">
                <a:solidFill>
                  <a:schemeClr val="tx1"/>
                </a:solidFill>
                <a:effectLst/>
                <a:latin typeface="Arial"/>
                <a:ea typeface="Arial"/>
                <a:cs typeface="Arial"/>
                <a:sym typeface="Arial"/>
              </a:rPr>
              <a:t>"})</a:t>
            </a:r>
          </a:p>
          <a:p>
            <a:pPr marL="1530350" lvl="3" indent="0">
              <a:buNone/>
            </a:pPr>
            <a:r>
              <a:rPr lang="en-GB" sz="1100" b="0" i="0" u="none" strike="noStrike" kern="1200" cap="none" dirty="0">
                <a:solidFill>
                  <a:schemeClr val="tx1"/>
                </a:solidFill>
                <a:effectLst/>
                <a:latin typeface="Arial"/>
                <a:ea typeface="Arial"/>
                <a:cs typeface="Arial"/>
                <a:sym typeface="Arial"/>
              </a:rPr>
              <a:t>-</a:t>
            </a:r>
          </a:p>
          <a:p>
            <a:r>
              <a:rPr lang="en-GB" sz="1100" b="0" i="0" u="none" strike="noStrike" kern="1200" cap="none" dirty="0">
                <a:solidFill>
                  <a:schemeClr val="tx1"/>
                </a:solidFill>
                <a:effectLst/>
                <a:latin typeface="Arial"/>
                <a:ea typeface="Arial"/>
                <a:cs typeface="Arial"/>
                <a:sym typeface="Arial"/>
              </a:rPr>
              <a:t>Match(n) Return n.name, </a:t>
            </a:r>
            <a:r>
              <a:rPr lang="en-GB" sz="1100" b="0" i="0" u="none" strike="noStrike" kern="1200" cap="none" dirty="0" err="1">
                <a:solidFill>
                  <a:schemeClr val="tx1"/>
                </a:solidFill>
                <a:effectLst/>
                <a:latin typeface="Arial"/>
                <a:ea typeface="Arial"/>
                <a:cs typeface="Arial"/>
                <a:sym typeface="Arial"/>
              </a:rPr>
              <a:t>n.goals</a:t>
            </a:r>
            <a:r>
              <a:rPr lang="en-GB" sz="1100" b="0" i="0" u="none" strike="noStrike" kern="1200" cap="none" dirty="0">
                <a:solidFill>
                  <a:schemeClr val="tx1"/>
                </a:solidFill>
                <a:effectLst/>
                <a:latin typeface="Arial"/>
                <a:ea typeface="Arial"/>
                <a:cs typeface="Arial"/>
                <a:sym typeface="Arial"/>
              </a:rPr>
              <a:t> Order By </a:t>
            </a:r>
            <a:r>
              <a:rPr lang="en-GB" sz="1100" b="0" i="0" u="none" strike="noStrike" kern="1200" cap="none" dirty="0" err="1">
                <a:solidFill>
                  <a:schemeClr val="tx1"/>
                </a:solidFill>
                <a:effectLst/>
                <a:latin typeface="Arial"/>
                <a:ea typeface="Arial"/>
                <a:cs typeface="Arial"/>
                <a:sym typeface="Arial"/>
              </a:rPr>
              <a:t>n.goals</a:t>
            </a:r>
            <a:endParaRPr lang="en-GB" sz="1100" b="0" i="0" u="none" strike="noStrike" kern="1200" cap="none" dirty="0">
              <a:solidFill>
                <a:schemeClr val="tx1"/>
              </a:solidFill>
              <a:effectLst/>
              <a:latin typeface="Arial"/>
              <a:ea typeface="Arial"/>
              <a:cs typeface="Arial"/>
              <a:sym typeface="Arial"/>
            </a:endParaRP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5)</a:t>
            </a:r>
          </a:p>
          <a:p>
            <a:r>
              <a:rPr lang="en-GB" sz="1100" b="0" i="0" u="none" strike="noStrike" kern="1200" cap="none" dirty="0">
                <a:solidFill>
                  <a:schemeClr val="tx1"/>
                </a:solidFill>
                <a:effectLst/>
                <a:latin typeface="Arial"/>
                <a:ea typeface="Arial"/>
                <a:cs typeface="Arial"/>
                <a:sym typeface="Arial"/>
              </a:rPr>
              <a:t>Match(n) Return n.name, </a:t>
            </a:r>
            <a:r>
              <a:rPr lang="en-GB" sz="1100" b="0" i="0" u="none" strike="noStrike" kern="1200" cap="none" dirty="0" err="1">
                <a:solidFill>
                  <a:schemeClr val="tx1"/>
                </a:solidFill>
                <a:effectLst/>
                <a:latin typeface="Arial"/>
                <a:ea typeface="Arial"/>
                <a:cs typeface="Arial"/>
                <a:sym typeface="Arial"/>
              </a:rPr>
              <a:t>n.goals</a:t>
            </a:r>
            <a:r>
              <a:rPr lang="en-GB" sz="1100" b="0" i="0" u="none" strike="noStrike" kern="1200" cap="none" dirty="0">
                <a:solidFill>
                  <a:schemeClr val="tx1"/>
                </a:solidFill>
                <a:effectLst/>
                <a:latin typeface="Arial"/>
                <a:ea typeface="Arial"/>
                <a:cs typeface="Arial"/>
                <a:sym typeface="Arial"/>
              </a:rPr>
              <a:t> Order By </a:t>
            </a:r>
            <a:r>
              <a:rPr lang="en-GB" sz="1100" b="0" i="0" u="none" strike="noStrike" kern="1200" cap="none" dirty="0" err="1">
                <a:solidFill>
                  <a:schemeClr val="tx1"/>
                </a:solidFill>
                <a:effectLst/>
                <a:latin typeface="Arial"/>
                <a:ea typeface="Arial"/>
                <a:cs typeface="Arial"/>
                <a:sym typeface="Arial"/>
              </a:rPr>
              <a:t>n.goals</a:t>
            </a:r>
            <a:r>
              <a:rPr lang="en-GB" sz="1100" b="0" i="0" u="none" strike="noStrike" kern="1200" cap="none" dirty="0">
                <a:solidFill>
                  <a:schemeClr val="tx1"/>
                </a:solidFill>
                <a:effectLst/>
                <a:latin typeface="Arial"/>
                <a:ea typeface="Arial"/>
                <a:cs typeface="Arial"/>
                <a:sym typeface="Arial"/>
              </a:rPr>
              <a:t> DESC LIMIT 3</a:t>
            </a: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6)</a:t>
            </a:r>
          </a:p>
          <a:p>
            <a:r>
              <a:rPr lang="en-GB" sz="1100" b="0" i="0" u="none" strike="noStrike" kern="1200" cap="none" dirty="0">
                <a:solidFill>
                  <a:schemeClr val="tx1"/>
                </a:solidFill>
                <a:effectLst/>
                <a:latin typeface="Arial"/>
                <a:ea typeface="Arial"/>
                <a:cs typeface="Arial"/>
                <a:sym typeface="Arial"/>
              </a:rPr>
              <a:t>Match(n) Return n.name, </a:t>
            </a:r>
            <a:r>
              <a:rPr lang="en-GB" sz="1100" b="0" i="0" u="none" strike="noStrike" kern="1200" cap="none" dirty="0" err="1">
                <a:solidFill>
                  <a:schemeClr val="tx1"/>
                </a:solidFill>
                <a:effectLst/>
                <a:latin typeface="Arial"/>
                <a:ea typeface="Arial"/>
                <a:cs typeface="Arial"/>
                <a:sym typeface="Arial"/>
              </a:rPr>
              <a:t>n.goals</a:t>
            </a:r>
            <a:r>
              <a:rPr lang="en-GB" sz="1100" b="0" i="0" u="none" strike="noStrike" kern="1200" cap="none" dirty="0">
                <a:solidFill>
                  <a:schemeClr val="tx1"/>
                </a:solidFill>
                <a:effectLst/>
                <a:latin typeface="Arial"/>
                <a:ea typeface="Arial"/>
                <a:cs typeface="Arial"/>
                <a:sym typeface="Arial"/>
              </a:rPr>
              <a:t> Order By </a:t>
            </a:r>
            <a:r>
              <a:rPr lang="en-GB" sz="1100" b="0" i="0" u="none" strike="noStrike" kern="1200" cap="none" dirty="0" err="1">
                <a:solidFill>
                  <a:schemeClr val="tx1"/>
                </a:solidFill>
                <a:effectLst/>
                <a:latin typeface="Arial"/>
                <a:ea typeface="Arial"/>
                <a:cs typeface="Arial"/>
                <a:sym typeface="Arial"/>
              </a:rPr>
              <a:t>n.goals</a:t>
            </a:r>
            <a:r>
              <a:rPr lang="en-GB" sz="1100" b="0" i="0" u="none" strike="noStrike" kern="1200" cap="none" dirty="0">
                <a:solidFill>
                  <a:schemeClr val="tx1"/>
                </a:solidFill>
                <a:effectLst/>
                <a:latin typeface="Arial"/>
                <a:ea typeface="Arial"/>
                <a:cs typeface="Arial"/>
                <a:sym typeface="Arial"/>
              </a:rPr>
              <a:t> SKIP 3</a:t>
            </a:r>
          </a:p>
          <a:p>
            <a:endParaRPr lang="en-IN" dirty="0"/>
          </a:p>
          <a:p>
            <a:r>
              <a:rPr lang="en-GB" sz="1100" b="0" i="0" u="none" strike="noStrike" kern="1200" cap="none" dirty="0">
                <a:solidFill>
                  <a:schemeClr val="tx1"/>
                </a:solidFill>
                <a:effectLst/>
                <a:latin typeface="Arial"/>
                <a:ea typeface="Arial"/>
                <a:cs typeface="Arial"/>
                <a:sym typeface="Arial"/>
              </a:rPr>
              <a:t>7)</a:t>
            </a:r>
          </a:p>
          <a:p>
            <a:r>
              <a:rPr lang="en-GB" sz="1100" b="0" i="0" u="none" strike="noStrike" kern="1200" cap="none" dirty="0">
                <a:solidFill>
                  <a:schemeClr val="tx1"/>
                </a:solidFill>
                <a:effectLst/>
                <a:latin typeface="Arial"/>
                <a:ea typeface="Arial"/>
                <a:cs typeface="Arial"/>
                <a:sym typeface="Arial"/>
              </a:rPr>
              <a:t>MERGE (</a:t>
            </a:r>
            <a:r>
              <a:rPr lang="en-GB" sz="1100" b="0" i="0" u="none" strike="noStrike" kern="1200" cap="none" dirty="0" err="1">
                <a:solidFill>
                  <a:schemeClr val="tx1"/>
                </a:solidFill>
                <a:effectLst/>
                <a:latin typeface="Arial"/>
                <a:ea typeface="Arial"/>
                <a:cs typeface="Arial"/>
                <a:sym typeface="Arial"/>
              </a:rPr>
              <a:t>Neymar:player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name:"Neymar</a:t>
            </a:r>
            <a:r>
              <a:rPr lang="en-GB" sz="1100" b="0" i="0" u="none" strike="noStrike" kern="1200" cap="none" dirty="0">
                <a:solidFill>
                  <a:schemeClr val="tx1"/>
                </a:solidFill>
                <a:effectLst/>
                <a:latin typeface="Arial"/>
                <a:ea typeface="Arial"/>
                <a:cs typeface="Arial"/>
                <a:sym typeface="Arial"/>
              </a:rPr>
              <a:t>", goals:"250", </a:t>
            </a:r>
            <a:r>
              <a:rPr lang="en-GB" sz="1100" b="0" i="0" u="none" strike="noStrike" kern="1200" cap="none" dirty="0" err="1">
                <a:solidFill>
                  <a:schemeClr val="tx1"/>
                </a:solidFill>
                <a:effectLst/>
                <a:latin typeface="Arial"/>
                <a:ea typeface="Arial"/>
                <a:cs typeface="Arial"/>
                <a:sym typeface="Arial"/>
              </a:rPr>
              <a:t>country:"Brazil</a:t>
            </a:r>
            <a:r>
              <a:rPr lang="en-GB" sz="1100" b="0" i="0" u="none" strike="noStrike" kern="1200" cap="none" dirty="0">
                <a:solidFill>
                  <a:schemeClr val="tx1"/>
                </a:solidFill>
                <a:effectLst/>
                <a:latin typeface="Arial"/>
                <a:ea typeface="Arial"/>
                <a:cs typeface="Arial"/>
                <a:sym typeface="Arial"/>
              </a:rPr>
              <a:t>"}) return Neymar</a:t>
            </a:r>
          </a:p>
          <a:p>
            <a:r>
              <a:rPr lang="en-IN" sz="1100" b="0" i="0" u="none" strike="noStrike" kern="1200" cap="none" dirty="0">
                <a:solidFill>
                  <a:schemeClr val="tx1"/>
                </a:solidFill>
                <a:effectLst/>
                <a:latin typeface="Arial"/>
                <a:ea typeface="Arial"/>
                <a:cs typeface="Arial"/>
                <a:sym typeface="Arial"/>
              </a:rPr>
              <a:t>Create (</a:t>
            </a:r>
            <a:r>
              <a:rPr lang="en-IN" sz="1100" b="0" i="0" u="none" strike="noStrike" kern="1200" cap="none" dirty="0" err="1">
                <a:solidFill>
                  <a:schemeClr val="tx1"/>
                </a:solidFill>
                <a:effectLst/>
                <a:latin typeface="Arial"/>
                <a:ea typeface="Arial"/>
                <a:cs typeface="Arial"/>
                <a:sym typeface="Arial"/>
              </a:rPr>
              <a:t>foot:Sports</a:t>
            </a:r>
            <a:r>
              <a:rPr lang="en-IN" sz="1100" b="0" i="0" u="none" strike="noStrike" kern="1200" cap="none" dirty="0">
                <a:solidFill>
                  <a:schemeClr val="tx1"/>
                </a:solidFill>
                <a:effectLst/>
                <a:latin typeface="Arial"/>
                <a:ea typeface="Arial"/>
                <a:cs typeface="Arial"/>
                <a:sym typeface="Arial"/>
              </a:rPr>
              <a:t>{</a:t>
            </a:r>
            <a:r>
              <a:rPr lang="en-IN" sz="1100" b="0" i="0" u="none" strike="noStrike" kern="1200" cap="none" dirty="0" err="1">
                <a:solidFill>
                  <a:schemeClr val="tx1"/>
                </a:solidFill>
                <a:effectLst/>
                <a:latin typeface="Arial"/>
                <a:ea typeface="Arial"/>
                <a:cs typeface="Arial"/>
                <a:sym typeface="Arial"/>
              </a:rPr>
              <a:t>name:"Football</a:t>
            </a:r>
            <a:r>
              <a:rPr lang="en-IN" sz="1100" b="0" i="0" u="none" strike="noStrike" kern="1200" cap="none" dirty="0">
                <a:solidFill>
                  <a:schemeClr val="tx1"/>
                </a:solidFill>
                <a:effectLst/>
                <a:latin typeface="Arial"/>
                <a:ea typeface="Arial"/>
                <a:cs typeface="Arial"/>
                <a:sym typeface="Arial"/>
              </a:rPr>
              <a:t>"})</a:t>
            </a:r>
          </a:p>
          <a:p>
            <a:pPr lvl="2"/>
            <a:r>
              <a:rPr lang="en-IN" sz="1100" b="0" i="0" u="none" strike="noStrike" kern="1200" cap="none" dirty="0">
                <a:solidFill>
                  <a:schemeClr val="tx1"/>
                </a:solidFill>
                <a:effectLst/>
                <a:latin typeface="Arial"/>
                <a:ea typeface="Arial"/>
                <a:cs typeface="Arial"/>
                <a:sym typeface="Arial"/>
              </a:rPr>
              <a:t>-</a:t>
            </a:r>
            <a:endParaRPr lang="en-GB" sz="1100" b="0" i="0" u="none" strike="noStrike" kern="1200" cap="none" dirty="0">
              <a:solidFill>
                <a:schemeClr val="tx1"/>
              </a:solidFill>
              <a:effectLst/>
              <a:latin typeface="Arial"/>
              <a:ea typeface="Arial"/>
              <a:cs typeface="Arial"/>
              <a:sym typeface="Arial"/>
            </a:endParaRPr>
          </a:p>
          <a:p>
            <a:r>
              <a:rPr lang="en-GB" sz="1100" b="0" i="0" u="none" strike="noStrike" kern="1200" cap="none" dirty="0">
                <a:solidFill>
                  <a:schemeClr val="tx1"/>
                </a:solidFill>
                <a:effectLst/>
                <a:latin typeface="Arial"/>
                <a:ea typeface="Arial"/>
                <a:cs typeface="Arial"/>
                <a:sym typeface="Arial"/>
              </a:rPr>
              <a:t>Match (</a:t>
            </a:r>
            <a:r>
              <a:rPr lang="en-GB" sz="1100" b="0" i="0" u="none" strike="noStrike" kern="1200" cap="none" dirty="0" err="1">
                <a:solidFill>
                  <a:schemeClr val="tx1"/>
                </a:solidFill>
                <a:effectLst/>
                <a:latin typeface="Arial"/>
                <a:ea typeface="Arial"/>
                <a:cs typeface="Arial"/>
                <a:sym typeface="Arial"/>
              </a:rPr>
              <a:t>a:player</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b:Sports</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name:'Football</a:t>
            </a:r>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Merge (a)-[</a:t>
            </a:r>
            <a:r>
              <a:rPr lang="en-GB" sz="1100" b="0" i="0" u="none" strike="noStrike" kern="1200" cap="none" dirty="0" err="1">
                <a:solidFill>
                  <a:schemeClr val="tx1"/>
                </a:solidFill>
                <a:effectLst/>
                <a:latin typeface="Arial"/>
                <a:ea typeface="Arial"/>
                <a:cs typeface="Arial"/>
                <a:sym typeface="Arial"/>
              </a:rPr>
              <a:t>r:Plays</a:t>
            </a:r>
            <a:r>
              <a:rPr lang="en-GB" sz="1100" b="0" i="0" u="none" strike="noStrike" kern="1200" cap="none" dirty="0">
                <a:solidFill>
                  <a:schemeClr val="tx1"/>
                </a:solidFill>
                <a:effectLst/>
                <a:latin typeface="Arial"/>
                <a:ea typeface="Arial"/>
                <a:cs typeface="Arial"/>
                <a:sym typeface="Arial"/>
              </a:rPr>
              <a:t>]-&gt;(b) </a:t>
            </a:r>
          </a:p>
          <a:p>
            <a:r>
              <a:rPr lang="en-GB" sz="1100" b="0" i="0" u="none" strike="noStrike" kern="1200" cap="none" dirty="0">
                <a:solidFill>
                  <a:schemeClr val="tx1"/>
                </a:solidFill>
                <a:effectLst/>
                <a:latin typeface="Arial"/>
                <a:ea typeface="Arial"/>
                <a:cs typeface="Arial"/>
                <a:sym typeface="Arial"/>
              </a:rPr>
              <a:t>return </a:t>
            </a:r>
            <a:r>
              <a:rPr lang="en-GB" sz="1100" b="0" i="0" u="none" strike="noStrike" kern="1200" cap="none" dirty="0" err="1">
                <a:solidFill>
                  <a:schemeClr val="tx1"/>
                </a:solidFill>
                <a:effectLst/>
                <a:latin typeface="Arial"/>
                <a:ea typeface="Arial"/>
                <a:cs typeface="Arial"/>
                <a:sym typeface="Arial"/>
              </a:rPr>
              <a:t>a,b</a:t>
            </a:r>
            <a:endParaRPr lang="en-GB" sz="1100" b="0" i="0" u="none" strike="noStrike" kern="1200" cap="none" dirty="0">
              <a:solidFill>
                <a:schemeClr val="tx1"/>
              </a:solidFill>
              <a:effectLst/>
              <a:latin typeface="Arial"/>
              <a:ea typeface="Arial"/>
              <a:cs typeface="Arial"/>
              <a:sym typeface="Arial"/>
            </a:endParaRPr>
          </a:p>
          <a:p>
            <a:endParaRPr lang="en-GB" dirty="0"/>
          </a:p>
        </p:txBody>
      </p:sp>
    </p:spTree>
    <p:extLst>
      <p:ext uri="{BB962C8B-B14F-4D97-AF65-F5344CB8AC3E}">
        <p14:creationId xmlns:p14="http://schemas.microsoft.com/office/powerpoint/2010/main" val="350313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r>
              <a:rPr lang="en-GB" sz="1100" b="0" i="0" u="none" strike="noStrike" kern="1200" cap="none" dirty="0">
                <a:solidFill>
                  <a:schemeClr val="tx1"/>
                </a:solidFill>
                <a:effectLst/>
                <a:latin typeface="Arial"/>
                <a:ea typeface="Arial"/>
                <a:cs typeface="Arial"/>
                <a:sym typeface="Arial"/>
              </a:rPr>
              <a:t>8) </a:t>
            </a:r>
          </a:p>
          <a:p>
            <a:r>
              <a:rPr lang="en-IN" sz="1100" b="0" i="0" u="none" strike="noStrike" kern="1200" cap="none" dirty="0">
                <a:solidFill>
                  <a:schemeClr val="tx1"/>
                </a:solidFill>
                <a:effectLst/>
                <a:latin typeface="Arial"/>
                <a:ea typeface="Arial"/>
                <a:cs typeface="Arial"/>
                <a:sym typeface="Arial"/>
              </a:rPr>
              <a:t>Create(Zlatan{</a:t>
            </a:r>
            <a:r>
              <a:rPr lang="en-IN" sz="1100" b="0" i="0" u="none" strike="noStrike" kern="1200" cap="none" dirty="0" err="1">
                <a:solidFill>
                  <a:schemeClr val="tx1"/>
                </a:solidFill>
                <a:effectLst/>
                <a:latin typeface="Arial"/>
                <a:ea typeface="Arial"/>
                <a:cs typeface="Arial"/>
                <a:sym typeface="Arial"/>
              </a:rPr>
              <a:t>name:"Zlatan</a:t>
            </a:r>
            <a:r>
              <a:rPr lang="en-IN" sz="1100" b="0" i="0" u="none" strike="noStrike" kern="1200" cap="none" dirty="0">
                <a:solidFill>
                  <a:schemeClr val="tx1"/>
                </a:solidFill>
                <a:effectLst/>
                <a:latin typeface="Arial"/>
                <a:ea typeface="Arial"/>
                <a:cs typeface="Arial"/>
                <a:sym typeface="Arial"/>
              </a:rPr>
              <a:t>"})</a:t>
            </a:r>
          </a:p>
          <a:p>
            <a:r>
              <a:rPr lang="en-IN" sz="1100" b="0" i="0" u="none" strike="noStrike" kern="1200" cap="none" dirty="0">
                <a:solidFill>
                  <a:schemeClr val="tx1"/>
                </a:solidFill>
                <a:effectLst/>
                <a:latin typeface="Arial"/>
                <a:ea typeface="Arial"/>
                <a:cs typeface="Arial"/>
                <a:sym typeface="Arial"/>
              </a:rPr>
              <a:t>	-</a:t>
            </a:r>
          </a:p>
          <a:p>
            <a:r>
              <a:rPr lang="en-IN" sz="1100" b="0" i="0" u="none" strike="noStrike" kern="1200" cap="none" dirty="0">
                <a:solidFill>
                  <a:schemeClr val="tx1"/>
                </a:solidFill>
                <a:effectLst/>
                <a:latin typeface="Arial"/>
                <a:ea typeface="Arial"/>
                <a:cs typeface="Arial"/>
                <a:sym typeface="Arial"/>
              </a:rPr>
              <a:t>match(Zlatan{</a:t>
            </a:r>
            <a:r>
              <a:rPr lang="en-IN" sz="1100" b="0" i="0" u="none" strike="noStrike" kern="1200" cap="none" dirty="0" err="1">
                <a:solidFill>
                  <a:schemeClr val="tx1"/>
                </a:solidFill>
                <a:effectLst/>
                <a:latin typeface="Arial"/>
                <a:ea typeface="Arial"/>
                <a:cs typeface="Arial"/>
                <a:sym typeface="Arial"/>
              </a:rPr>
              <a:t>name:"Zlatan</a:t>
            </a:r>
            <a:r>
              <a:rPr lang="en-IN" sz="1100" b="0" i="0" u="none" strike="noStrike" kern="1200" cap="none" dirty="0">
                <a:solidFill>
                  <a:schemeClr val="tx1"/>
                </a:solidFill>
                <a:effectLst/>
                <a:latin typeface="Arial"/>
                <a:ea typeface="Arial"/>
                <a:cs typeface="Arial"/>
                <a:sym typeface="Arial"/>
              </a:rPr>
              <a:t>"}) Set </a:t>
            </a:r>
            <a:r>
              <a:rPr lang="en-IN" sz="1100" b="0" i="0" u="none" strike="noStrike" kern="1200" cap="none" dirty="0" err="1">
                <a:solidFill>
                  <a:schemeClr val="tx1"/>
                </a:solidFill>
                <a:effectLst/>
                <a:latin typeface="Arial"/>
                <a:ea typeface="Arial"/>
                <a:cs typeface="Arial"/>
                <a:sym typeface="Arial"/>
              </a:rPr>
              <a:t>Zlatan:player:Person</a:t>
            </a:r>
            <a:endParaRPr lang="en-IN" sz="1100" b="0" i="0" u="none" strike="noStrike" kern="1200" cap="none" dirty="0">
              <a:solidFill>
                <a:schemeClr val="tx1"/>
              </a:solidFill>
              <a:effectLst/>
              <a:latin typeface="Arial"/>
              <a:ea typeface="Arial"/>
              <a:cs typeface="Arial"/>
              <a:sym typeface="Arial"/>
            </a:endParaRPr>
          </a:p>
          <a:p>
            <a:r>
              <a:rPr lang="en-IN" sz="1100" b="0" i="0" u="none" strike="noStrike" kern="1200" cap="none" dirty="0">
                <a:solidFill>
                  <a:schemeClr val="tx1"/>
                </a:solidFill>
                <a:effectLst/>
                <a:latin typeface="Arial"/>
                <a:ea typeface="Arial"/>
                <a:cs typeface="Arial"/>
                <a:sym typeface="Arial"/>
              </a:rPr>
              <a:t>match(</a:t>
            </a:r>
            <a:r>
              <a:rPr lang="en-IN" sz="1100" b="0" i="0" u="none" strike="noStrike" kern="1200" cap="none" dirty="0" err="1">
                <a:solidFill>
                  <a:schemeClr val="tx1"/>
                </a:solidFill>
                <a:effectLst/>
                <a:latin typeface="Arial"/>
                <a:ea typeface="Arial"/>
                <a:cs typeface="Arial"/>
                <a:sym typeface="Arial"/>
              </a:rPr>
              <a:t>x:player</a:t>
            </a:r>
            <a:r>
              <a:rPr lang="en-IN" sz="1100" b="0" i="0" u="none" strike="noStrike" kern="1200" cap="none" dirty="0">
                <a:solidFill>
                  <a:schemeClr val="tx1"/>
                </a:solidFill>
                <a:effectLst/>
                <a:latin typeface="Arial"/>
                <a:ea typeface="Arial"/>
                <a:cs typeface="Arial"/>
                <a:sym typeface="Arial"/>
              </a:rPr>
              <a:t>{</a:t>
            </a:r>
            <a:r>
              <a:rPr lang="en-IN" sz="1100" b="0" i="0" u="none" strike="noStrike" kern="1200" cap="none" dirty="0" err="1">
                <a:solidFill>
                  <a:schemeClr val="tx1"/>
                </a:solidFill>
                <a:effectLst/>
                <a:latin typeface="Arial"/>
                <a:ea typeface="Arial"/>
                <a:cs typeface="Arial"/>
                <a:sym typeface="Arial"/>
              </a:rPr>
              <a:t>name:"Zlatan</a:t>
            </a:r>
            <a:r>
              <a:rPr lang="en-IN" sz="1100" b="0" i="0" u="none" strike="noStrike" kern="1200" cap="none" dirty="0">
                <a:solidFill>
                  <a:schemeClr val="tx1"/>
                </a:solidFill>
                <a:effectLst/>
                <a:latin typeface="Arial"/>
                <a:ea typeface="Arial"/>
                <a:cs typeface="Arial"/>
                <a:sym typeface="Arial"/>
              </a:rPr>
              <a:t>"}) Set x.name="Zlatan </a:t>
            </a:r>
            <a:r>
              <a:rPr lang="en-IN" sz="1100" b="0" i="0" u="none" strike="noStrike" kern="1200" cap="none" dirty="0" err="1">
                <a:solidFill>
                  <a:schemeClr val="tx1"/>
                </a:solidFill>
                <a:effectLst/>
                <a:latin typeface="Arial"/>
                <a:ea typeface="Arial"/>
                <a:cs typeface="Arial"/>
                <a:sym typeface="Arial"/>
              </a:rPr>
              <a:t>Ibrahimovic</a:t>
            </a:r>
            <a:r>
              <a:rPr lang="en-IN" sz="1100" b="0" i="0" u="none" strike="noStrike" kern="1200" cap="none" dirty="0">
                <a:solidFill>
                  <a:schemeClr val="tx1"/>
                </a:solidFill>
                <a:effectLst/>
                <a:latin typeface="Arial"/>
                <a:ea typeface="Arial"/>
                <a:cs typeface="Arial"/>
                <a:sym typeface="Arial"/>
              </a:rPr>
              <a:t>", </a:t>
            </a:r>
            <a:r>
              <a:rPr lang="en-IN" sz="1100" b="0" i="0" u="none" strike="noStrike" kern="1200" cap="none" dirty="0" err="1">
                <a:solidFill>
                  <a:schemeClr val="tx1"/>
                </a:solidFill>
                <a:effectLst/>
                <a:latin typeface="Arial"/>
                <a:ea typeface="Arial"/>
                <a:cs typeface="Arial"/>
                <a:sym typeface="Arial"/>
              </a:rPr>
              <a:t>x.goals</a:t>
            </a:r>
            <a:r>
              <a:rPr lang="en-IN" sz="1100" b="0" i="0" u="none" strike="noStrike" kern="1200" cap="none" dirty="0">
                <a:solidFill>
                  <a:schemeClr val="tx1"/>
                </a:solidFill>
                <a:effectLst/>
                <a:latin typeface="Arial"/>
                <a:ea typeface="Arial"/>
                <a:cs typeface="Arial"/>
                <a:sym typeface="Arial"/>
              </a:rPr>
              <a:t> = 300, </a:t>
            </a:r>
            <a:r>
              <a:rPr lang="en-IN" sz="1100" b="0" i="0" u="none" strike="noStrike" kern="1200" cap="none" dirty="0" err="1">
                <a:solidFill>
                  <a:schemeClr val="tx1"/>
                </a:solidFill>
                <a:effectLst/>
                <a:latin typeface="Arial"/>
                <a:ea typeface="Arial"/>
                <a:cs typeface="Arial"/>
                <a:sym typeface="Arial"/>
              </a:rPr>
              <a:t>x.country</a:t>
            </a:r>
            <a:r>
              <a:rPr lang="en-IN" sz="1100" b="0" i="0" u="none" strike="noStrike" kern="1200" cap="none" dirty="0">
                <a:solidFill>
                  <a:schemeClr val="tx1"/>
                </a:solidFill>
                <a:effectLst/>
                <a:latin typeface="Arial"/>
                <a:ea typeface="Arial"/>
                <a:cs typeface="Arial"/>
                <a:sym typeface="Arial"/>
              </a:rPr>
              <a:t> ="Sweden"  </a:t>
            </a:r>
            <a:r>
              <a:rPr lang="en-IN" sz="1100" b="0" i="0" u="none" strike="noStrike" kern="1200" cap="none" dirty="0" err="1">
                <a:solidFill>
                  <a:schemeClr val="tx1"/>
                </a:solidFill>
                <a:effectLst/>
                <a:latin typeface="Arial"/>
                <a:ea typeface="Arial"/>
                <a:cs typeface="Arial"/>
                <a:sym typeface="Arial"/>
              </a:rPr>
              <a:t>x.ability</a:t>
            </a:r>
            <a:r>
              <a:rPr lang="en-IN" sz="1100" b="0" i="0" u="none" strike="noStrike" kern="1200" cap="none" dirty="0">
                <a:solidFill>
                  <a:schemeClr val="tx1"/>
                </a:solidFill>
                <a:effectLst/>
                <a:latin typeface="Arial"/>
                <a:ea typeface="Arial"/>
                <a:cs typeface="Arial"/>
                <a:sym typeface="Arial"/>
              </a:rPr>
              <a:t>="Self Praising"  return x</a:t>
            </a: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9)</a:t>
            </a:r>
          </a:p>
          <a:p>
            <a:r>
              <a:rPr lang="en-GB" sz="1100" b="0" i="0" u="none" strike="noStrike" kern="1200" cap="none" dirty="0">
                <a:solidFill>
                  <a:schemeClr val="tx1"/>
                </a:solidFill>
                <a:effectLst/>
                <a:latin typeface="Arial"/>
                <a:ea typeface="Arial"/>
                <a:cs typeface="Arial"/>
                <a:sym typeface="Arial"/>
              </a:rPr>
              <a:t>match(</a:t>
            </a:r>
            <a:r>
              <a:rPr lang="en-GB" sz="1100" b="0" i="0" u="none" strike="noStrike" kern="1200" cap="none" dirty="0" err="1">
                <a:solidFill>
                  <a:schemeClr val="tx1"/>
                </a:solidFill>
                <a:effectLst/>
                <a:latin typeface="Arial"/>
                <a:ea typeface="Arial"/>
                <a:cs typeface="Arial"/>
                <a:sym typeface="Arial"/>
              </a:rPr>
              <a:t>x:player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name:"Zlatan</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Ibrahimovic</a:t>
            </a:r>
            <a:r>
              <a:rPr lang="en-GB" sz="1100" b="0" i="0" u="none" strike="noStrike" kern="1200" cap="none" dirty="0">
                <a:solidFill>
                  <a:schemeClr val="tx1"/>
                </a:solidFill>
                <a:effectLst/>
                <a:latin typeface="Arial"/>
                <a:ea typeface="Arial"/>
                <a:cs typeface="Arial"/>
                <a:sym typeface="Arial"/>
              </a:rPr>
              <a:t>"}) Remove x:Person  return x</a:t>
            </a:r>
          </a:p>
          <a:p>
            <a:r>
              <a:rPr lang="en-GB" sz="1100" b="0" i="0" u="none" strike="noStrike" kern="1200" cap="none" dirty="0">
                <a:solidFill>
                  <a:schemeClr val="tx1"/>
                </a:solidFill>
                <a:effectLst/>
                <a:latin typeface="Arial"/>
                <a:ea typeface="Arial"/>
                <a:cs typeface="Arial"/>
                <a:sym typeface="Arial"/>
              </a:rPr>
              <a:t>match(</a:t>
            </a:r>
            <a:r>
              <a:rPr lang="en-GB" sz="1100" b="0" i="0" u="none" strike="noStrike" kern="1200" cap="none" dirty="0" err="1">
                <a:solidFill>
                  <a:schemeClr val="tx1"/>
                </a:solidFill>
                <a:effectLst/>
                <a:latin typeface="Arial"/>
                <a:ea typeface="Arial"/>
                <a:cs typeface="Arial"/>
                <a:sym typeface="Arial"/>
              </a:rPr>
              <a:t>x:player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name:"Zlatan</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Ibrahimovic</a:t>
            </a:r>
            <a:r>
              <a:rPr lang="en-GB" sz="1100" b="0" i="0" u="none" strike="noStrike" kern="1200" cap="none" dirty="0">
                <a:solidFill>
                  <a:schemeClr val="tx1"/>
                </a:solidFill>
                <a:effectLst/>
                <a:latin typeface="Arial"/>
                <a:ea typeface="Arial"/>
                <a:cs typeface="Arial"/>
                <a:sym typeface="Arial"/>
              </a:rPr>
              <a:t>"}) Remove </a:t>
            </a:r>
            <a:r>
              <a:rPr lang="en-GB" sz="1100" b="0" i="0" u="none" strike="noStrike" kern="1200" cap="none" dirty="0" err="1">
                <a:solidFill>
                  <a:schemeClr val="tx1"/>
                </a:solidFill>
                <a:effectLst/>
                <a:latin typeface="Arial"/>
                <a:ea typeface="Arial"/>
                <a:cs typeface="Arial"/>
                <a:sym typeface="Arial"/>
              </a:rPr>
              <a:t>x.ability</a:t>
            </a:r>
            <a:r>
              <a:rPr lang="en-GB" sz="1100" b="0" i="0" u="none" strike="noStrike" kern="1200" cap="none" dirty="0">
                <a:solidFill>
                  <a:schemeClr val="tx1"/>
                </a:solidFill>
                <a:effectLst/>
                <a:latin typeface="Arial"/>
                <a:ea typeface="Arial"/>
                <a:cs typeface="Arial"/>
                <a:sym typeface="Arial"/>
              </a:rPr>
              <a:t>  return x</a:t>
            </a:r>
          </a:p>
          <a:p>
            <a:r>
              <a:rPr lang="en-GB" sz="1100" b="0" i="0" u="none" strike="noStrike" kern="1200" cap="none" dirty="0">
                <a:solidFill>
                  <a:schemeClr val="tx1"/>
                </a:solidFill>
                <a:effectLst/>
                <a:latin typeface="Arial"/>
                <a:ea typeface="Arial"/>
                <a:cs typeface="Arial"/>
                <a:sym typeface="Arial"/>
              </a:rPr>
              <a:t> </a:t>
            </a:r>
          </a:p>
          <a:p>
            <a:r>
              <a:rPr lang="en-GB" sz="1100" b="0" i="0" u="none" strike="noStrike" kern="1200" cap="none" dirty="0">
                <a:solidFill>
                  <a:schemeClr val="tx1"/>
                </a:solidFill>
                <a:effectLst/>
                <a:latin typeface="Arial"/>
                <a:ea typeface="Arial"/>
                <a:cs typeface="Arial"/>
                <a:sym typeface="Arial"/>
              </a:rPr>
              <a:t>10)</a:t>
            </a:r>
          </a:p>
          <a:p>
            <a:r>
              <a:rPr lang="en-GB" sz="1100" b="0" i="0" u="none" strike="noStrike" kern="1200" cap="none" dirty="0">
                <a:solidFill>
                  <a:schemeClr val="tx1"/>
                </a:solidFill>
                <a:effectLst/>
                <a:latin typeface="Arial"/>
                <a:ea typeface="Arial"/>
                <a:cs typeface="Arial"/>
                <a:sym typeface="Arial"/>
              </a:rPr>
              <a:t>match(</a:t>
            </a:r>
            <a:r>
              <a:rPr lang="en-GB" sz="1100" b="0" i="0" u="none" strike="noStrike" kern="1200" cap="none" dirty="0" err="1">
                <a:solidFill>
                  <a:schemeClr val="tx1"/>
                </a:solidFill>
                <a:effectLst/>
                <a:latin typeface="Arial"/>
                <a:ea typeface="Arial"/>
                <a:cs typeface="Arial"/>
                <a:sym typeface="Arial"/>
              </a:rPr>
              <a:t>x:player</a:t>
            </a:r>
            <a:r>
              <a:rPr lang="en-GB" sz="1100" b="0" i="0" u="none" strike="noStrike" kern="1200" cap="none" dirty="0">
                <a:solidFill>
                  <a:schemeClr val="tx1"/>
                </a:solidFill>
                <a:effectLst/>
                <a:latin typeface="Arial"/>
                <a:ea typeface="Arial"/>
                <a:cs typeface="Arial"/>
                <a:sym typeface="Arial"/>
              </a:rPr>
              <a:t>{</a:t>
            </a:r>
            <a:r>
              <a:rPr lang="en-GB" sz="1100" b="0" i="0" u="none" strike="noStrike" kern="1200" cap="none" dirty="0" err="1">
                <a:solidFill>
                  <a:schemeClr val="tx1"/>
                </a:solidFill>
                <a:effectLst/>
                <a:latin typeface="Arial"/>
                <a:ea typeface="Arial"/>
                <a:cs typeface="Arial"/>
                <a:sym typeface="Arial"/>
              </a:rPr>
              <a:t>name:"Zlatan</a:t>
            </a:r>
            <a:r>
              <a:rPr lang="en-GB" sz="1100" b="0" i="0" u="none" strike="noStrike" kern="1200" cap="none" dirty="0">
                <a:solidFill>
                  <a:schemeClr val="tx1"/>
                </a:solidFill>
                <a:effectLst/>
                <a:latin typeface="Arial"/>
                <a:ea typeface="Arial"/>
                <a:cs typeface="Arial"/>
                <a:sym typeface="Arial"/>
              </a:rPr>
              <a:t> </a:t>
            </a:r>
            <a:r>
              <a:rPr lang="en-GB" sz="1100" b="0" i="0" u="none" strike="noStrike" kern="1200" cap="none" dirty="0" err="1">
                <a:solidFill>
                  <a:schemeClr val="tx1"/>
                </a:solidFill>
                <a:effectLst/>
                <a:latin typeface="Arial"/>
                <a:ea typeface="Arial"/>
                <a:cs typeface="Arial"/>
                <a:sym typeface="Arial"/>
              </a:rPr>
              <a:t>Ibrahimovic</a:t>
            </a:r>
            <a:r>
              <a:rPr lang="en-GB" sz="1100" b="0" i="0" u="none" strike="noStrike" kern="1200" cap="none" dirty="0">
                <a:solidFill>
                  <a:schemeClr val="tx1"/>
                </a:solidFill>
                <a:effectLst/>
                <a:latin typeface="Arial"/>
                <a:ea typeface="Arial"/>
                <a:cs typeface="Arial"/>
                <a:sym typeface="Arial"/>
              </a:rPr>
              <a:t>"}) Delete x</a:t>
            </a:r>
          </a:p>
          <a:p>
            <a:r>
              <a:rPr lang="en-GB" sz="1100" b="0" i="0" u="none" strike="noStrike" kern="1200" cap="none" dirty="0">
                <a:solidFill>
                  <a:schemeClr val="tx1"/>
                </a:solidFill>
                <a:effectLst/>
                <a:latin typeface="Arial"/>
                <a:ea typeface="Arial"/>
                <a:cs typeface="Arial"/>
                <a:sym typeface="Arial"/>
              </a:rPr>
              <a:t>match(n) DETACH DELETE n</a:t>
            </a:r>
          </a:p>
          <a:p>
            <a:endParaRPr lang="en-GB" dirty="0"/>
          </a:p>
        </p:txBody>
      </p:sp>
    </p:spTree>
    <p:extLst>
      <p:ext uri="{BB962C8B-B14F-4D97-AF65-F5344CB8AC3E}">
        <p14:creationId xmlns:p14="http://schemas.microsoft.com/office/powerpoint/2010/main" val="1426673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393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1544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73100" y="4687250"/>
            <a:ext cx="5384700" cy="44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7" name="Shape 107"/>
          <p:cNvSpPr>
            <a:spLocks noGrp="1" noRot="1" noChangeAspect="1"/>
          </p:cNvSpPr>
          <p:nvPr>
            <p:ph type="sldImg" idx="2"/>
          </p:nvPr>
        </p:nvSpPr>
        <p:spPr>
          <a:xfrm>
            <a:off x="693738" y="739775"/>
            <a:ext cx="5345112"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73100" y="4687250"/>
            <a:ext cx="5384700" cy="44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7" name="Shape 107"/>
          <p:cNvSpPr>
            <a:spLocks noGrp="1" noRot="1" noChangeAspect="1"/>
          </p:cNvSpPr>
          <p:nvPr>
            <p:ph type="sldImg" idx="2"/>
          </p:nvPr>
        </p:nvSpPr>
        <p:spPr>
          <a:xfrm>
            <a:off x="693738" y="739775"/>
            <a:ext cx="5345112"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81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73100" y="4687250"/>
            <a:ext cx="5384700" cy="44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7" name="Shape 107"/>
          <p:cNvSpPr>
            <a:spLocks noGrp="1" noRot="1" noChangeAspect="1"/>
          </p:cNvSpPr>
          <p:nvPr>
            <p:ph type="sldImg" idx="2"/>
          </p:nvPr>
        </p:nvSpPr>
        <p:spPr>
          <a:xfrm>
            <a:off x="693738" y="739775"/>
            <a:ext cx="5345112"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776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93738" y="739775"/>
            <a:ext cx="5345112" cy="3700463"/>
          </a:xfrm>
        </p:spPr>
      </p:sp>
      <p:sp>
        <p:nvSpPr>
          <p:cNvPr id="3" name="Notizenplatzhalter 2"/>
          <p:cNvSpPr>
            <a:spLocks noGrp="1"/>
          </p:cNvSpPr>
          <p:nvPr>
            <p:ph type="body" idx="1"/>
          </p:nvPr>
        </p:nvSpPr>
        <p:spPr/>
        <p:txBody>
          <a:bodyPr>
            <a:normAutofit fontScale="92500" lnSpcReduction="10000"/>
          </a:bodyPr>
          <a:lstStyle/>
          <a:p>
            <a:pPr marL="171450" indent="-171450">
              <a:buFontTx/>
              <a:buChar char="-"/>
            </a:pPr>
            <a:r>
              <a:rPr lang="en-IN" sz="1200" b="0" i="0" kern="1200" dirty="0">
                <a:solidFill>
                  <a:schemeClr val="tx1"/>
                </a:solidFill>
                <a:effectLst/>
                <a:latin typeface="+mn-lt"/>
                <a:ea typeface="+mn-ea"/>
                <a:cs typeface="+mn-cs"/>
              </a:rPr>
              <a:t>Requirement gathering &amp; Analysis: The requirements from the customer are gathered. Various questions like who is going to be the user of the product? What does the software do? What type of data is to be stored? Etc. helps in gathering the information from the customers. Once the requirement is gathered properly, it is then analysed and feasibility is checked to make sure if it a good idea to move forward with.</a:t>
            </a:r>
          </a:p>
          <a:p>
            <a:pPr marL="171450" indent="-171450">
              <a:buFontTx/>
              <a:buChar char="-"/>
            </a:pP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Design: In this phase, the overall design of the product, i.e., the software and the system is prepared based on the study of the requirement gathered in the previous phase.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Implementation/ Coding: The software is then coded according to the design made.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-Testing: The developed product is then tested for the desired result and output. Various test cases are applied on the software so developed to check if it gives the desired output in every test case.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-Deployment: Once the product undergoes the testing phase, it is deployed, i.e., delivered to the customer along with all the necessary documents such as user manual. This phase also consists of beta testing part. Beta testing is done by the users of the product.</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-Maintenance: Once the software is deployed to the customer, the tech team along with the after sales team takes care of the software and any complaints from the user of the software.</a:t>
            </a:r>
          </a:p>
          <a:p>
            <a:endParaRPr lang="de-DE" sz="2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73100" y="4687250"/>
            <a:ext cx="5384800" cy="44405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9" name="Shape 489"/>
          <p:cNvSpPr>
            <a:spLocks noGrp="1" noRot="1" noChangeAspect="1"/>
          </p:cNvSpPr>
          <p:nvPr>
            <p:ph type="sldImg" idx="2"/>
          </p:nvPr>
        </p:nvSpPr>
        <p:spPr>
          <a:xfrm>
            <a:off x="693738" y="739775"/>
            <a:ext cx="5345112"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pPr marL="171450" indent="-171450">
              <a:buFontTx/>
              <a:buChar char="-"/>
            </a:pPr>
            <a:r>
              <a:rPr lang="en-IN" dirty="0"/>
              <a:t>Software specification (or requirements engineering): Define the main functionalities of the software and the constrains around them.</a:t>
            </a:r>
          </a:p>
          <a:p>
            <a:pPr marL="171450" indent="-171450">
              <a:buFontTx/>
              <a:buChar char="-"/>
            </a:pPr>
            <a:endParaRPr lang="en-IN" dirty="0"/>
          </a:p>
          <a:p>
            <a:pPr marL="171450" indent="-171450">
              <a:buFontTx/>
              <a:buChar char="-"/>
            </a:pPr>
            <a:r>
              <a:rPr lang="en-IN" dirty="0"/>
              <a:t>Software design and implementation: The software is to be designed and programmed.</a:t>
            </a:r>
          </a:p>
          <a:p>
            <a:pPr marL="171450" indent="-171450">
              <a:buFontTx/>
              <a:buChar char="-"/>
            </a:pPr>
            <a:endParaRPr lang="en-IN" dirty="0"/>
          </a:p>
          <a:p>
            <a:pPr marL="171450" indent="-171450">
              <a:buFontTx/>
              <a:buChar char="-"/>
            </a:pPr>
            <a:r>
              <a:rPr lang="en-IN" dirty="0"/>
              <a:t>Software verification and validation: The software must conforms to it’s specification and meets the customer needs.</a:t>
            </a:r>
          </a:p>
          <a:p>
            <a:pPr marL="171450" indent="-171450">
              <a:buFontTx/>
              <a:buChar char="-"/>
            </a:pPr>
            <a:endParaRPr lang="en-IN" dirty="0"/>
          </a:p>
          <a:p>
            <a:r>
              <a:rPr lang="en-IN" dirty="0"/>
              <a:t>-   Software evolution (software maintenance): The software is being modified to meet customer and market requirements changes.</a:t>
            </a:r>
            <a:endParaRPr lang="en-GB" dirty="0"/>
          </a:p>
        </p:txBody>
      </p:sp>
    </p:spTree>
    <p:extLst>
      <p:ext uri="{BB962C8B-B14F-4D97-AF65-F5344CB8AC3E}">
        <p14:creationId xmlns:p14="http://schemas.microsoft.com/office/powerpoint/2010/main" val="379031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32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 The benefit of native graph storage is that its purpose-built stack is engineered for performance and scalability.</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The benefit of non-native graph storage, in contrast, is that it typically depends on a mature non-graph backend (such as MySQL)</a:t>
            </a:r>
          </a:p>
          <a:p>
            <a:r>
              <a:rPr lang="en-IN" sz="1200" b="0" i="0" u="none" strike="noStrike" kern="1200" baseline="0" dirty="0">
                <a:solidFill>
                  <a:schemeClr val="tx1"/>
                </a:solidFill>
                <a:latin typeface="+mn-lt"/>
                <a:ea typeface="+mn-ea"/>
                <a:cs typeface="+mn-cs"/>
              </a:rPr>
              <a:t>whose production characteristics are well understood by operations teams.</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 Native graph processing (index-free adjacency) benefits traversal performance, but at the expense of making some queries that don’t use traversals difficult or memory intensive.</a:t>
            </a:r>
            <a:endParaRPr lang="en-GB" dirty="0"/>
          </a:p>
        </p:txBody>
      </p:sp>
    </p:spTree>
    <p:extLst>
      <p:ext uri="{BB962C8B-B14F-4D97-AF65-F5344CB8AC3E}">
        <p14:creationId xmlns:p14="http://schemas.microsoft.com/office/powerpoint/2010/main" val="306494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normAutofit fontScale="92500" lnSpcReduction="20000"/>
          </a:bodyPr>
          <a:lstStyle/>
          <a:p>
            <a:pPr marL="171450" indent="-171450">
              <a:buFont typeface="Arial" panose="020B0604020202020204" pitchFamily="34" charset="0"/>
              <a:buChar char="•"/>
            </a:pPr>
            <a:r>
              <a:rPr lang="en-GB" sz="1200" b="1" i="0" u="none" strike="noStrike" kern="1200" baseline="0" dirty="0">
                <a:solidFill>
                  <a:schemeClr val="tx1"/>
                </a:solidFill>
                <a:latin typeface="+mn-lt"/>
                <a:ea typeface="+mn-ea"/>
                <a:cs typeface="+mn-cs"/>
              </a:rPr>
              <a:t>A</a:t>
            </a:r>
            <a:r>
              <a:rPr lang="en-IN" sz="1200" b="1" i="0" u="none" strike="noStrike" kern="1200" baseline="0" dirty="0" err="1">
                <a:solidFill>
                  <a:schemeClr val="tx1"/>
                </a:solidFill>
                <a:latin typeface="+mn-lt"/>
                <a:ea typeface="+mn-ea"/>
                <a:cs typeface="+mn-cs"/>
              </a:rPr>
              <a:t>tomicity</a:t>
            </a:r>
            <a:r>
              <a:rPr lang="en-IN" sz="1200" b="1" i="0" u="none" strike="noStrike" kern="1200" baseline="0" dirty="0">
                <a:solidFill>
                  <a:schemeClr val="tx1"/>
                </a:solidFill>
                <a:latin typeface="+mn-lt"/>
                <a:ea typeface="+mn-ea"/>
                <a:cs typeface="+mn-cs"/>
              </a:rPr>
              <a:t> </a:t>
            </a:r>
            <a:r>
              <a:rPr lang="en-IN" sz="1200" b="0" i="0" u="none" strike="noStrike" kern="1200" baseline="0" dirty="0">
                <a:solidFill>
                  <a:schemeClr val="tx1"/>
                </a:solidFill>
                <a:latin typeface="+mn-lt"/>
                <a:ea typeface="+mn-ea"/>
                <a:cs typeface="+mn-cs"/>
              </a:rPr>
              <a:t>: This means that changes in the database must follow an </a:t>
            </a:r>
            <a:r>
              <a:rPr lang="en-IN" sz="1200" b="0" i="1" u="none" strike="noStrike" kern="1200" baseline="0" dirty="0">
                <a:solidFill>
                  <a:schemeClr val="tx1"/>
                </a:solidFill>
                <a:latin typeface="+mn-lt"/>
                <a:ea typeface="+mn-ea"/>
                <a:cs typeface="+mn-cs"/>
              </a:rPr>
              <a:t>all or nothing </a:t>
            </a:r>
            <a:r>
              <a:rPr lang="en-IN" sz="1200" b="0" i="0" u="none" strike="noStrike" kern="1200" baseline="0" dirty="0">
                <a:solidFill>
                  <a:schemeClr val="tx1"/>
                </a:solidFill>
                <a:latin typeface="+mn-lt"/>
                <a:ea typeface="+mn-ea"/>
                <a:cs typeface="+mn-cs"/>
              </a:rPr>
              <a:t>rule. Transactions are said to be "atomic" if one part of the transaction fails, then the consequence would be that the entire transaction is rolled back. </a:t>
            </a:r>
          </a:p>
          <a:p>
            <a:pPr marL="171450" indent="-171450">
              <a:buFont typeface="Arial" panose="020B0604020202020204" pitchFamily="34" charset="0"/>
              <a:buChar char="•"/>
            </a:pPr>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1" i="0" u="none" strike="noStrike" kern="1200" baseline="0" dirty="0">
                <a:solidFill>
                  <a:schemeClr val="tx1"/>
                </a:solidFill>
                <a:latin typeface="+mn-lt"/>
                <a:ea typeface="+mn-ea"/>
                <a:cs typeface="+mn-cs"/>
              </a:rPr>
              <a:t>Consistency</a:t>
            </a:r>
            <a:r>
              <a:rPr lang="en-IN" sz="1200" b="0" i="0" u="none" strike="noStrike" kern="1200" baseline="0" dirty="0">
                <a:solidFill>
                  <a:schemeClr val="tx1"/>
                </a:solidFill>
                <a:latin typeface="+mn-lt"/>
                <a:ea typeface="+mn-ea"/>
                <a:cs typeface="+mn-cs"/>
              </a:rPr>
              <a:t>: This means that only consistent or "valid" data will be allowed to be entered into the database. In relational terminology, this often means that the </a:t>
            </a:r>
            <a:r>
              <a:rPr lang="en-IN" sz="1200" b="0" i="1" u="none" strike="noStrike" kern="1200" baseline="0" dirty="0">
                <a:solidFill>
                  <a:schemeClr val="tx1"/>
                </a:solidFill>
                <a:latin typeface="+mn-lt"/>
                <a:ea typeface="+mn-ea"/>
                <a:cs typeface="+mn-cs"/>
              </a:rPr>
              <a:t>schema </a:t>
            </a:r>
            <a:r>
              <a:rPr lang="en-IN" sz="1200" b="0" i="0" u="none" strike="noStrike" kern="1200" baseline="0" dirty="0">
                <a:solidFill>
                  <a:schemeClr val="tx1"/>
                </a:solidFill>
                <a:latin typeface="+mn-lt"/>
                <a:ea typeface="+mn-ea"/>
                <a:cs typeface="+mn-cs"/>
              </a:rPr>
              <a:t>of the database has to be applied and maintained at all times. The main consistency requirement in Neo4j is actually that the graph relationships must have a start and an end node. Relationships cannot be dangling. Aside from this, however, the consistency rules in Neo4j will obviously be much looser, as Neo4j implements the concept of an "optional" schema. </a:t>
            </a:r>
          </a:p>
          <a:p>
            <a:endParaRPr lang="en-IN" dirty="0"/>
          </a:p>
          <a:p>
            <a:endParaRPr lang="en-GB"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Isolation</a:t>
            </a:r>
            <a:r>
              <a:rPr lang="en-IN" sz="1200" b="0" i="0" u="none" strike="noStrike" kern="1200" baseline="0" dirty="0">
                <a:solidFill>
                  <a:schemeClr val="tx1"/>
                </a:solidFill>
                <a:latin typeface="+mn-lt"/>
                <a:ea typeface="+mn-ea"/>
                <a:cs typeface="+mn-cs"/>
              </a:rPr>
              <a:t>: This requires that multiple transactions that are executed in parallel on the same database instance would not impact each other. The transactions need to take their due course, irrespective of what is happening in the system at the same time. One of the important ways that this is used is in the example where one transaction is writing to the database and another is reading from it. In an </a:t>
            </a:r>
            <a:r>
              <a:rPr lang="en-IN" sz="1200" b="1" i="0" u="none" strike="noStrike" kern="1200" baseline="0" dirty="0">
                <a:solidFill>
                  <a:schemeClr val="tx1"/>
                </a:solidFill>
                <a:latin typeface="+mn-lt"/>
                <a:ea typeface="+mn-ea"/>
                <a:cs typeface="+mn-cs"/>
              </a:rPr>
              <a:t>isolated </a:t>
            </a:r>
            <a:r>
              <a:rPr lang="en-IN" sz="1200" b="0" i="0" u="none" strike="noStrike" kern="1200" baseline="0" dirty="0">
                <a:solidFill>
                  <a:schemeClr val="tx1"/>
                </a:solidFill>
                <a:latin typeface="+mn-lt"/>
                <a:ea typeface="+mn-ea"/>
                <a:cs typeface="+mn-cs"/>
              </a:rPr>
              <a:t>database, the read transaction cannot know about the write that is occurring "next to" it until the transaction of the write operation is complete and fully committed. As long as the </a:t>
            </a:r>
            <a:r>
              <a:rPr lang="en-IN" sz="1200" b="0" i="1" u="none" strike="noStrike" kern="1200" baseline="0" dirty="0">
                <a:solidFill>
                  <a:schemeClr val="tx1"/>
                </a:solidFill>
                <a:latin typeface="+mn-lt"/>
                <a:ea typeface="+mn-ea"/>
                <a:cs typeface="+mn-cs"/>
              </a:rPr>
              <a:t>write </a:t>
            </a:r>
            <a:r>
              <a:rPr lang="en-IN" sz="1200" b="0" i="0" u="none" strike="noStrike" kern="1200" baseline="0" dirty="0">
                <a:solidFill>
                  <a:schemeClr val="tx1"/>
                </a:solidFill>
                <a:latin typeface="+mn-lt"/>
                <a:ea typeface="+mn-ea"/>
                <a:cs typeface="+mn-cs"/>
              </a:rPr>
              <a:t>operation is not committed, the </a:t>
            </a:r>
            <a:r>
              <a:rPr lang="en-IN" sz="1200" b="0" i="1" u="none" strike="noStrike" kern="1200" baseline="0" dirty="0">
                <a:solidFill>
                  <a:schemeClr val="tx1"/>
                </a:solidFill>
                <a:latin typeface="+mn-lt"/>
                <a:ea typeface="+mn-ea"/>
                <a:cs typeface="+mn-cs"/>
              </a:rPr>
              <a:t>read </a:t>
            </a:r>
            <a:r>
              <a:rPr lang="en-IN" sz="1200" b="0" i="0" u="none" strike="noStrike" kern="1200" baseline="0" dirty="0">
                <a:solidFill>
                  <a:schemeClr val="tx1"/>
                </a:solidFill>
                <a:latin typeface="+mn-lt"/>
                <a:ea typeface="+mn-ea"/>
                <a:cs typeface="+mn-cs"/>
              </a:rPr>
              <a:t>operation will have to work with the "old" data.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t>
            </a:r>
            <a:r>
              <a:rPr lang="en-IN" sz="1200" b="1" i="0" u="none" strike="noStrike" kern="1200" baseline="0" dirty="0">
                <a:solidFill>
                  <a:schemeClr val="tx1"/>
                </a:solidFill>
                <a:latin typeface="+mn-lt"/>
                <a:ea typeface="+mn-ea"/>
                <a:cs typeface="+mn-cs"/>
              </a:rPr>
              <a:t>Durability</a:t>
            </a:r>
            <a:r>
              <a:rPr lang="en-IN" sz="1200" b="0" i="0" u="none" strike="noStrike" kern="1200" baseline="0" dirty="0">
                <a:solidFill>
                  <a:schemeClr val="tx1"/>
                </a:solidFill>
                <a:latin typeface="+mn-lt"/>
                <a:ea typeface="+mn-ea"/>
                <a:cs typeface="+mn-cs"/>
              </a:rPr>
              <a:t>: This basically means that committed transactions cannot just disappear and be lost. Persisted storage and transaction commit logs that are forced to be written to disk—even when the actual data structures have not been updated yet—ensure this quality in most database systems and also in Neo4j. </a:t>
            </a:r>
          </a:p>
          <a:p>
            <a:endParaRPr lang="en-GB" dirty="0"/>
          </a:p>
        </p:txBody>
      </p:sp>
    </p:spTree>
    <p:extLst>
      <p:ext uri="{BB962C8B-B14F-4D97-AF65-F5344CB8AC3E}">
        <p14:creationId xmlns:p14="http://schemas.microsoft.com/office/powerpoint/2010/main" val="2102562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0370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Each Instance: </a:t>
            </a:r>
          </a:p>
          <a:p>
            <a:endParaRPr lang="en-GB"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Hold the entire dataset of the database. All servers hold the same data and therefore can respond to all query requests.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Comply with a master-slave consistency scheme. This means that, in case of potential conflicting data in the database, the </a:t>
            </a:r>
            <a:r>
              <a:rPr lang="en-IN" sz="1200" b="1" i="0" u="none" strike="noStrike" kern="1200" baseline="0" dirty="0">
                <a:solidFill>
                  <a:schemeClr val="tx1"/>
                </a:solidFill>
                <a:latin typeface="+mn-lt"/>
                <a:ea typeface="+mn-ea"/>
                <a:cs typeface="+mn-cs"/>
              </a:rPr>
              <a:t>Master </a:t>
            </a:r>
            <a:r>
              <a:rPr lang="en-IN" sz="1200" b="0" i="0" u="none" strike="noStrike" kern="1200" baseline="0" dirty="0">
                <a:solidFill>
                  <a:schemeClr val="tx1"/>
                </a:solidFill>
                <a:latin typeface="+mn-lt"/>
                <a:ea typeface="+mn-ea"/>
                <a:cs typeface="+mn-cs"/>
              </a:rPr>
              <a:t>server instance will decide what would be right data to keep and persist. If at some point, the cluster would lose its master, the remaining cluster member instances would run a master election algorithm (in Neo4j's case, based on </a:t>
            </a:r>
            <a:r>
              <a:rPr lang="en-IN" sz="1200" b="0" i="0" u="none" strike="noStrike" kern="1200" baseline="0" dirty="0" err="1">
                <a:solidFill>
                  <a:schemeClr val="tx1"/>
                </a:solidFill>
                <a:latin typeface="+mn-lt"/>
                <a:ea typeface="+mn-ea"/>
                <a:cs typeface="+mn-cs"/>
              </a:rPr>
              <a:t>Paxos</a:t>
            </a:r>
            <a:r>
              <a:rPr lang="en-IN" sz="1200" b="0" i="0" u="none" strike="noStrike" kern="1200" baseline="0" dirty="0">
                <a:solidFill>
                  <a:schemeClr val="tx1"/>
                </a:solidFill>
                <a:latin typeface="+mn-lt"/>
                <a:ea typeface="+mn-ea"/>
                <a:cs typeface="+mn-cs"/>
              </a:rPr>
              <a:t>) that allows them to quickly choose a new master.</a:t>
            </a:r>
          </a:p>
          <a:p>
            <a:endParaRPr lang="en-GB" dirty="0"/>
          </a:p>
        </p:txBody>
      </p:sp>
    </p:spTree>
    <p:extLst>
      <p:ext uri="{BB962C8B-B14F-4D97-AF65-F5344CB8AC3E}">
        <p14:creationId xmlns:p14="http://schemas.microsoft.com/office/powerpoint/2010/main" val="2227599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3738" y="739775"/>
            <a:ext cx="5345112" cy="37004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2341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469900" y="476823"/>
            <a:ext cx="8956040" cy="1007908"/>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69900" y="1773238"/>
            <a:ext cx="8969375" cy="4238942"/>
          </a:xfrm>
          <a:prstGeom prst="rect">
            <a:avLst/>
          </a:prstGeom>
          <a:noFill/>
          <a:ln>
            <a:noFill/>
          </a:ln>
        </p:spPr>
        <p:txBody>
          <a:bodyPr spcFirstLastPara="1" wrap="square" lIns="0" tIns="0" rIns="0" bIns="0" anchor="t" anchorCtr="0"/>
          <a:lstStyle>
            <a:lvl1pPr marL="457200" marR="0" lvl="0" indent="-342900" algn="l" rtl="0">
              <a:spcBef>
                <a:spcPts val="0"/>
              </a:spcBef>
              <a:spcAft>
                <a:spcPts val="0"/>
              </a:spcAft>
              <a:buClr>
                <a:srgbClr val="2282C0"/>
              </a:buClr>
              <a:buSzPts val="1800"/>
              <a:buFont typeface="Arial"/>
              <a:buAutoNum type="arabicPeriod"/>
              <a:defRPr sz="1800" b="0" i="0" u="none" strike="noStrike" cap="none">
                <a:solidFill>
                  <a:schemeClr val="dk1"/>
                </a:solidFill>
                <a:latin typeface="Arial"/>
                <a:ea typeface="Arial"/>
                <a:cs typeface="Arial"/>
                <a:sym typeface="Arial"/>
              </a:defRPr>
            </a:lvl1pPr>
            <a:lvl2pPr marL="914400" marR="0" lvl="1" indent="-342900" algn="l" rtl="0">
              <a:spcBef>
                <a:spcPts val="900"/>
              </a:spcBef>
              <a:spcAft>
                <a:spcPts val="0"/>
              </a:spcAft>
              <a:buClr>
                <a:schemeClr val="lt2"/>
              </a:buClr>
              <a:buSzPts val="1800"/>
              <a:buFont typeface="Arial"/>
              <a:buAutoNum type="arabicPeriod"/>
              <a:defRPr sz="1800" b="0" i="0" u="none" strike="noStrike" cap="none">
                <a:solidFill>
                  <a:schemeClr val="dk1"/>
                </a:solidFill>
                <a:latin typeface="Arial"/>
                <a:ea typeface="Arial"/>
                <a:cs typeface="Arial"/>
                <a:sym typeface="Arial"/>
              </a:defRPr>
            </a:lvl2pPr>
            <a:lvl3pPr marL="1371600" marR="0" lvl="2" indent="-342900" algn="l" rtl="0">
              <a:spcBef>
                <a:spcPts val="900"/>
              </a:spcBef>
              <a:spcAft>
                <a:spcPts val="0"/>
              </a:spcAft>
              <a:buClr>
                <a:schemeClr val="lt2"/>
              </a:buClr>
              <a:buSzPts val="1800"/>
              <a:buFont typeface="Arial"/>
              <a:buAutoNum type="arabicPeriod"/>
              <a:defRPr sz="1800" b="0" i="0" u="none" strike="noStrike" cap="none">
                <a:solidFill>
                  <a:schemeClr val="dk1"/>
                </a:solidFill>
                <a:latin typeface="Arial"/>
                <a:ea typeface="Arial"/>
                <a:cs typeface="Arial"/>
                <a:sym typeface="Arial"/>
              </a:defRPr>
            </a:lvl3pPr>
            <a:lvl4pPr marL="1828800" marR="0" lvl="3" indent="-342900" algn="l" rtl="0">
              <a:spcBef>
                <a:spcPts val="900"/>
              </a:spcBef>
              <a:spcAft>
                <a:spcPts val="0"/>
              </a:spcAft>
              <a:buClr>
                <a:schemeClr val="lt2"/>
              </a:buClr>
              <a:buSzPts val="1800"/>
              <a:buFont typeface="Arial"/>
              <a:buAutoNum type="arabicPeriod"/>
              <a:defRPr sz="1800" b="0" i="0" u="none" strike="noStrike" cap="none">
                <a:solidFill>
                  <a:schemeClr val="dk1"/>
                </a:solidFill>
                <a:latin typeface="Arial"/>
                <a:ea typeface="Arial"/>
                <a:cs typeface="Arial"/>
                <a:sym typeface="Arial"/>
              </a:defRPr>
            </a:lvl4pPr>
            <a:lvl5pPr marL="2286000" marR="0" lvl="4" indent="-342900" algn="l" rtl="0">
              <a:spcBef>
                <a:spcPts val="900"/>
              </a:spcBef>
              <a:spcAft>
                <a:spcPts val="0"/>
              </a:spcAft>
              <a:buClr>
                <a:schemeClr val="lt2"/>
              </a:buClr>
              <a:buSzPts val="1800"/>
              <a:buFont typeface="Arial"/>
              <a:buAutoNum type="arabicPeriod"/>
              <a:defRPr sz="1800" b="0" i="0" u="none" strike="noStrike" cap="none">
                <a:solidFill>
                  <a:schemeClr val="dk1"/>
                </a:solidFill>
                <a:latin typeface="Arial"/>
                <a:ea typeface="Arial"/>
                <a:cs typeface="Arial"/>
                <a:sym typeface="Arial"/>
              </a:defRPr>
            </a:lvl5pPr>
            <a:lvl6pPr marL="2743200" marR="0" lvl="5"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cxnSp>
        <p:nvCxnSpPr>
          <p:cNvPr id="27" name="Shape 27"/>
          <p:cNvCxnSpPr/>
          <p:nvPr/>
        </p:nvCxnSpPr>
        <p:spPr>
          <a:xfrm>
            <a:off x="468000" y="404580"/>
            <a:ext cx="8968100" cy="0"/>
          </a:xfrm>
          <a:prstGeom prst="straightConnector1">
            <a:avLst/>
          </a:prstGeom>
          <a:noFill/>
          <a:ln w="50800" cap="flat" cmpd="sng">
            <a:solidFill>
              <a:srgbClr val="2282C0"/>
            </a:solidFill>
            <a:prstDash val="solid"/>
            <a:round/>
            <a:headEnd type="none" w="med" len="med"/>
            <a:tailEnd type="none" w="med" len="med"/>
          </a:ln>
        </p:spPr>
      </p:cxnSp>
      <p:cxnSp>
        <p:nvCxnSpPr>
          <p:cNvPr id="28" name="Shape 28"/>
          <p:cNvCxnSpPr/>
          <p:nvPr/>
        </p:nvCxnSpPr>
        <p:spPr>
          <a:xfrm>
            <a:off x="468000" y="1558800"/>
            <a:ext cx="8967600" cy="0"/>
          </a:xfrm>
          <a:prstGeom prst="straightConnector1">
            <a:avLst/>
          </a:prstGeom>
          <a:noFill/>
          <a:ln w="12700" cap="flat" cmpd="sng">
            <a:solidFill>
              <a:srgbClr val="2282C0"/>
            </a:solidFill>
            <a:prstDash val="solid"/>
            <a:round/>
            <a:headEnd type="none" w="med" len="med"/>
            <a:tailEnd type="none" w="med" len="med"/>
          </a:ln>
        </p:spPr>
      </p:cxnSp>
      <p:sp>
        <p:nvSpPr>
          <p:cNvPr id="29" name="Shape 29"/>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marL="0" lvl="0" indent="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halt">
  <p:cSld name="Inhalt">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69900" y="1590682"/>
            <a:ext cx="8948420" cy="4430713"/>
          </a:xfrm>
          <a:prstGeom prst="rect">
            <a:avLst/>
          </a:prstGeom>
          <a:noFill/>
          <a:ln>
            <a:noFill/>
          </a:ln>
        </p:spPr>
        <p:txBody>
          <a:bodyPr spcFirstLastPara="1" wrap="square" lIns="0" tIns="0" rIns="0" bIns="0" anchor="t" anchorCtr="0"/>
          <a:lstStyle>
            <a:lvl1pPr marL="457200" marR="0" lvl="0" indent="-342900" algn="l" rtl="0">
              <a:spcBef>
                <a:spcPts val="0"/>
              </a:spcBef>
              <a:spcAft>
                <a:spcPts val="0"/>
              </a:spcAft>
              <a:buClr>
                <a:srgbClr val="2282C0"/>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sp>
        <p:nvSpPr>
          <p:cNvPr id="32" name="Shape 32"/>
          <p:cNvSpPr txBox="1">
            <a:spLocks noGrp="1"/>
          </p:cNvSpPr>
          <p:nvPr>
            <p:ph type="title"/>
          </p:nvPr>
        </p:nvSpPr>
        <p:spPr>
          <a:xfrm>
            <a:off x="469900" y="334799"/>
            <a:ext cx="8956040" cy="1255875"/>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marL="0" lvl="0" indent="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halt 2-spaltig">
  <p:cSld name="Inhalt 2-spaltig">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469900" y="1590682"/>
            <a:ext cx="4229847" cy="4421497"/>
          </a:xfrm>
          <a:prstGeom prst="rect">
            <a:avLst/>
          </a:prstGeom>
          <a:noFill/>
          <a:ln>
            <a:noFill/>
          </a:ln>
        </p:spPr>
        <p:txBody>
          <a:bodyPr spcFirstLastPara="1" wrap="square" lIns="0" tIns="0" rIns="0" bIns="0" anchor="t" anchorCtr="0"/>
          <a:lstStyle>
            <a:lvl1pPr marL="457200" marR="0" lvl="0" indent="-342900" algn="l" rtl="0">
              <a:spcBef>
                <a:spcPts val="0"/>
              </a:spcBef>
              <a:spcAft>
                <a:spcPts val="0"/>
              </a:spcAft>
              <a:buClr>
                <a:srgbClr val="2282C0"/>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sp>
        <p:nvSpPr>
          <p:cNvPr id="36" name="Shape 36"/>
          <p:cNvSpPr txBox="1">
            <a:spLocks noGrp="1"/>
          </p:cNvSpPr>
          <p:nvPr>
            <p:ph type="body" idx="2"/>
          </p:nvPr>
        </p:nvSpPr>
        <p:spPr>
          <a:xfrm>
            <a:off x="5206259" y="1590682"/>
            <a:ext cx="4230000" cy="4421498"/>
          </a:xfrm>
          <a:prstGeom prst="rect">
            <a:avLst/>
          </a:prstGeom>
          <a:noFill/>
          <a:ln>
            <a:noFill/>
          </a:ln>
        </p:spPr>
        <p:txBody>
          <a:bodyPr spcFirstLastPara="1" wrap="square" lIns="0" tIns="0" rIns="0" bIns="0" anchor="t" anchorCtr="0"/>
          <a:lstStyle>
            <a:lvl1pPr marL="457200" marR="0" lvl="0" indent="-342900" algn="l" rtl="0">
              <a:spcBef>
                <a:spcPts val="0"/>
              </a:spcBef>
              <a:spcAft>
                <a:spcPts val="0"/>
              </a:spcAft>
              <a:buClr>
                <a:srgbClr val="2282C0"/>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sp>
        <p:nvSpPr>
          <p:cNvPr id="37" name="Shape 37"/>
          <p:cNvSpPr txBox="1">
            <a:spLocks noGrp="1"/>
          </p:cNvSpPr>
          <p:nvPr>
            <p:ph type="title"/>
          </p:nvPr>
        </p:nvSpPr>
        <p:spPr>
          <a:xfrm>
            <a:off x="469900" y="334799"/>
            <a:ext cx="8956040" cy="1255875"/>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marL="0" lvl="0" indent="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ere Folie">
  <p:cSld name="leere Folie">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69900" y="334799"/>
            <a:ext cx="8956040" cy="1255875"/>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469900" y="476823"/>
            <a:ext cx="8956040" cy="1007908"/>
          </a:xfrm>
        </p:spPr>
        <p:txBody>
          <a:bodyPr/>
          <a:lstStyle>
            <a:lvl1pPr marL="0" indent="0">
              <a:defRPr sz="3200" cap="all" baseline="0">
                <a:latin typeface="Arial" panose="020B0604020202020204" pitchFamily="34" charset="0"/>
                <a:cs typeface="Arial" panose="020B0604020202020204" pitchFamily="34" charset="0"/>
              </a:defRPr>
            </a:lvl1pPr>
          </a:lstStyle>
          <a:p>
            <a:pPr lvl="0"/>
            <a:r>
              <a:rPr lang="de-DE" noProof="0" dirty="0"/>
              <a:t>Titelmasterformat durch Klicken bearbeiten</a:t>
            </a:r>
          </a:p>
        </p:txBody>
      </p:sp>
      <p:sp>
        <p:nvSpPr>
          <p:cNvPr id="6" name="Textplatzhalter 2"/>
          <p:cNvSpPr>
            <a:spLocks noGrp="1"/>
          </p:cNvSpPr>
          <p:nvPr>
            <p:ph type="body" sz="quarter" idx="10"/>
          </p:nvPr>
        </p:nvSpPr>
        <p:spPr>
          <a:xfrm>
            <a:off x="469900" y="1773238"/>
            <a:ext cx="8969375" cy="4238942"/>
          </a:xfrm>
        </p:spPr>
        <p:txBody>
          <a:bodyPr/>
          <a:lstStyle>
            <a:lvl1pPr marL="360000" indent="-360000">
              <a:buFont typeface="+mj-lt"/>
              <a:buAutoNum type="arabicPeriod"/>
              <a:defRPr>
                <a:latin typeface="Arial" panose="020B0604020202020204" pitchFamily="34" charset="0"/>
                <a:cs typeface="Arial" panose="020B0604020202020204" pitchFamily="34" charset="0"/>
              </a:defRPr>
            </a:lvl1pPr>
            <a:lvl2pPr marL="720000" indent="-360000">
              <a:buFont typeface="+mj-lt"/>
              <a:buAutoNum type="arabicPeriod"/>
              <a:defRPr>
                <a:latin typeface="Arial" panose="020B0604020202020204" pitchFamily="34" charset="0"/>
                <a:cs typeface="Arial" panose="020B0604020202020204" pitchFamily="34" charset="0"/>
              </a:defRPr>
            </a:lvl2pPr>
            <a:lvl3pPr marL="1080000">
              <a:buFont typeface="+mj-lt"/>
              <a:buAutoNum type="arabicPeriod"/>
              <a:defRPr>
                <a:latin typeface="Arial" panose="020B0604020202020204" pitchFamily="34" charset="0"/>
                <a:cs typeface="Arial" panose="020B0604020202020204" pitchFamily="34" charset="0"/>
              </a:defRPr>
            </a:lvl3pPr>
            <a:lvl4pPr marL="1440000">
              <a:buFont typeface="+mj-lt"/>
              <a:buAutoNum type="arabicPeriod"/>
              <a:defRPr>
                <a:latin typeface="Arial" panose="020B0604020202020204" pitchFamily="34" charset="0"/>
                <a:cs typeface="Arial" panose="020B0604020202020204" pitchFamily="34" charset="0"/>
              </a:defRPr>
            </a:lvl4pPr>
            <a:lvl5pPr marL="1800000" indent="-360000">
              <a:buFont typeface="+mj-lt"/>
              <a:buAutoNum type="arabicPeriod"/>
              <a:defRPr>
                <a:latin typeface="Arial" panose="020B0604020202020204" pitchFamily="34" charset="0"/>
                <a:cs typeface="Arial" panose="020B0604020202020204" pitchFamily="34"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Line 7"/>
          <p:cNvSpPr>
            <a:spLocks noChangeShapeType="1"/>
          </p:cNvSpPr>
          <p:nvPr/>
        </p:nvSpPr>
        <p:spPr bwMode="auto">
          <a:xfrm flipV="1">
            <a:off x="468000" y="404580"/>
            <a:ext cx="8968100" cy="0"/>
          </a:xfrm>
          <a:prstGeom prst="line">
            <a:avLst/>
          </a:prstGeom>
          <a:noFill/>
          <a:ln w="50800">
            <a:solidFill>
              <a:srgbClr val="2282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Line 8"/>
          <p:cNvSpPr>
            <a:spLocks noChangeShapeType="1"/>
          </p:cNvSpPr>
          <p:nvPr/>
        </p:nvSpPr>
        <p:spPr bwMode="auto">
          <a:xfrm>
            <a:off x="468000" y="997686"/>
            <a:ext cx="8967600" cy="0"/>
          </a:xfrm>
          <a:prstGeom prst="line">
            <a:avLst/>
          </a:prstGeom>
          <a:noFill/>
          <a:ln w="12700">
            <a:solidFill>
              <a:srgbClr val="2282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extLst>
      <p:ext uri="{BB962C8B-B14F-4D97-AF65-F5344CB8AC3E}">
        <p14:creationId xmlns:p14="http://schemas.microsoft.com/office/powerpoint/2010/main" val="75107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halt">
  <p:cSld name="Inhalt">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69900" y="1590682"/>
            <a:ext cx="8948400" cy="4430700"/>
          </a:xfrm>
          <a:prstGeom prst="rect">
            <a:avLst/>
          </a:prstGeom>
          <a:noFill/>
          <a:ln>
            <a:noFill/>
          </a:ln>
        </p:spPr>
        <p:txBody>
          <a:bodyPr spcFirstLastPara="1" wrap="square" lIns="0" tIns="0" rIns="0" bIns="0" anchor="t" anchorCtr="0"/>
          <a:lstStyle>
            <a:lvl1pPr marL="457200" marR="0" lvl="0" indent="-342900" algn="l" rtl="0">
              <a:lnSpc>
                <a:spcPct val="100000"/>
              </a:lnSpc>
              <a:spcBef>
                <a:spcPts val="0"/>
              </a:spcBef>
              <a:spcAft>
                <a:spcPts val="0"/>
              </a:spcAft>
              <a:buClr>
                <a:srgbClr val="2282C0"/>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100000"/>
              </a:lnSpc>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100000"/>
              </a:lnSpc>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100000"/>
              </a:lnSpc>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sp>
        <p:nvSpPr>
          <p:cNvPr id="54" name="Shape 54"/>
          <p:cNvSpPr txBox="1">
            <a:spLocks noGrp="1"/>
          </p:cNvSpPr>
          <p:nvPr>
            <p:ph type="title"/>
          </p:nvPr>
        </p:nvSpPr>
        <p:spPr>
          <a:xfrm>
            <a:off x="469900" y="334799"/>
            <a:ext cx="8955900" cy="12558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marL="0" lvl="0" indent="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69900" y="334800"/>
            <a:ext cx="8956040" cy="12501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69900" y="1590676"/>
            <a:ext cx="8956040" cy="4421504"/>
          </a:xfrm>
          <a:prstGeom prst="rect">
            <a:avLst/>
          </a:prstGeom>
          <a:noFill/>
          <a:ln>
            <a:noFill/>
          </a:ln>
        </p:spPr>
        <p:txBody>
          <a:bodyPr spcFirstLastPara="1" wrap="square" lIns="0" tIns="0" rIns="0" bIns="0" anchor="t" anchorCtr="0"/>
          <a:lstStyle>
            <a:lvl1pPr marL="457200" marR="0" lvl="0" indent="-342900" algn="l" rtl="0">
              <a:spcBef>
                <a:spcPts val="0"/>
              </a:spcBef>
              <a:spcAft>
                <a:spcPts val="0"/>
              </a:spcAft>
              <a:buClr>
                <a:srgbClr val="2282C0"/>
              </a:buClr>
              <a:buSzPts val="1800"/>
              <a:buFont typeface="Noto Sans Symbols"/>
              <a:buChar char="■"/>
              <a:defRPr sz="1800" b="0" i="0" u="none" strike="noStrike" cap="none">
                <a:solidFill>
                  <a:schemeClr val="dk1"/>
                </a:solidFill>
                <a:latin typeface="Open Sans"/>
                <a:ea typeface="Open Sans"/>
                <a:cs typeface="Open Sans"/>
                <a:sym typeface="Open Sans"/>
              </a:defRPr>
            </a:lvl1pPr>
            <a:lvl2pPr marL="914400" marR="0" lvl="1"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2pPr>
            <a:lvl3pPr marL="1371600" marR="0" lvl="2"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3pPr>
            <a:lvl4pPr marL="1828800" marR="0" lvl="3"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4pPr>
            <a:lvl5pPr marL="2286000" marR="0" lvl="4"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L="2743200" marR="0" lvl="5" indent="-342900" algn="l" rtl="0">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cxnSp>
        <p:nvCxnSpPr>
          <p:cNvPr id="8" name="Shape 8"/>
          <p:cNvCxnSpPr/>
          <p:nvPr/>
        </p:nvCxnSpPr>
        <p:spPr>
          <a:xfrm>
            <a:off x="468000" y="6165380"/>
            <a:ext cx="8968100" cy="0"/>
          </a:xfrm>
          <a:prstGeom prst="straightConnector1">
            <a:avLst/>
          </a:prstGeom>
          <a:noFill/>
          <a:ln w="31750" cap="flat" cmpd="sng">
            <a:solidFill>
              <a:srgbClr val="2282C0"/>
            </a:solidFill>
            <a:prstDash val="solid"/>
            <a:round/>
            <a:headEnd type="none" w="med" len="med"/>
            <a:tailEnd type="none" w="med" len="med"/>
          </a:ln>
        </p:spPr>
      </p:cxnSp>
      <p:sp>
        <p:nvSpPr>
          <p:cNvPr id="9" name="Shape 9"/>
          <p:cNvSpPr txBox="1">
            <a:spLocks noGrp="1"/>
          </p:cNvSpPr>
          <p:nvPr>
            <p:ph type="sldNum" idx="12"/>
          </p:nvPr>
        </p:nvSpPr>
        <p:spPr>
          <a:xfrm>
            <a:off x="9269849" y="6333134"/>
            <a:ext cx="5943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6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69900" y="334800"/>
            <a:ext cx="8955900" cy="12501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69900" y="1590676"/>
            <a:ext cx="8955900" cy="4421400"/>
          </a:xfrm>
          <a:prstGeom prst="rect">
            <a:avLst/>
          </a:prstGeom>
          <a:noFill/>
          <a:ln>
            <a:noFill/>
          </a:ln>
        </p:spPr>
        <p:txBody>
          <a:bodyPr spcFirstLastPara="1" wrap="square" lIns="0" tIns="0" rIns="0" bIns="0" anchor="t" anchorCtr="0"/>
          <a:lstStyle>
            <a:lvl1pPr marL="457200" marR="0" lvl="0" indent="-342900" algn="l" rtl="0">
              <a:lnSpc>
                <a:spcPct val="100000"/>
              </a:lnSpc>
              <a:spcBef>
                <a:spcPts val="0"/>
              </a:spcBef>
              <a:spcAft>
                <a:spcPts val="0"/>
              </a:spcAft>
              <a:buClr>
                <a:srgbClr val="2282C0"/>
              </a:buClr>
              <a:buSzPts val="1800"/>
              <a:buFont typeface="Noto Sans Symbols"/>
              <a:buChar char="■"/>
              <a:defRPr sz="1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100000"/>
              </a:lnSpc>
              <a:spcBef>
                <a:spcPts val="90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100000"/>
              </a:lnSpc>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100000"/>
              </a:lnSpc>
              <a:spcBef>
                <a:spcPts val="720"/>
              </a:spcBef>
              <a:spcAft>
                <a:spcPts val="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100000"/>
              </a:lnSpc>
              <a:spcBef>
                <a:spcPts val="720"/>
              </a:spcBef>
              <a:spcAft>
                <a:spcPts val="720"/>
              </a:spcAft>
              <a:buClr>
                <a:schemeClr val="lt2"/>
              </a:buClr>
              <a:buSzPts val="1800"/>
              <a:buFont typeface="Noto Sans Symbols"/>
              <a:buChar char="■"/>
              <a:defRPr sz="1800" b="0" i="0" u="none" strike="noStrike" cap="none">
                <a:solidFill>
                  <a:schemeClr val="dk1"/>
                </a:solidFill>
                <a:latin typeface="Open Sans"/>
                <a:ea typeface="Open Sans"/>
                <a:cs typeface="Open Sans"/>
                <a:sym typeface="Open Sans"/>
              </a:defRPr>
            </a:lvl9pPr>
          </a:lstStyle>
          <a:p>
            <a:endParaRPr/>
          </a:p>
        </p:txBody>
      </p:sp>
      <p:cxnSp>
        <p:nvCxnSpPr>
          <p:cNvPr id="50" name="Shape 50"/>
          <p:cNvCxnSpPr/>
          <p:nvPr/>
        </p:nvCxnSpPr>
        <p:spPr>
          <a:xfrm>
            <a:off x="468000" y="6165380"/>
            <a:ext cx="8968200" cy="0"/>
          </a:xfrm>
          <a:prstGeom prst="straightConnector1">
            <a:avLst/>
          </a:prstGeom>
          <a:noFill/>
          <a:ln w="31750" cap="flat" cmpd="sng">
            <a:solidFill>
              <a:srgbClr val="2282C0"/>
            </a:solidFill>
            <a:prstDash val="solid"/>
            <a:round/>
            <a:headEnd type="none" w="sm" len="sm"/>
            <a:tailEnd type="none" w="sm" len="sm"/>
          </a:ln>
        </p:spPr>
      </p:cxnSp>
      <p:sp>
        <p:nvSpPr>
          <p:cNvPr id="51" name="Shape 51"/>
          <p:cNvSpPr txBox="1">
            <a:spLocks noGrp="1"/>
          </p:cNvSpPr>
          <p:nvPr>
            <p:ph type="sldNum" idx="12"/>
          </p:nvPr>
        </p:nvSpPr>
        <p:spPr>
          <a:xfrm>
            <a:off x="9269849" y="6333134"/>
            <a:ext cx="5943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neo4j.co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blog.algoscale.com/beginners-guide-graph-analytic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neo4j.com/blog/graph-algorithms-neo4j-15-different-graph-algorithms-and-what-they-do/"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cs.uni-paderborn.de/is/teaching/courses/ws-201718/planning-and-heuristic-search/phs-1718-slide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neo4j.com/docs/graph-algorithms/current/algorithms/page-r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eo4j.com/docs/graph-algorithms/current/algorithms/page-rank/"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neo4j.com/docs/graph-algorithms/current/algorithms/closeness-centrality/" TargetMode="External"/><Relationship Id="rId5" Type="http://schemas.openxmlformats.org/officeDocument/2006/relationships/hyperlink" Target="https://neo4j.com/docs/graph-algorithms/current/algorithms/betweenness-centrality/" TargetMode="Externa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neo4j.com/docs/graph-algorithms/current/algorithms/label-propagation/"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neo4j.com/docs/graph-algorithms/current/algorithms/connected-components/" TargetMode="External"/><Relationship Id="rId4" Type="http://schemas.openxmlformats.org/officeDocument/2006/relationships/hyperlink" Target="https://neo4j.com/docs/graph-algorithms/current/algorithms/strongly-connected-component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pdf/1412.0691.pdf"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69900" y="334799"/>
            <a:ext cx="8955900" cy="1255800"/>
          </a:xfrm>
          <a:prstGeom prst="rect">
            <a:avLst/>
          </a:prstGeom>
        </p:spPr>
        <p:txBody>
          <a:bodyPr spcFirstLastPara="1" wrap="square" lIns="0" tIns="0" rIns="0" bIns="0" anchor="t" anchorCtr="0">
            <a:noAutofit/>
          </a:bodyPr>
          <a:lstStyle/>
          <a:p>
            <a:pPr marL="0" lvl="0" indent="0" algn="ctr">
              <a:spcBef>
                <a:spcPts val="0"/>
              </a:spcBef>
              <a:spcAft>
                <a:spcPts val="0"/>
              </a:spcAft>
              <a:buNone/>
            </a:pPr>
            <a:r>
              <a:rPr lang="de-DE" dirty="0"/>
              <a:t>JARVIS FOR MBSE</a:t>
            </a:r>
            <a:endParaRPr dirty="0"/>
          </a:p>
          <a:p>
            <a:pPr marL="0" lvl="0" indent="0" algn="ctr">
              <a:spcBef>
                <a:spcPts val="0"/>
              </a:spcBef>
              <a:spcAft>
                <a:spcPts val="0"/>
              </a:spcAft>
              <a:buNone/>
            </a:pPr>
            <a:r>
              <a:rPr lang="de-DE" dirty="0"/>
              <a:t>PRESENTATION ON ARTIFICIAL INTELLIGENCE</a:t>
            </a:r>
            <a:endParaRPr dirty="0"/>
          </a:p>
        </p:txBody>
      </p:sp>
      <p:sp>
        <p:nvSpPr>
          <p:cNvPr id="94" name="Shape 94"/>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1</a:t>
            </a:fld>
            <a:endParaRPr/>
          </a:p>
        </p:txBody>
      </p:sp>
      <p:pic>
        <p:nvPicPr>
          <p:cNvPr id="95" name="Shape 95"/>
          <p:cNvPicPr preferRelativeResize="0"/>
          <p:nvPr/>
        </p:nvPicPr>
        <p:blipFill>
          <a:blip r:embed="rId3">
            <a:alphaModFix/>
          </a:blip>
          <a:stretch>
            <a:fillRect/>
          </a:stretch>
        </p:blipFill>
        <p:spPr>
          <a:xfrm>
            <a:off x="1524000" y="1514400"/>
            <a:ext cx="6792675" cy="2831100"/>
          </a:xfrm>
          <a:prstGeom prst="rect">
            <a:avLst/>
          </a:prstGeom>
          <a:noFill/>
          <a:ln>
            <a:noFill/>
          </a:ln>
        </p:spPr>
      </p:pic>
      <p:sp>
        <p:nvSpPr>
          <p:cNvPr id="96" name="Shape 96"/>
          <p:cNvSpPr txBox="1"/>
          <p:nvPr/>
        </p:nvSpPr>
        <p:spPr>
          <a:xfrm>
            <a:off x="1390575" y="4949687"/>
            <a:ext cx="7951500" cy="1081757"/>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de-DE" sz="1600" b="1" dirty="0"/>
              <a:t>Presented By</a:t>
            </a:r>
          </a:p>
          <a:p>
            <a:pPr marL="0" lvl="0" indent="0" algn="ctr">
              <a:spcBef>
                <a:spcPts val="0"/>
              </a:spcBef>
              <a:spcAft>
                <a:spcPts val="0"/>
              </a:spcAft>
              <a:buNone/>
            </a:pPr>
            <a:r>
              <a:rPr lang="de-DE" sz="1600" b="1" dirty="0"/>
              <a:t>Adnan Manzoor</a:t>
            </a:r>
            <a:endParaRPr sz="1600" b="1" dirty="0"/>
          </a:p>
          <a:p>
            <a:pPr marL="0" lvl="0" indent="0" algn="ctr">
              <a:spcBef>
                <a:spcPts val="0"/>
              </a:spcBef>
              <a:spcAft>
                <a:spcPts val="0"/>
              </a:spcAft>
              <a:buNone/>
            </a:pPr>
            <a:r>
              <a:rPr lang="de-DE" sz="1600" b="1" dirty="0"/>
              <a:t>Rashmi Gupta</a:t>
            </a:r>
          </a:p>
          <a:p>
            <a:pPr marL="0" lvl="0" indent="0" algn="ctr">
              <a:spcBef>
                <a:spcPts val="0"/>
              </a:spcBef>
              <a:spcAft>
                <a:spcPts val="0"/>
              </a:spcAft>
              <a:buNone/>
            </a:pP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DB26CA-7FCF-4B9E-95FC-2C06475CF25B}"/>
              </a:ext>
            </a:extLst>
          </p:cNvPr>
          <p:cNvSpPr>
            <a:spLocks noGrp="1"/>
          </p:cNvSpPr>
          <p:nvPr>
            <p:ph idx="1"/>
          </p:nvPr>
        </p:nvSpPr>
        <p:spPr>
          <a:xfrm>
            <a:off x="462280" y="859745"/>
            <a:ext cx="8948420" cy="4430713"/>
          </a:xfrm>
        </p:spPr>
        <p:txBody>
          <a:bodyPr/>
          <a:lstStyle/>
          <a:p>
            <a:r>
              <a:rPr lang="en-GB" b="1" dirty="0"/>
              <a:t>Flexibility</a:t>
            </a:r>
            <a:r>
              <a:rPr lang="en-GB" dirty="0"/>
              <a:t>:</a:t>
            </a:r>
          </a:p>
          <a:p>
            <a:pPr lvl="1"/>
            <a:r>
              <a:rPr lang="en-GB" dirty="0"/>
              <a:t>Graphs are naturally additive</a:t>
            </a:r>
          </a:p>
          <a:p>
            <a:pPr lvl="1"/>
            <a:endParaRPr lang="en-GB" dirty="0"/>
          </a:p>
          <a:p>
            <a:pPr lvl="1"/>
            <a:r>
              <a:rPr lang="en-IN" dirty="0"/>
              <a:t>Add new kinds of relationships, new nodes, new labels, and new subgraphs to an existing structure without disturbing existing queries and application functionality</a:t>
            </a:r>
          </a:p>
          <a:p>
            <a:pPr lvl="1"/>
            <a:endParaRPr lang="en-IN" dirty="0"/>
          </a:p>
          <a:p>
            <a:pPr lvl="1"/>
            <a:r>
              <a:rPr lang="en-IN" dirty="0"/>
              <a:t>Don’t have to model our domain in exhaustive detail ahead of time – Good in case business requirements are constantly changing.</a:t>
            </a:r>
          </a:p>
          <a:p>
            <a:pPr lvl="1"/>
            <a:endParaRPr lang="en-IN" dirty="0"/>
          </a:p>
          <a:p>
            <a:pPr lvl="1"/>
            <a:r>
              <a:rPr lang="en-IN" dirty="0"/>
              <a:t>Perform fewer migrations, thereby reducing maintenance overhead and risks</a:t>
            </a:r>
          </a:p>
        </p:txBody>
      </p:sp>
      <p:sp>
        <p:nvSpPr>
          <p:cNvPr id="3" name="Title 2">
            <a:extLst>
              <a:ext uri="{FF2B5EF4-FFF2-40B4-BE49-F238E27FC236}">
                <a16:creationId xmlns:a16="http://schemas.microsoft.com/office/drawing/2014/main" id="{698DB2D0-69F4-4C48-AC79-33B1B98E9280}"/>
              </a:ext>
            </a:extLst>
          </p:cNvPr>
          <p:cNvSpPr>
            <a:spLocks noGrp="1"/>
          </p:cNvSpPr>
          <p:nvPr>
            <p:ph type="title"/>
          </p:nvPr>
        </p:nvSpPr>
        <p:spPr>
          <a:xfrm>
            <a:off x="469900" y="334800"/>
            <a:ext cx="8956040" cy="501806"/>
          </a:xfrm>
        </p:spPr>
        <p:txBody>
          <a:bodyPr/>
          <a:lstStyle/>
          <a:p>
            <a:r>
              <a:rPr lang="en-IN" dirty="0"/>
              <a:t>Why Graph Database?</a:t>
            </a:r>
            <a:endParaRPr lang="en-GB" dirty="0"/>
          </a:p>
        </p:txBody>
      </p:sp>
      <p:sp>
        <p:nvSpPr>
          <p:cNvPr id="6" name="TextBox 5">
            <a:extLst>
              <a:ext uri="{FF2B5EF4-FFF2-40B4-BE49-F238E27FC236}">
                <a16:creationId xmlns:a16="http://schemas.microsoft.com/office/drawing/2014/main" id="{CD6E58C4-3213-4BB0-890E-9DC9AAC9E82D}"/>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sp>
        <p:nvSpPr>
          <p:cNvPr id="7" name="TextBox 6">
            <a:extLst>
              <a:ext uri="{FF2B5EF4-FFF2-40B4-BE49-F238E27FC236}">
                <a16:creationId xmlns:a16="http://schemas.microsoft.com/office/drawing/2014/main" id="{6255B1ED-62AB-4B52-87C6-9532B4350E8C}"/>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10</a:t>
            </a:fld>
            <a:endParaRPr lang="en-GB" dirty="0">
              <a:solidFill>
                <a:srgbClr val="00B0F0"/>
              </a:solidFill>
            </a:endParaRPr>
          </a:p>
        </p:txBody>
      </p:sp>
    </p:spTree>
    <p:extLst>
      <p:ext uri="{BB962C8B-B14F-4D97-AF65-F5344CB8AC3E}">
        <p14:creationId xmlns:p14="http://schemas.microsoft.com/office/powerpoint/2010/main" val="368427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DB26CA-7FCF-4B9E-95FC-2C06475CF25B}"/>
              </a:ext>
            </a:extLst>
          </p:cNvPr>
          <p:cNvSpPr>
            <a:spLocks noGrp="1"/>
          </p:cNvSpPr>
          <p:nvPr>
            <p:ph idx="1"/>
          </p:nvPr>
        </p:nvSpPr>
        <p:spPr>
          <a:xfrm>
            <a:off x="462280" y="859745"/>
            <a:ext cx="8948420" cy="4430713"/>
          </a:xfrm>
        </p:spPr>
        <p:txBody>
          <a:bodyPr/>
          <a:lstStyle/>
          <a:p>
            <a:r>
              <a:rPr lang="en-GB" b="1" dirty="0"/>
              <a:t>Agility</a:t>
            </a:r>
            <a:r>
              <a:rPr lang="en-GB" dirty="0"/>
              <a:t>:</a:t>
            </a:r>
          </a:p>
          <a:p>
            <a:pPr lvl="1"/>
            <a:r>
              <a:rPr lang="en-IN" dirty="0"/>
              <a:t>Modern graph databases equip us to perform frictionless development and graceful systems maintenance.</a:t>
            </a:r>
          </a:p>
          <a:p>
            <a:pPr lvl="1"/>
            <a:endParaRPr lang="en-GB" dirty="0"/>
          </a:p>
          <a:p>
            <a:pPr lvl="1"/>
            <a:r>
              <a:rPr lang="en-IN" dirty="0"/>
              <a:t>The schema-free nature of the graph data model, coupled with query language, empower us to evolve an application in a </a:t>
            </a:r>
            <a:r>
              <a:rPr lang="en-GB" dirty="0"/>
              <a:t>controlled manner.</a:t>
            </a:r>
          </a:p>
          <a:p>
            <a:pPr lvl="1"/>
            <a:endParaRPr lang="en-GB" dirty="0"/>
          </a:p>
          <a:p>
            <a:pPr lvl="1"/>
            <a:r>
              <a:rPr lang="en-GB" dirty="0"/>
              <a:t>Graph database development aligns </a:t>
            </a:r>
            <a:r>
              <a:rPr lang="en-IN" dirty="0"/>
              <a:t>well with today’s agile and test-driven software development practices, allowing graph database backed applications to evolve in step with changing business environments</a:t>
            </a:r>
            <a:endParaRPr lang="en-GB" dirty="0"/>
          </a:p>
        </p:txBody>
      </p:sp>
      <p:sp>
        <p:nvSpPr>
          <p:cNvPr id="3" name="Title 2">
            <a:extLst>
              <a:ext uri="{FF2B5EF4-FFF2-40B4-BE49-F238E27FC236}">
                <a16:creationId xmlns:a16="http://schemas.microsoft.com/office/drawing/2014/main" id="{698DB2D0-69F4-4C48-AC79-33B1B98E9280}"/>
              </a:ext>
            </a:extLst>
          </p:cNvPr>
          <p:cNvSpPr>
            <a:spLocks noGrp="1"/>
          </p:cNvSpPr>
          <p:nvPr>
            <p:ph type="title"/>
          </p:nvPr>
        </p:nvSpPr>
        <p:spPr>
          <a:xfrm>
            <a:off x="469900" y="334800"/>
            <a:ext cx="8956040" cy="501806"/>
          </a:xfrm>
        </p:spPr>
        <p:txBody>
          <a:bodyPr/>
          <a:lstStyle/>
          <a:p>
            <a:r>
              <a:rPr lang="en-IN" dirty="0"/>
              <a:t>Why Graph Database?</a:t>
            </a:r>
            <a:endParaRPr lang="en-GB" dirty="0"/>
          </a:p>
        </p:txBody>
      </p:sp>
      <p:sp>
        <p:nvSpPr>
          <p:cNvPr id="6" name="TextBox 5">
            <a:extLst>
              <a:ext uri="{FF2B5EF4-FFF2-40B4-BE49-F238E27FC236}">
                <a16:creationId xmlns:a16="http://schemas.microsoft.com/office/drawing/2014/main" id="{CD6E58C4-3213-4BB0-890E-9DC9AAC9E82D}"/>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sp>
        <p:nvSpPr>
          <p:cNvPr id="5" name="TextBox 4">
            <a:extLst>
              <a:ext uri="{FF2B5EF4-FFF2-40B4-BE49-F238E27FC236}">
                <a16:creationId xmlns:a16="http://schemas.microsoft.com/office/drawing/2014/main" id="{A6EF6364-D2FF-4447-A54C-92EF31956F9D}"/>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11</a:t>
            </a:fld>
            <a:endParaRPr lang="en-GB" dirty="0">
              <a:solidFill>
                <a:srgbClr val="00B0F0"/>
              </a:solidFill>
            </a:endParaRPr>
          </a:p>
        </p:txBody>
      </p:sp>
    </p:spTree>
    <p:extLst>
      <p:ext uri="{BB962C8B-B14F-4D97-AF65-F5344CB8AC3E}">
        <p14:creationId xmlns:p14="http://schemas.microsoft.com/office/powerpoint/2010/main" val="391466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DB26CA-7FCF-4B9E-95FC-2C06475CF25B}"/>
              </a:ext>
            </a:extLst>
          </p:cNvPr>
          <p:cNvSpPr>
            <a:spLocks noGrp="1"/>
          </p:cNvSpPr>
          <p:nvPr>
            <p:ph idx="1"/>
          </p:nvPr>
        </p:nvSpPr>
        <p:spPr>
          <a:xfrm>
            <a:off x="462280" y="859745"/>
            <a:ext cx="8948420" cy="4430713"/>
          </a:xfrm>
        </p:spPr>
        <p:txBody>
          <a:bodyPr/>
          <a:lstStyle/>
          <a:p>
            <a:r>
              <a:rPr lang="en-GB" b="1" dirty="0"/>
              <a:t>ACID-compliant database:</a:t>
            </a:r>
          </a:p>
        </p:txBody>
      </p:sp>
      <p:sp>
        <p:nvSpPr>
          <p:cNvPr id="3" name="Title 2">
            <a:extLst>
              <a:ext uri="{FF2B5EF4-FFF2-40B4-BE49-F238E27FC236}">
                <a16:creationId xmlns:a16="http://schemas.microsoft.com/office/drawing/2014/main" id="{698DB2D0-69F4-4C48-AC79-33B1B98E9280}"/>
              </a:ext>
            </a:extLst>
          </p:cNvPr>
          <p:cNvSpPr>
            <a:spLocks noGrp="1"/>
          </p:cNvSpPr>
          <p:nvPr>
            <p:ph type="title"/>
          </p:nvPr>
        </p:nvSpPr>
        <p:spPr>
          <a:xfrm>
            <a:off x="469900" y="334800"/>
            <a:ext cx="8956040" cy="501806"/>
          </a:xfrm>
        </p:spPr>
        <p:txBody>
          <a:bodyPr/>
          <a:lstStyle/>
          <a:p>
            <a:r>
              <a:rPr lang="en-IN" dirty="0"/>
              <a:t>Neo4j</a:t>
            </a:r>
            <a:endParaRPr lang="en-GB" dirty="0"/>
          </a:p>
        </p:txBody>
      </p:sp>
      <p:sp>
        <p:nvSpPr>
          <p:cNvPr id="6" name="TextBox 5">
            <a:extLst>
              <a:ext uri="{FF2B5EF4-FFF2-40B4-BE49-F238E27FC236}">
                <a16:creationId xmlns:a16="http://schemas.microsoft.com/office/drawing/2014/main" id="{CD6E58C4-3213-4BB0-890E-9DC9AAC9E82D}"/>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pic>
        <p:nvPicPr>
          <p:cNvPr id="5" name="Picture 4" descr="A screenshot of a cell phone&#10;&#10;Description generated with very high confidence">
            <a:extLst>
              <a:ext uri="{FF2B5EF4-FFF2-40B4-BE49-F238E27FC236}">
                <a16:creationId xmlns:a16="http://schemas.microsoft.com/office/drawing/2014/main" id="{857518AA-0532-4BAA-8995-D4B60AC73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962" y="1567542"/>
            <a:ext cx="7384420" cy="4168501"/>
          </a:xfrm>
          <a:prstGeom prst="rect">
            <a:avLst/>
          </a:prstGeom>
        </p:spPr>
      </p:pic>
      <p:sp>
        <p:nvSpPr>
          <p:cNvPr id="7" name="TextBox 6">
            <a:extLst>
              <a:ext uri="{FF2B5EF4-FFF2-40B4-BE49-F238E27FC236}">
                <a16:creationId xmlns:a16="http://schemas.microsoft.com/office/drawing/2014/main" id="{BFE168E1-8BBF-409A-90A4-B4247078DE44}"/>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12</a:t>
            </a:fld>
            <a:endParaRPr lang="en-GB" dirty="0">
              <a:solidFill>
                <a:srgbClr val="00B0F0"/>
              </a:solidFill>
            </a:endParaRPr>
          </a:p>
        </p:txBody>
      </p:sp>
    </p:spTree>
    <p:extLst>
      <p:ext uri="{BB962C8B-B14F-4D97-AF65-F5344CB8AC3E}">
        <p14:creationId xmlns:p14="http://schemas.microsoft.com/office/powerpoint/2010/main" val="36964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DB26CA-7FCF-4B9E-95FC-2C06475CF25B}"/>
              </a:ext>
            </a:extLst>
          </p:cNvPr>
          <p:cNvSpPr>
            <a:spLocks noGrp="1"/>
          </p:cNvSpPr>
          <p:nvPr>
            <p:ph idx="1"/>
          </p:nvPr>
        </p:nvSpPr>
        <p:spPr>
          <a:xfrm>
            <a:off x="469900" y="3711802"/>
            <a:ext cx="9182911" cy="4430713"/>
          </a:xfrm>
        </p:spPr>
        <p:txBody>
          <a:bodyPr/>
          <a:lstStyle/>
          <a:p>
            <a:r>
              <a:rPr lang="en-GB" b="1" dirty="0"/>
              <a:t>Designed for scalability :</a:t>
            </a:r>
          </a:p>
          <a:p>
            <a:pPr lvl="1"/>
            <a:r>
              <a:rPr lang="en-IN" dirty="0"/>
              <a:t>In order to deal with the Online Transaction Processing workload, Neo4j provides:</a:t>
            </a:r>
          </a:p>
          <a:p>
            <a:pPr lvl="2"/>
            <a:r>
              <a:rPr lang="en-GB" dirty="0"/>
              <a:t>critical scalability,</a:t>
            </a:r>
          </a:p>
          <a:p>
            <a:pPr lvl="2"/>
            <a:r>
              <a:rPr lang="en-GB" dirty="0"/>
              <a:t>high availability,</a:t>
            </a:r>
          </a:p>
          <a:p>
            <a:pPr lvl="2"/>
            <a:r>
              <a:rPr lang="en-GB" dirty="0"/>
              <a:t>fault-tolerance </a:t>
            </a:r>
          </a:p>
        </p:txBody>
      </p:sp>
      <p:sp>
        <p:nvSpPr>
          <p:cNvPr id="3" name="Title 2">
            <a:extLst>
              <a:ext uri="{FF2B5EF4-FFF2-40B4-BE49-F238E27FC236}">
                <a16:creationId xmlns:a16="http://schemas.microsoft.com/office/drawing/2014/main" id="{698DB2D0-69F4-4C48-AC79-33B1B98E9280}"/>
              </a:ext>
            </a:extLst>
          </p:cNvPr>
          <p:cNvSpPr>
            <a:spLocks noGrp="1"/>
          </p:cNvSpPr>
          <p:nvPr>
            <p:ph type="title"/>
          </p:nvPr>
        </p:nvSpPr>
        <p:spPr>
          <a:xfrm>
            <a:off x="469900" y="334800"/>
            <a:ext cx="8956040" cy="501806"/>
          </a:xfrm>
        </p:spPr>
        <p:txBody>
          <a:bodyPr/>
          <a:lstStyle/>
          <a:p>
            <a:r>
              <a:rPr lang="en-IN" dirty="0"/>
              <a:t>Neo4j</a:t>
            </a:r>
            <a:endParaRPr lang="en-GB" dirty="0"/>
          </a:p>
        </p:txBody>
      </p:sp>
      <p:sp>
        <p:nvSpPr>
          <p:cNvPr id="6" name="TextBox 5">
            <a:extLst>
              <a:ext uri="{FF2B5EF4-FFF2-40B4-BE49-F238E27FC236}">
                <a16:creationId xmlns:a16="http://schemas.microsoft.com/office/drawing/2014/main" id="{CD6E58C4-3213-4BB0-890E-9DC9AAC9E82D}"/>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2) https://neo4j.com </a:t>
            </a:r>
            <a:endParaRPr lang="en-GB" sz="1400" dirty="0"/>
          </a:p>
        </p:txBody>
      </p:sp>
      <p:pic>
        <p:nvPicPr>
          <p:cNvPr id="9" name="Picture 8">
            <a:extLst>
              <a:ext uri="{FF2B5EF4-FFF2-40B4-BE49-F238E27FC236}">
                <a16:creationId xmlns:a16="http://schemas.microsoft.com/office/drawing/2014/main" id="{ADA2E8B0-336A-4609-824E-815F1C69D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657" y="792837"/>
            <a:ext cx="7282543" cy="2913017"/>
          </a:xfrm>
          <a:prstGeom prst="rect">
            <a:avLst/>
          </a:prstGeom>
        </p:spPr>
      </p:pic>
      <p:sp>
        <p:nvSpPr>
          <p:cNvPr id="10" name="TextBox 9">
            <a:extLst>
              <a:ext uri="{FF2B5EF4-FFF2-40B4-BE49-F238E27FC236}">
                <a16:creationId xmlns:a16="http://schemas.microsoft.com/office/drawing/2014/main" id="{0118BDA2-50BF-4041-BBAC-F2C6063AADCE}"/>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13</a:t>
            </a:fld>
            <a:endParaRPr lang="en-GB" dirty="0">
              <a:solidFill>
                <a:srgbClr val="00B0F0"/>
              </a:solidFill>
            </a:endParaRPr>
          </a:p>
        </p:txBody>
      </p:sp>
    </p:spTree>
    <p:extLst>
      <p:ext uri="{BB962C8B-B14F-4D97-AF65-F5344CB8AC3E}">
        <p14:creationId xmlns:p14="http://schemas.microsoft.com/office/powerpoint/2010/main" val="172585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C2AA87-739C-469D-8D57-B7F1DDDD7816}"/>
              </a:ext>
            </a:extLst>
          </p:cNvPr>
          <p:cNvSpPr>
            <a:spLocks noGrp="1"/>
          </p:cNvSpPr>
          <p:nvPr>
            <p:ph idx="1"/>
          </p:nvPr>
        </p:nvSpPr>
        <p:spPr>
          <a:xfrm>
            <a:off x="0" y="110225"/>
            <a:ext cx="8948420" cy="4430713"/>
          </a:xfrm>
        </p:spPr>
        <p:txBody>
          <a:bodyPr/>
          <a:lstStyle/>
          <a:p>
            <a:pPr lvl="1"/>
            <a:r>
              <a:rPr lang="en-GB" b="1" dirty="0"/>
              <a:t>How Scalability?</a:t>
            </a:r>
          </a:p>
          <a:p>
            <a:pPr lvl="2"/>
            <a:r>
              <a:rPr lang="en-GB" dirty="0"/>
              <a:t> </a:t>
            </a:r>
            <a:r>
              <a:rPr lang="en-IN" dirty="0"/>
              <a:t>Creating clusters of database server instances that work together to achieve the goals</a:t>
            </a:r>
            <a:endParaRPr lang="en-GB" dirty="0"/>
          </a:p>
          <a:p>
            <a:endParaRPr lang="en-GB" dirty="0"/>
          </a:p>
        </p:txBody>
      </p:sp>
      <p:pic>
        <p:nvPicPr>
          <p:cNvPr id="5" name="Picture 4" descr="A close up of a logo&#10;&#10;Description generated with very high confidence">
            <a:extLst>
              <a:ext uri="{FF2B5EF4-FFF2-40B4-BE49-F238E27FC236}">
                <a16:creationId xmlns:a16="http://schemas.microsoft.com/office/drawing/2014/main" id="{118B52DC-FC9B-4452-986A-3A972D308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806" y="1457792"/>
            <a:ext cx="7086261" cy="3942416"/>
          </a:xfrm>
          <a:prstGeom prst="rect">
            <a:avLst/>
          </a:prstGeom>
        </p:spPr>
      </p:pic>
      <p:sp>
        <p:nvSpPr>
          <p:cNvPr id="6" name="TextBox 5">
            <a:extLst>
              <a:ext uri="{FF2B5EF4-FFF2-40B4-BE49-F238E27FC236}">
                <a16:creationId xmlns:a16="http://schemas.microsoft.com/office/drawing/2014/main" id="{1FB7F2FE-260F-44CD-AB26-4CA679237813}"/>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sp>
        <p:nvSpPr>
          <p:cNvPr id="7" name="TextBox 6">
            <a:extLst>
              <a:ext uri="{FF2B5EF4-FFF2-40B4-BE49-F238E27FC236}">
                <a16:creationId xmlns:a16="http://schemas.microsoft.com/office/drawing/2014/main" id="{59879989-7603-4BB3-9868-84AF462F2B9C}"/>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14</a:t>
            </a:fld>
            <a:endParaRPr lang="en-GB" dirty="0">
              <a:solidFill>
                <a:srgbClr val="00B0F0"/>
              </a:solidFill>
            </a:endParaRPr>
          </a:p>
        </p:txBody>
      </p:sp>
    </p:spTree>
    <p:extLst>
      <p:ext uri="{BB962C8B-B14F-4D97-AF65-F5344CB8AC3E}">
        <p14:creationId xmlns:p14="http://schemas.microsoft.com/office/powerpoint/2010/main" val="255977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5BB721-07B3-4C96-A26B-EF2785C00262}"/>
              </a:ext>
            </a:extLst>
          </p:cNvPr>
          <p:cNvSpPr>
            <a:spLocks noGrp="1"/>
          </p:cNvSpPr>
          <p:nvPr>
            <p:ph idx="1"/>
          </p:nvPr>
        </p:nvSpPr>
        <p:spPr>
          <a:xfrm>
            <a:off x="469900" y="836606"/>
            <a:ext cx="5168900" cy="5184789"/>
          </a:xfrm>
        </p:spPr>
        <p:txBody>
          <a:bodyPr/>
          <a:lstStyle/>
          <a:p>
            <a:r>
              <a:rPr lang="en-IN" dirty="0"/>
              <a:t>Made up of nodes, relationships, properties, and labels.</a:t>
            </a:r>
          </a:p>
          <a:p>
            <a:r>
              <a:rPr lang="en-GB" dirty="0"/>
              <a:t>Nodes contain properties:</a:t>
            </a:r>
          </a:p>
          <a:p>
            <a:pPr lvl="1"/>
            <a:r>
              <a:rPr lang="en-GB" dirty="0"/>
              <a:t> </a:t>
            </a:r>
            <a:r>
              <a:rPr lang="en-IN" dirty="0"/>
              <a:t>store properties in the form of arbitrary key-value pairs.</a:t>
            </a:r>
          </a:p>
          <a:p>
            <a:pPr lvl="1"/>
            <a:r>
              <a:rPr lang="en-GB" dirty="0"/>
              <a:t>the keys are strings</a:t>
            </a:r>
          </a:p>
          <a:p>
            <a:pPr lvl="1"/>
            <a:r>
              <a:rPr lang="en-IN" dirty="0"/>
              <a:t>the values are the Java string and primitive data types, plus arrays of these types.</a:t>
            </a:r>
          </a:p>
          <a:p>
            <a:r>
              <a:rPr lang="en-IN" dirty="0"/>
              <a:t>Nodes can be tagged with one or more labels. Labels group nodes together, and indicate the roles they play within the dataset.</a:t>
            </a:r>
          </a:p>
          <a:p>
            <a:r>
              <a:rPr lang="en-IN" dirty="0"/>
              <a:t>Relationships can also have properties</a:t>
            </a:r>
          </a:p>
          <a:p>
            <a:pPr lvl="1"/>
            <a:r>
              <a:rPr lang="en-IN" dirty="0"/>
              <a:t>useful for providing additional metadata for graph algorithms</a:t>
            </a:r>
          </a:p>
          <a:p>
            <a:pPr lvl="1"/>
            <a:r>
              <a:rPr lang="en-IN" dirty="0"/>
              <a:t>and for constraining queries at runtime</a:t>
            </a:r>
            <a:endParaRPr lang="en-GB" dirty="0"/>
          </a:p>
        </p:txBody>
      </p:sp>
      <p:sp>
        <p:nvSpPr>
          <p:cNvPr id="3" name="Title 2">
            <a:extLst>
              <a:ext uri="{FF2B5EF4-FFF2-40B4-BE49-F238E27FC236}">
                <a16:creationId xmlns:a16="http://schemas.microsoft.com/office/drawing/2014/main" id="{B6EA9A06-0A1D-4345-8922-8D8D94F676A9}"/>
              </a:ext>
            </a:extLst>
          </p:cNvPr>
          <p:cNvSpPr>
            <a:spLocks noGrp="1"/>
          </p:cNvSpPr>
          <p:nvPr>
            <p:ph type="title"/>
          </p:nvPr>
        </p:nvSpPr>
        <p:spPr>
          <a:xfrm>
            <a:off x="469900" y="334800"/>
            <a:ext cx="8956040" cy="501806"/>
          </a:xfrm>
        </p:spPr>
        <p:txBody>
          <a:bodyPr/>
          <a:lstStyle/>
          <a:p>
            <a:r>
              <a:rPr lang="en-IN" dirty="0"/>
              <a:t>The Labelled Property Graph Model</a:t>
            </a:r>
            <a:endParaRPr lang="en-GB" dirty="0"/>
          </a:p>
        </p:txBody>
      </p:sp>
      <p:pic>
        <p:nvPicPr>
          <p:cNvPr id="4" name="Graphic 3">
            <a:extLst>
              <a:ext uri="{FF2B5EF4-FFF2-40B4-BE49-F238E27FC236}">
                <a16:creationId xmlns:a16="http://schemas.microsoft.com/office/drawing/2014/main" id="{94C6CECE-2CBB-42E1-9370-D3E56798EA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2445" y="1632857"/>
            <a:ext cx="4665956" cy="2867658"/>
          </a:xfrm>
          <a:prstGeom prst="rect">
            <a:avLst/>
          </a:prstGeom>
        </p:spPr>
      </p:pic>
      <p:sp>
        <p:nvSpPr>
          <p:cNvPr id="5" name="TextBox 4">
            <a:extLst>
              <a:ext uri="{FF2B5EF4-FFF2-40B4-BE49-F238E27FC236}">
                <a16:creationId xmlns:a16="http://schemas.microsoft.com/office/drawing/2014/main" id="{BE33E335-1541-45B0-BC09-B3D16F37B066}"/>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sp>
        <p:nvSpPr>
          <p:cNvPr id="6" name="TextBox 5">
            <a:extLst>
              <a:ext uri="{FF2B5EF4-FFF2-40B4-BE49-F238E27FC236}">
                <a16:creationId xmlns:a16="http://schemas.microsoft.com/office/drawing/2014/main" id="{0B790B9C-8BEF-4BB4-BCFD-4A33E9B1C65C}"/>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15</a:t>
            </a:fld>
            <a:endParaRPr lang="en-GB" dirty="0">
              <a:solidFill>
                <a:srgbClr val="00B0F0"/>
              </a:solidFill>
            </a:endParaRPr>
          </a:p>
        </p:txBody>
      </p:sp>
    </p:spTree>
    <p:extLst>
      <p:ext uri="{BB962C8B-B14F-4D97-AF65-F5344CB8AC3E}">
        <p14:creationId xmlns:p14="http://schemas.microsoft.com/office/powerpoint/2010/main" val="113769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generated with high confidence">
            <a:extLst>
              <a:ext uri="{FF2B5EF4-FFF2-40B4-BE49-F238E27FC236}">
                <a16:creationId xmlns:a16="http://schemas.microsoft.com/office/drawing/2014/main" id="{E2CF6686-734F-4D5F-BFF3-F7FD6C6CEA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4165" y="1753506"/>
            <a:ext cx="6922520" cy="3895274"/>
          </a:xfrm>
        </p:spPr>
      </p:pic>
      <p:sp>
        <p:nvSpPr>
          <p:cNvPr id="3" name="Title 2">
            <a:extLst>
              <a:ext uri="{FF2B5EF4-FFF2-40B4-BE49-F238E27FC236}">
                <a16:creationId xmlns:a16="http://schemas.microsoft.com/office/drawing/2014/main" id="{D39B3645-98CC-4798-A0FE-458541A23A1E}"/>
              </a:ext>
            </a:extLst>
          </p:cNvPr>
          <p:cNvSpPr>
            <a:spLocks noGrp="1"/>
          </p:cNvSpPr>
          <p:nvPr>
            <p:ph type="title"/>
          </p:nvPr>
        </p:nvSpPr>
        <p:spPr>
          <a:xfrm>
            <a:off x="469900" y="334799"/>
            <a:ext cx="8956040" cy="808201"/>
          </a:xfrm>
        </p:spPr>
        <p:txBody>
          <a:bodyPr/>
          <a:lstStyle/>
          <a:p>
            <a:r>
              <a:rPr lang="en-IN" dirty="0"/>
              <a:t>Cypher</a:t>
            </a:r>
            <a:br>
              <a:rPr lang="en-IN" dirty="0"/>
            </a:br>
            <a:r>
              <a:rPr lang="en-IN" sz="2000" b="0" dirty="0"/>
              <a:t>A declarative Query Language…</a:t>
            </a:r>
            <a:endParaRPr lang="en-GB" b="0" dirty="0"/>
          </a:p>
        </p:txBody>
      </p:sp>
      <p:sp>
        <p:nvSpPr>
          <p:cNvPr id="6" name="TextBox 5">
            <a:extLst>
              <a:ext uri="{FF2B5EF4-FFF2-40B4-BE49-F238E27FC236}">
                <a16:creationId xmlns:a16="http://schemas.microsoft.com/office/drawing/2014/main" id="{2DD42990-DA8C-436F-876B-3FF81C706503}"/>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https://www.slideshare.net/  </a:t>
            </a:r>
            <a:endParaRPr lang="en-GB" sz="1400" dirty="0"/>
          </a:p>
        </p:txBody>
      </p:sp>
      <p:sp>
        <p:nvSpPr>
          <p:cNvPr id="8" name="TextBox 7">
            <a:extLst>
              <a:ext uri="{FF2B5EF4-FFF2-40B4-BE49-F238E27FC236}">
                <a16:creationId xmlns:a16="http://schemas.microsoft.com/office/drawing/2014/main" id="{F42D45C2-4266-4A8D-8A7F-9064C0B61517}"/>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16</a:t>
            </a:fld>
            <a:endParaRPr lang="en-GB" dirty="0">
              <a:solidFill>
                <a:srgbClr val="00B0F0"/>
              </a:solidFill>
            </a:endParaRPr>
          </a:p>
        </p:txBody>
      </p:sp>
    </p:spTree>
    <p:extLst>
      <p:ext uri="{BB962C8B-B14F-4D97-AF65-F5344CB8AC3E}">
        <p14:creationId xmlns:p14="http://schemas.microsoft.com/office/powerpoint/2010/main" val="368420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9B3645-98CC-4798-A0FE-458541A23A1E}"/>
              </a:ext>
            </a:extLst>
          </p:cNvPr>
          <p:cNvSpPr>
            <a:spLocks noGrp="1"/>
          </p:cNvSpPr>
          <p:nvPr>
            <p:ph type="title"/>
          </p:nvPr>
        </p:nvSpPr>
        <p:spPr>
          <a:xfrm>
            <a:off x="469900" y="334799"/>
            <a:ext cx="8956040" cy="808201"/>
          </a:xfrm>
        </p:spPr>
        <p:txBody>
          <a:bodyPr/>
          <a:lstStyle/>
          <a:p>
            <a:r>
              <a:rPr lang="en-IN" dirty="0"/>
              <a:t>Cypher</a:t>
            </a:r>
            <a:br>
              <a:rPr lang="en-IN" dirty="0"/>
            </a:br>
            <a:endParaRPr lang="en-GB" b="0" dirty="0"/>
          </a:p>
        </p:txBody>
      </p:sp>
      <p:sp>
        <p:nvSpPr>
          <p:cNvPr id="4" name="Content Placeholder 3">
            <a:extLst>
              <a:ext uri="{FF2B5EF4-FFF2-40B4-BE49-F238E27FC236}">
                <a16:creationId xmlns:a16="http://schemas.microsoft.com/office/drawing/2014/main" id="{C6093A2C-336C-4B52-8384-DAB4C32FA15D}"/>
              </a:ext>
            </a:extLst>
          </p:cNvPr>
          <p:cNvSpPr>
            <a:spLocks noGrp="1"/>
          </p:cNvSpPr>
          <p:nvPr>
            <p:ph idx="1"/>
          </p:nvPr>
        </p:nvSpPr>
        <p:spPr>
          <a:xfrm>
            <a:off x="469900" y="991968"/>
            <a:ext cx="8948420" cy="5161900"/>
          </a:xfrm>
        </p:spPr>
        <p:txBody>
          <a:bodyPr/>
          <a:lstStyle/>
          <a:p>
            <a:r>
              <a:rPr lang="en-IN" dirty="0"/>
              <a:t>Cypher is a declarative, pattern-matching query language.</a:t>
            </a:r>
          </a:p>
          <a:p>
            <a:pPr lvl="1"/>
            <a:r>
              <a:rPr lang="en-IN" dirty="0"/>
              <a:t>Allows to state what we're looking for, declare the pattern that we would like to see retrieved, and then let the database worry about how to go about retrieving that data.</a:t>
            </a:r>
          </a:p>
          <a:p>
            <a:pPr lvl="1"/>
            <a:endParaRPr lang="en-IN" dirty="0"/>
          </a:p>
          <a:p>
            <a:pPr lvl="1"/>
            <a:r>
              <a:rPr lang="en-GB" dirty="0"/>
              <a:t>easy-to-read query makes maintenance much easier</a:t>
            </a:r>
          </a:p>
          <a:p>
            <a:endParaRPr lang="en-GB" dirty="0"/>
          </a:p>
          <a:p>
            <a:pPr lvl="1"/>
            <a:r>
              <a:rPr lang="en-IN" dirty="0"/>
              <a:t>allows the database to use the information that it holds about the nature and structure of the data to answer questions more efficiently </a:t>
            </a:r>
          </a:p>
          <a:p>
            <a:pPr lvl="1"/>
            <a:endParaRPr lang="en-IN" dirty="0"/>
          </a:p>
          <a:p>
            <a:pPr lvl="1"/>
            <a:r>
              <a:rPr lang="en-IN" dirty="0"/>
              <a:t>allows query optimizations that you would never have known of or thought about in an imperative approach</a:t>
            </a:r>
          </a:p>
          <a:p>
            <a:pPr lvl="1"/>
            <a:endParaRPr lang="en-IN" dirty="0"/>
          </a:p>
          <a:p>
            <a:pPr lvl="1"/>
            <a:r>
              <a:rPr lang="en-IN" dirty="0"/>
              <a:t>Great for </a:t>
            </a:r>
            <a:r>
              <a:rPr lang="en-IN" dirty="0" err="1"/>
              <a:t>adhoc</a:t>
            </a:r>
            <a:r>
              <a:rPr lang="en-IN" dirty="0"/>
              <a:t> querying of database, without  having to write complex software routines to do so.</a:t>
            </a:r>
          </a:p>
          <a:p>
            <a:pPr lvl="3"/>
            <a:endParaRPr lang="en-GB" dirty="0"/>
          </a:p>
        </p:txBody>
      </p:sp>
      <p:sp>
        <p:nvSpPr>
          <p:cNvPr id="7" name="TextBox 6">
            <a:extLst>
              <a:ext uri="{FF2B5EF4-FFF2-40B4-BE49-F238E27FC236}">
                <a16:creationId xmlns:a16="http://schemas.microsoft.com/office/drawing/2014/main" id="{3A7EA673-87D3-4463-AD9D-061A488B0BB2}"/>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a:t>
            </a:r>
            <a:endParaRPr lang="en-GB" sz="1400" dirty="0"/>
          </a:p>
        </p:txBody>
      </p:sp>
      <p:sp>
        <p:nvSpPr>
          <p:cNvPr id="8" name="TextBox 7">
            <a:extLst>
              <a:ext uri="{FF2B5EF4-FFF2-40B4-BE49-F238E27FC236}">
                <a16:creationId xmlns:a16="http://schemas.microsoft.com/office/drawing/2014/main" id="{A91D5F75-4F5C-480E-9F19-3DE563628243}"/>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17</a:t>
            </a:fld>
            <a:endParaRPr lang="en-GB" dirty="0">
              <a:solidFill>
                <a:srgbClr val="00B0F0"/>
              </a:solidFill>
            </a:endParaRPr>
          </a:p>
        </p:txBody>
      </p:sp>
    </p:spTree>
    <p:extLst>
      <p:ext uri="{BB962C8B-B14F-4D97-AF65-F5344CB8AC3E}">
        <p14:creationId xmlns:p14="http://schemas.microsoft.com/office/powerpoint/2010/main" val="24690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99EDE9-B716-429C-AE8D-4242B61F3C5F}"/>
              </a:ext>
            </a:extLst>
          </p:cNvPr>
          <p:cNvSpPr>
            <a:spLocks noGrp="1"/>
          </p:cNvSpPr>
          <p:nvPr>
            <p:ph idx="1"/>
          </p:nvPr>
        </p:nvSpPr>
        <p:spPr>
          <a:xfrm>
            <a:off x="462280" y="872225"/>
            <a:ext cx="8948420" cy="4430713"/>
          </a:xfrm>
        </p:spPr>
        <p:txBody>
          <a:bodyPr/>
          <a:lstStyle/>
          <a:p>
            <a:r>
              <a:rPr lang="en-IN" b="1" dirty="0"/>
              <a:t>CREATE Clause</a:t>
            </a:r>
          </a:p>
          <a:p>
            <a:pPr lvl="1"/>
            <a:r>
              <a:rPr lang="en-IN" dirty="0"/>
              <a:t>Multiple nodes with a label and properties</a:t>
            </a:r>
          </a:p>
          <a:p>
            <a:pPr lvl="1"/>
            <a:r>
              <a:rPr lang="en-IN" dirty="0"/>
              <a:t>Relationship between them with properties</a:t>
            </a:r>
          </a:p>
          <a:p>
            <a:pPr lvl="1"/>
            <a:r>
              <a:rPr lang="en-IN" dirty="0"/>
              <a:t>Return the Results</a:t>
            </a:r>
          </a:p>
          <a:p>
            <a:pPr lvl="1"/>
            <a:endParaRPr lang="en-IN" dirty="0"/>
          </a:p>
          <a:p>
            <a:r>
              <a:rPr lang="en-IN" b="1" dirty="0"/>
              <a:t>MATCH Clause</a:t>
            </a:r>
          </a:p>
          <a:p>
            <a:pPr lvl="1"/>
            <a:r>
              <a:rPr lang="en-IN" dirty="0"/>
              <a:t>To retrieve specific nodes</a:t>
            </a:r>
          </a:p>
          <a:p>
            <a:endParaRPr lang="en-IN" dirty="0"/>
          </a:p>
          <a:p>
            <a:r>
              <a:rPr lang="en-IN" b="1" dirty="0"/>
              <a:t>W</a:t>
            </a:r>
            <a:r>
              <a:rPr lang="en-GB" b="1" dirty="0"/>
              <a:t>HERE Clause</a:t>
            </a:r>
          </a:p>
          <a:p>
            <a:pPr lvl="1"/>
            <a:r>
              <a:rPr lang="en-IN" dirty="0"/>
              <a:t>F</a:t>
            </a:r>
            <a:r>
              <a:rPr lang="en-GB" dirty="0" err="1"/>
              <a:t>iltering</a:t>
            </a:r>
            <a:r>
              <a:rPr lang="en-GB" dirty="0"/>
              <a:t> the Result</a:t>
            </a:r>
          </a:p>
        </p:txBody>
      </p:sp>
      <p:sp>
        <p:nvSpPr>
          <p:cNvPr id="3" name="Title 2">
            <a:extLst>
              <a:ext uri="{FF2B5EF4-FFF2-40B4-BE49-F238E27FC236}">
                <a16:creationId xmlns:a16="http://schemas.microsoft.com/office/drawing/2014/main" id="{E4719E55-7499-4919-977A-968C2C0B4FA9}"/>
              </a:ext>
            </a:extLst>
          </p:cNvPr>
          <p:cNvSpPr>
            <a:spLocks noGrp="1"/>
          </p:cNvSpPr>
          <p:nvPr>
            <p:ph type="title"/>
          </p:nvPr>
        </p:nvSpPr>
        <p:spPr>
          <a:xfrm>
            <a:off x="469900" y="334800"/>
            <a:ext cx="8956040" cy="405430"/>
          </a:xfrm>
        </p:spPr>
        <p:txBody>
          <a:bodyPr/>
          <a:lstStyle/>
          <a:p>
            <a:r>
              <a:rPr lang="en-IN" dirty="0"/>
              <a:t>Queries</a:t>
            </a:r>
            <a:endParaRPr lang="en-GB" dirty="0"/>
          </a:p>
        </p:txBody>
      </p:sp>
      <p:sp>
        <p:nvSpPr>
          <p:cNvPr id="4" name="TextBox 3">
            <a:extLst>
              <a:ext uri="{FF2B5EF4-FFF2-40B4-BE49-F238E27FC236}">
                <a16:creationId xmlns:a16="http://schemas.microsoft.com/office/drawing/2014/main" id="{218B6AC3-665D-4D0D-8B58-4606EC683BD7}"/>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https://neo4j.com </a:t>
            </a:r>
            <a:endParaRPr lang="en-GB" sz="1400" dirty="0"/>
          </a:p>
        </p:txBody>
      </p:sp>
      <p:sp>
        <p:nvSpPr>
          <p:cNvPr id="5" name="TextBox 4">
            <a:extLst>
              <a:ext uri="{FF2B5EF4-FFF2-40B4-BE49-F238E27FC236}">
                <a16:creationId xmlns:a16="http://schemas.microsoft.com/office/drawing/2014/main" id="{A7379F64-E142-4732-8B7C-2D97847E4B88}"/>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18</a:t>
            </a:fld>
            <a:endParaRPr lang="en-GB" dirty="0">
              <a:solidFill>
                <a:srgbClr val="00B0F0"/>
              </a:solidFill>
            </a:endParaRPr>
          </a:p>
        </p:txBody>
      </p:sp>
    </p:spTree>
    <p:extLst>
      <p:ext uri="{BB962C8B-B14F-4D97-AF65-F5344CB8AC3E}">
        <p14:creationId xmlns:p14="http://schemas.microsoft.com/office/powerpoint/2010/main" val="228854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99EDE9-B716-429C-AE8D-4242B61F3C5F}"/>
              </a:ext>
            </a:extLst>
          </p:cNvPr>
          <p:cNvSpPr>
            <a:spLocks noGrp="1"/>
          </p:cNvSpPr>
          <p:nvPr>
            <p:ph idx="1"/>
          </p:nvPr>
        </p:nvSpPr>
        <p:spPr>
          <a:xfrm>
            <a:off x="462280" y="872225"/>
            <a:ext cx="8948420" cy="4430713"/>
          </a:xfrm>
        </p:spPr>
        <p:txBody>
          <a:bodyPr/>
          <a:lstStyle/>
          <a:p>
            <a:r>
              <a:rPr lang="en-IN" b="1" dirty="0"/>
              <a:t>ORDER BY Clause</a:t>
            </a:r>
          </a:p>
          <a:p>
            <a:pPr lvl="1"/>
            <a:r>
              <a:rPr lang="en-IN" dirty="0"/>
              <a:t>Arrange the results of a query in a certain Order</a:t>
            </a:r>
          </a:p>
          <a:p>
            <a:r>
              <a:rPr lang="en-IN" b="1" dirty="0"/>
              <a:t>LIMIT Clause</a:t>
            </a:r>
          </a:p>
          <a:p>
            <a:pPr lvl="1"/>
            <a:r>
              <a:rPr lang="en-IN" dirty="0"/>
              <a:t>Limits the number of results</a:t>
            </a:r>
          </a:p>
          <a:p>
            <a:pPr lvl="1"/>
            <a:endParaRPr lang="en-IN" dirty="0"/>
          </a:p>
          <a:p>
            <a:r>
              <a:rPr lang="en-IN" b="1" dirty="0"/>
              <a:t>SKIP Clause</a:t>
            </a:r>
          </a:p>
          <a:p>
            <a:pPr lvl="1"/>
            <a:r>
              <a:rPr lang="en-IN" dirty="0"/>
              <a:t>Skip certain result rows</a:t>
            </a:r>
          </a:p>
          <a:p>
            <a:pPr lvl="1"/>
            <a:endParaRPr lang="en-IN" dirty="0"/>
          </a:p>
          <a:p>
            <a:r>
              <a:rPr lang="en-IN" b="1" dirty="0"/>
              <a:t>MERGE Clause</a:t>
            </a:r>
          </a:p>
          <a:p>
            <a:pPr lvl="1"/>
            <a:r>
              <a:rPr lang="en-IN" dirty="0"/>
              <a:t>Merge a node with label</a:t>
            </a:r>
          </a:p>
          <a:p>
            <a:pPr lvl="1"/>
            <a:r>
              <a:rPr lang="en-IN" dirty="0"/>
              <a:t>Merge a node with properties</a:t>
            </a:r>
          </a:p>
          <a:p>
            <a:pPr lvl="1"/>
            <a:r>
              <a:rPr lang="en-IN" dirty="0"/>
              <a:t>Merge a node with relationship</a:t>
            </a:r>
          </a:p>
        </p:txBody>
      </p:sp>
      <p:sp>
        <p:nvSpPr>
          <p:cNvPr id="3" name="Title 2">
            <a:extLst>
              <a:ext uri="{FF2B5EF4-FFF2-40B4-BE49-F238E27FC236}">
                <a16:creationId xmlns:a16="http://schemas.microsoft.com/office/drawing/2014/main" id="{E4719E55-7499-4919-977A-968C2C0B4FA9}"/>
              </a:ext>
            </a:extLst>
          </p:cNvPr>
          <p:cNvSpPr>
            <a:spLocks noGrp="1"/>
          </p:cNvSpPr>
          <p:nvPr>
            <p:ph type="title"/>
          </p:nvPr>
        </p:nvSpPr>
        <p:spPr>
          <a:xfrm>
            <a:off x="469900" y="334800"/>
            <a:ext cx="8956040" cy="405430"/>
          </a:xfrm>
        </p:spPr>
        <p:txBody>
          <a:bodyPr/>
          <a:lstStyle/>
          <a:p>
            <a:r>
              <a:rPr lang="en-IN" dirty="0"/>
              <a:t>Queries</a:t>
            </a:r>
            <a:endParaRPr lang="en-GB" dirty="0"/>
          </a:p>
        </p:txBody>
      </p:sp>
      <p:sp>
        <p:nvSpPr>
          <p:cNvPr id="4" name="TextBox 3">
            <a:extLst>
              <a:ext uri="{FF2B5EF4-FFF2-40B4-BE49-F238E27FC236}">
                <a16:creationId xmlns:a16="http://schemas.microsoft.com/office/drawing/2014/main" id="{DC9F4888-1825-45E0-A66E-CACD5D30EAE8}"/>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https://neo4j.com </a:t>
            </a:r>
            <a:endParaRPr lang="en-GB" sz="1400" dirty="0"/>
          </a:p>
        </p:txBody>
      </p:sp>
      <p:sp>
        <p:nvSpPr>
          <p:cNvPr id="5" name="TextBox 4">
            <a:extLst>
              <a:ext uri="{FF2B5EF4-FFF2-40B4-BE49-F238E27FC236}">
                <a16:creationId xmlns:a16="http://schemas.microsoft.com/office/drawing/2014/main" id="{94F76ACC-8243-4CC6-A669-465007E28454}"/>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19</a:t>
            </a:fld>
            <a:endParaRPr lang="en-GB" dirty="0">
              <a:solidFill>
                <a:srgbClr val="00B0F0"/>
              </a:solidFill>
            </a:endParaRPr>
          </a:p>
        </p:txBody>
      </p:sp>
    </p:spTree>
    <p:extLst>
      <p:ext uri="{BB962C8B-B14F-4D97-AF65-F5344CB8AC3E}">
        <p14:creationId xmlns:p14="http://schemas.microsoft.com/office/powerpoint/2010/main" val="38919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Agenda</a:t>
            </a:r>
          </a:p>
        </p:txBody>
      </p:sp>
      <p:sp>
        <p:nvSpPr>
          <p:cNvPr id="5" name="Textplatzhalter 4"/>
          <p:cNvSpPr>
            <a:spLocks noGrp="1"/>
          </p:cNvSpPr>
          <p:nvPr>
            <p:ph type="body" sz="quarter" idx="10"/>
          </p:nvPr>
        </p:nvSpPr>
        <p:spPr>
          <a:xfrm>
            <a:off x="469901" y="1123179"/>
            <a:ext cx="8969374" cy="5056903"/>
          </a:xfrm>
        </p:spPr>
        <p:txBody>
          <a:bodyPr/>
          <a:lstStyle/>
          <a:p>
            <a:r>
              <a:rPr lang="en-US" dirty="0">
                <a:solidFill>
                  <a:srgbClr val="2282C0"/>
                </a:solidFill>
              </a:rPr>
              <a:t>Knowledge Graphs</a:t>
            </a:r>
          </a:p>
          <a:p>
            <a:endParaRPr lang="en-US" dirty="0">
              <a:solidFill>
                <a:srgbClr val="2282C0"/>
              </a:solidFill>
            </a:endParaRPr>
          </a:p>
          <a:p>
            <a:r>
              <a:rPr lang="en-US" dirty="0">
                <a:solidFill>
                  <a:srgbClr val="2282C0"/>
                </a:solidFill>
              </a:rPr>
              <a:t>Graph Databases</a:t>
            </a:r>
          </a:p>
          <a:p>
            <a:endParaRPr lang="en-US" dirty="0">
              <a:solidFill>
                <a:srgbClr val="2282C0"/>
              </a:solidFill>
            </a:endParaRPr>
          </a:p>
          <a:p>
            <a:r>
              <a:rPr lang="en-US" dirty="0">
                <a:solidFill>
                  <a:srgbClr val="2282C0"/>
                </a:solidFill>
              </a:rPr>
              <a:t>Neo4J and Cypher</a:t>
            </a:r>
          </a:p>
          <a:p>
            <a:endParaRPr lang="en-US" dirty="0">
              <a:solidFill>
                <a:srgbClr val="2282C0"/>
              </a:solidFill>
            </a:endParaRPr>
          </a:p>
          <a:p>
            <a:r>
              <a:rPr lang="en-US" dirty="0">
                <a:solidFill>
                  <a:srgbClr val="2282C0"/>
                </a:solidFill>
              </a:rPr>
              <a:t>Demo</a:t>
            </a:r>
          </a:p>
          <a:p>
            <a:endParaRPr lang="en-US" dirty="0">
              <a:solidFill>
                <a:srgbClr val="2282C0"/>
              </a:solidFill>
            </a:endParaRPr>
          </a:p>
          <a:p>
            <a:r>
              <a:rPr lang="en-US" dirty="0">
                <a:solidFill>
                  <a:srgbClr val="2282C0"/>
                </a:solidFill>
              </a:rPr>
              <a:t>MongoDB</a:t>
            </a:r>
          </a:p>
          <a:p>
            <a:pPr lvl="1"/>
            <a:endParaRPr lang="en-US" dirty="0"/>
          </a:p>
          <a:p>
            <a:endParaRPr lang="de-DE" dirty="0"/>
          </a:p>
        </p:txBody>
      </p:sp>
    </p:spTree>
    <p:extLst>
      <p:ext uri="{BB962C8B-B14F-4D97-AF65-F5344CB8AC3E}">
        <p14:creationId xmlns:p14="http://schemas.microsoft.com/office/powerpoint/2010/main" val="135341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99EDE9-B716-429C-AE8D-4242B61F3C5F}"/>
              </a:ext>
            </a:extLst>
          </p:cNvPr>
          <p:cNvSpPr>
            <a:spLocks noGrp="1"/>
          </p:cNvSpPr>
          <p:nvPr>
            <p:ph idx="1"/>
          </p:nvPr>
        </p:nvSpPr>
        <p:spPr>
          <a:xfrm>
            <a:off x="462280" y="872225"/>
            <a:ext cx="8948420" cy="4430713"/>
          </a:xfrm>
        </p:spPr>
        <p:txBody>
          <a:bodyPr/>
          <a:lstStyle/>
          <a:p>
            <a:r>
              <a:rPr lang="en-IN" b="1" dirty="0"/>
              <a:t>SET CLAUSE</a:t>
            </a:r>
          </a:p>
          <a:p>
            <a:pPr lvl="1"/>
            <a:r>
              <a:rPr lang="en-IN" dirty="0"/>
              <a:t>Set properties</a:t>
            </a:r>
          </a:p>
          <a:p>
            <a:pPr lvl="1"/>
            <a:r>
              <a:rPr lang="en-IN" dirty="0"/>
              <a:t>Remove properties</a:t>
            </a:r>
          </a:p>
          <a:p>
            <a:pPr lvl="1"/>
            <a:r>
              <a:rPr lang="en-IN" dirty="0"/>
              <a:t>Set labels</a:t>
            </a:r>
          </a:p>
          <a:p>
            <a:pPr lvl="1"/>
            <a:endParaRPr lang="en-IN" dirty="0"/>
          </a:p>
          <a:p>
            <a:r>
              <a:rPr lang="en-IN" b="1" dirty="0"/>
              <a:t>REMOVE CLAUSE</a:t>
            </a:r>
          </a:p>
          <a:p>
            <a:pPr lvl="1"/>
            <a:r>
              <a:rPr lang="en-IN" dirty="0"/>
              <a:t>remove properties and labels</a:t>
            </a:r>
          </a:p>
          <a:p>
            <a:pPr lvl="1"/>
            <a:endParaRPr lang="en-IN" dirty="0"/>
          </a:p>
          <a:p>
            <a:r>
              <a:rPr lang="en-IN" b="1" dirty="0"/>
              <a:t>DELETE CLAUSE</a:t>
            </a:r>
          </a:p>
          <a:p>
            <a:pPr lvl="1"/>
            <a:r>
              <a:rPr lang="en-IN" dirty="0"/>
              <a:t>Delete a Node</a:t>
            </a:r>
          </a:p>
          <a:p>
            <a:pPr lvl="1"/>
            <a:r>
              <a:rPr lang="en-IN" dirty="0"/>
              <a:t>Delete all Nodes</a:t>
            </a:r>
          </a:p>
          <a:p>
            <a:pPr lvl="1"/>
            <a:endParaRPr lang="en-IN" dirty="0"/>
          </a:p>
        </p:txBody>
      </p:sp>
      <p:sp>
        <p:nvSpPr>
          <p:cNvPr id="3" name="Title 2">
            <a:extLst>
              <a:ext uri="{FF2B5EF4-FFF2-40B4-BE49-F238E27FC236}">
                <a16:creationId xmlns:a16="http://schemas.microsoft.com/office/drawing/2014/main" id="{E4719E55-7499-4919-977A-968C2C0B4FA9}"/>
              </a:ext>
            </a:extLst>
          </p:cNvPr>
          <p:cNvSpPr>
            <a:spLocks noGrp="1"/>
          </p:cNvSpPr>
          <p:nvPr>
            <p:ph type="title"/>
          </p:nvPr>
        </p:nvSpPr>
        <p:spPr>
          <a:xfrm>
            <a:off x="469900" y="334800"/>
            <a:ext cx="8956040" cy="405430"/>
          </a:xfrm>
        </p:spPr>
        <p:txBody>
          <a:bodyPr/>
          <a:lstStyle/>
          <a:p>
            <a:r>
              <a:rPr lang="en-IN" dirty="0"/>
              <a:t>Queries</a:t>
            </a:r>
            <a:endParaRPr lang="en-GB" dirty="0"/>
          </a:p>
        </p:txBody>
      </p:sp>
      <p:sp>
        <p:nvSpPr>
          <p:cNvPr id="4" name="TextBox 3">
            <a:extLst>
              <a:ext uri="{FF2B5EF4-FFF2-40B4-BE49-F238E27FC236}">
                <a16:creationId xmlns:a16="http://schemas.microsoft.com/office/drawing/2014/main" id="{E9F06571-2C41-4614-84C1-CA8C650B630E}"/>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https://neo4j.com </a:t>
            </a:r>
            <a:endParaRPr lang="en-GB" sz="1400" dirty="0"/>
          </a:p>
        </p:txBody>
      </p:sp>
      <p:sp>
        <p:nvSpPr>
          <p:cNvPr id="5" name="TextBox 4">
            <a:extLst>
              <a:ext uri="{FF2B5EF4-FFF2-40B4-BE49-F238E27FC236}">
                <a16:creationId xmlns:a16="http://schemas.microsoft.com/office/drawing/2014/main" id="{7679414C-BDBE-493A-813D-A8661E9DAE45}"/>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20</a:t>
            </a:fld>
            <a:endParaRPr lang="en-GB" dirty="0">
              <a:solidFill>
                <a:srgbClr val="00B0F0"/>
              </a:solidFill>
            </a:endParaRPr>
          </a:p>
        </p:txBody>
      </p:sp>
    </p:spTree>
    <p:extLst>
      <p:ext uri="{BB962C8B-B14F-4D97-AF65-F5344CB8AC3E}">
        <p14:creationId xmlns:p14="http://schemas.microsoft.com/office/powerpoint/2010/main" val="230615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B997A-9AEF-4323-8272-ABEFFA047644}"/>
              </a:ext>
            </a:extLst>
          </p:cNvPr>
          <p:cNvSpPr>
            <a:spLocks noGrp="1"/>
          </p:cNvSpPr>
          <p:nvPr>
            <p:ph idx="1"/>
          </p:nvPr>
        </p:nvSpPr>
        <p:spPr>
          <a:xfrm>
            <a:off x="477520" y="962736"/>
            <a:ext cx="8948420" cy="5089721"/>
          </a:xfrm>
        </p:spPr>
        <p:txBody>
          <a:bodyPr/>
          <a:lstStyle/>
          <a:p>
            <a:r>
              <a:rPr lang="en-IN" dirty="0"/>
              <a:t>A document database</a:t>
            </a:r>
          </a:p>
          <a:p>
            <a:pPr lvl="1"/>
            <a:r>
              <a:rPr lang="en-IN" dirty="0"/>
              <a:t>To make scaling out easier</a:t>
            </a:r>
          </a:p>
          <a:p>
            <a:pPr lvl="1"/>
            <a:r>
              <a:rPr lang="en-IN" dirty="0"/>
              <a:t>A row of a relational database replaced by a document</a:t>
            </a:r>
          </a:p>
          <a:p>
            <a:pPr lvl="1"/>
            <a:r>
              <a:rPr lang="en-IN" i="1" dirty="0"/>
              <a:t>document</a:t>
            </a:r>
            <a:r>
              <a:rPr lang="en-IN" dirty="0"/>
              <a:t>: an ordered set of keys with </a:t>
            </a:r>
            <a:r>
              <a:rPr lang="en-GB" dirty="0"/>
              <a:t>associated values. Generally stored as JSON or XML</a:t>
            </a:r>
          </a:p>
          <a:p>
            <a:pPr marL="1985963" lvl="6" indent="0">
              <a:buNone/>
            </a:pPr>
            <a:r>
              <a:rPr lang="en-IN" dirty="0">
                <a:latin typeface="Arial" panose="020B0604020202020204" pitchFamily="34" charset="0"/>
                <a:cs typeface="Arial" panose="020B0604020202020204" pitchFamily="34" charset="0"/>
              </a:rPr>
              <a:t>{"greeting" : "Hello World!"}</a:t>
            </a:r>
          </a:p>
          <a:p>
            <a:pPr marL="721225" lvl="2" indent="0">
              <a:buNone/>
            </a:pPr>
            <a:endParaRPr lang="en-IN" dirty="0">
              <a:latin typeface="Arial" panose="020B0604020202020204" pitchFamily="34" charset="0"/>
              <a:cs typeface="Arial" panose="020B0604020202020204" pitchFamily="34" charset="0"/>
            </a:endParaRPr>
          </a:p>
          <a:p>
            <a:pPr lvl="1"/>
            <a:r>
              <a:rPr lang="en-IN" dirty="0"/>
              <a:t>Key/value pairs in documents are ordered</a:t>
            </a:r>
          </a:p>
          <a:p>
            <a:pPr lvl="1"/>
            <a:r>
              <a:rPr lang="en-IN" dirty="0"/>
              <a:t>A set of documents called a </a:t>
            </a:r>
            <a:r>
              <a:rPr lang="en-IN" i="1" dirty="0"/>
              <a:t>collection, </a:t>
            </a:r>
            <a:r>
              <a:rPr lang="en-IN" dirty="0"/>
              <a:t>equivalent to a table of relational database</a:t>
            </a:r>
          </a:p>
          <a:p>
            <a:pPr lvl="1"/>
            <a:r>
              <a:rPr lang="en-IN" dirty="0"/>
              <a:t>A single instance of MongoDB can host multiple independent databases, each of which can have its own collections and permissions.</a:t>
            </a:r>
          </a:p>
          <a:p>
            <a:pPr lvl="1"/>
            <a:endParaRPr lang="en-GB" dirty="0"/>
          </a:p>
        </p:txBody>
      </p:sp>
      <p:sp>
        <p:nvSpPr>
          <p:cNvPr id="3" name="Title 2">
            <a:extLst>
              <a:ext uri="{FF2B5EF4-FFF2-40B4-BE49-F238E27FC236}">
                <a16:creationId xmlns:a16="http://schemas.microsoft.com/office/drawing/2014/main" id="{C3015DAC-56A8-4806-9C33-6635F72E9104}"/>
              </a:ext>
            </a:extLst>
          </p:cNvPr>
          <p:cNvSpPr>
            <a:spLocks noGrp="1"/>
          </p:cNvSpPr>
          <p:nvPr>
            <p:ph type="title"/>
          </p:nvPr>
        </p:nvSpPr>
        <p:spPr>
          <a:xfrm>
            <a:off x="469900" y="334800"/>
            <a:ext cx="8956040" cy="448972"/>
          </a:xfrm>
        </p:spPr>
        <p:txBody>
          <a:bodyPr/>
          <a:lstStyle/>
          <a:p>
            <a:r>
              <a:rPr lang="en-IN" dirty="0"/>
              <a:t>MongoDB</a:t>
            </a:r>
            <a:br>
              <a:rPr lang="en-IN" sz="1800" dirty="0"/>
            </a:br>
            <a:endParaRPr lang="en-GB" dirty="0"/>
          </a:p>
        </p:txBody>
      </p:sp>
      <p:sp>
        <p:nvSpPr>
          <p:cNvPr id="4" name="TextBox 3">
            <a:extLst>
              <a:ext uri="{FF2B5EF4-FFF2-40B4-BE49-F238E27FC236}">
                <a16:creationId xmlns:a16="http://schemas.microsoft.com/office/drawing/2014/main" id="{039784EE-334A-4D3A-9A40-FC330EBF032B}"/>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MongoDB – The Definitive Guide by O’ Reilly</a:t>
            </a:r>
            <a:endParaRPr lang="en-GB" sz="1400" dirty="0"/>
          </a:p>
        </p:txBody>
      </p:sp>
      <p:sp>
        <p:nvSpPr>
          <p:cNvPr id="5" name="TextBox 4">
            <a:extLst>
              <a:ext uri="{FF2B5EF4-FFF2-40B4-BE49-F238E27FC236}">
                <a16:creationId xmlns:a16="http://schemas.microsoft.com/office/drawing/2014/main" id="{8EBCA290-2149-489F-B30C-9C6ABB1C1C71}"/>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21</a:t>
            </a:fld>
            <a:endParaRPr lang="en-GB" dirty="0">
              <a:solidFill>
                <a:srgbClr val="00B0F0"/>
              </a:solidFill>
            </a:endParaRPr>
          </a:p>
        </p:txBody>
      </p:sp>
    </p:spTree>
    <p:extLst>
      <p:ext uri="{BB962C8B-B14F-4D97-AF65-F5344CB8AC3E}">
        <p14:creationId xmlns:p14="http://schemas.microsoft.com/office/powerpoint/2010/main" val="83235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B997A-9AEF-4323-8272-ABEFFA047644}"/>
              </a:ext>
            </a:extLst>
          </p:cNvPr>
          <p:cNvSpPr>
            <a:spLocks noGrp="1"/>
          </p:cNvSpPr>
          <p:nvPr>
            <p:ph idx="1"/>
          </p:nvPr>
        </p:nvSpPr>
        <p:spPr>
          <a:xfrm>
            <a:off x="477520" y="962736"/>
            <a:ext cx="8948420" cy="5089721"/>
          </a:xfrm>
        </p:spPr>
        <p:txBody>
          <a:bodyPr/>
          <a:lstStyle/>
          <a:p>
            <a:r>
              <a:rPr lang="en-IN" b="1" dirty="0"/>
              <a:t>Schema Free</a:t>
            </a:r>
          </a:p>
          <a:p>
            <a:pPr lvl="1"/>
            <a:r>
              <a:rPr lang="en-IN" dirty="0"/>
              <a:t>Documents within a single collection can have any number of different “shapes”.</a:t>
            </a:r>
          </a:p>
          <a:p>
            <a:pPr lvl="1"/>
            <a:r>
              <a:rPr lang="en-IN" dirty="0"/>
              <a:t>A </a:t>
            </a:r>
            <a:r>
              <a:rPr lang="en-GB" dirty="0"/>
              <a:t> single collection can have both :</a:t>
            </a:r>
          </a:p>
          <a:p>
            <a:pPr marL="360000" lvl="1" indent="0">
              <a:buNone/>
            </a:pPr>
            <a:r>
              <a:rPr lang="en-IN" dirty="0"/>
              <a:t>					{"greeting" : "Hello world!"}</a:t>
            </a:r>
          </a:p>
          <a:p>
            <a:pPr marL="360000" lvl="1" indent="0">
              <a:buNone/>
            </a:pPr>
            <a:r>
              <a:rPr lang="en-IN" dirty="0"/>
              <a:t>							{"foo" : 5}</a:t>
            </a:r>
          </a:p>
          <a:p>
            <a:r>
              <a:rPr lang="en-IN" b="1" dirty="0"/>
              <a:t>Where to Use</a:t>
            </a:r>
            <a:r>
              <a:rPr lang="en-IN" dirty="0"/>
              <a:t>:</a:t>
            </a:r>
          </a:p>
          <a:p>
            <a:pPr lvl="1"/>
            <a:r>
              <a:rPr lang="en-IN" dirty="0"/>
              <a:t>Big Data</a:t>
            </a:r>
          </a:p>
          <a:p>
            <a:pPr lvl="1"/>
            <a:r>
              <a:rPr lang="en-IN" dirty="0"/>
              <a:t>Content Management and Delivery</a:t>
            </a:r>
          </a:p>
          <a:p>
            <a:pPr lvl="1"/>
            <a:r>
              <a:rPr lang="en-IN" dirty="0"/>
              <a:t>Mobile and Social Infrastructure</a:t>
            </a:r>
          </a:p>
          <a:p>
            <a:pPr lvl="1"/>
            <a:r>
              <a:rPr lang="en-IN" dirty="0"/>
              <a:t>User Data Management</a:t>
            </a:r>
          </a:p>
          <a:p>
            <a:pPr lvl="1"/>
            <a:r>
              <a:rPr lang="en-IN" dirty="0"/>
              <a:t>Data Hub</a:t>
            </a:r>
            <a:endParaRPr lang="en-GB" dirty="0"/>
          </a:p>
        </p:txBody>
      </p:sp>
      <p:sp>
        <p:nvSpPr>
          <p:cNvPr id="3" name="Title 2">
            <a:extLst>
              <a:ext uri="{FF2B5EF4-FFF2-40B4-BE49-F238E27FC236}">
                <a16:creationId xmlns:a16="http://schemas.microsoft.com/office/drawing/2014/main" id="{C3015DAC-56A8-4806-9C33-6635F72E9104}"/>
              </a:ext>
            </a:extLst>
          </p:cNvPr>
          <p:cNvSpPr>
            <a:spLocks noGrp="1"/>
          </p:cNvSpPr>
          <p:nvPr>
            <p:ph type="title"/>
          </p:nvPr>
        </p:nvSpPr>
        <p:spPr>
          <a:xfrm>
            <a:off x="469900" y="334800"/>
            <a:ext cx="8956040" cy="448972"/>
          </a:xfrm>
        </p:spPr>
        <p:txBody>
          <a:bodyPr/>
          <a:lstStyle/>
          <a:p>
            <a:r>
              <a:rPr lang="en-IN" dirty="0"/>
              <a:t>MongoDB</a:t>
            </a:r>
            <a:br>
              <a:rPr lang="en-IN" sz="1800" dirty="0"/>
            </a:br>
            <a:endParaRPr lang="en-GB" dirty="0"/>
          </a:p>
        </p:txBody>
      </p:sp>
      <p:sp>
        <p:nvSpPr>
          <p:cNvPr id="5" name="TextBox 4">
            <a:extLst>
              <a:ext uri="{FF2B5EF4-FFF2-40B4-BE49-F238E27FC236}">
                <a16:creationId xmlns:a16="http://schemas.microsoft.com/office/drawing/2014/main" id="{72ECC4E9-CB0B-4096-A0F0-865E7B92CE1B}"/>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22</a:t>
            </a:fld>
            <a:endParaRPr lang="en-GB" dirty="0">
              <a:solidFill>
                <a:srgbClr val="00B0F0"/>
              </a:solidFill>
            </a:endParaRPr>
          </a:p>
        </p:txBody>
      </p:sp>
      <p:sp>
        <p:nvSpPr>
          <p:cNvPr id="6" name="TextBox 5">
            <a:extLst>
              <a:ext uri="{FF2B5EF4-FFF2-40B4-BE49-F238E27FC236}">
                <a16:creationId xmlns:a16="http://schemas.microsoft.com/office/drawing/2014/main" id="{3CF915C3-6976-4C07-900B-4DDC3C94B48E}"/>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MongoDB – The Definitive Guide by O’ Reilly</a:t>
            </a:r>
            <a:endParaRPr lang="en-GB" sz="1400" dirty="0"/>
          </a:p>
        </p:txBody>
      </p:sp>
    </p:spTree>
    <p:extLst>
      <p:ext uri="{BB962C8B-B14F-4D97-AF65-F5344CB8AC3E}">
        <p14:creationId xmlns:p14="http://schemas.microsoft.com/office/powerpoint/2010/main" val="15040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6F66-35FA-4197-9A0F-BED0129ED28A}"/>
              </a:ext>
            </a:extLst>
          </p:cNvPr>
          <p:cNvSpPr>
            <a:spLocks noGrp="1"/>
          </p:cNvSpPr>
          <p:nvPr>
            <p:ph type="ctrTitle"/>
          </p:nvPr>
        </p:nvSpPr>
        <p:spPr/>
        <p:txBody>
          <a:bodyPr/>
          <a:lstStyle/>
          <a:p>
            <a:r>
              <a:rPr lang="en-IN" sz="2400" dirty="0"/>
              <a:t>AGENDA</a:t>
            </a:r>
          </a:p>
        </p:txBody>
      </p:sp>
      <p:sp>
        <p:nvSpPr>
          <p:cNvPr id="3" name="Text Placeholder 2">
            <a:extLst>
              <a:ext uri="{FF2B5EF4-FFF2-40B4-BE49-F238E27FC236}">
                <a16:creationId xmlns:a16="http://schemas.microsoft.com/office/drawing/2014/main" id="{6BDD43F3-D298-4688-A512-EC9660DE8BAF}"/>
              </a:ext>
            </a:extLst>
          </p:cNvPr>
          <p:cNvSpPr>
            <a:spLocks noGrp="1"/>
          </p:cNvSpPr>
          <p:nvPr>
            <p:ph type="body" idx="1"/>
          </p:nvPr>
        </p:nvSpPr>
        <p:spPr/>
        <p:txBody>
          <a:bodyPr/>
          <a:lstStyle/>
          <a:p>
            <a:endParaRPr lang="en-IN" dirty="0"/>
          </a:p>
        </p:txBody>
      </p:sp>
      <p:sp>
        <p:nvSpPr>
          <p:cNvPr id="6" name="Shape 94">
            <a:extLst>
              <a:ext uri="{FF2B5EF4-FFF2-40B4-BE49-F238E27FC236}">
                <a16:creationId xmlns:a16="http://schemas.microsoft.com/office/drawing/2014/main" id="{8BEE1AC4-0EBA-42AB-9EF0-247113001065}"/>
              </a:ext>
            </a:extLst>
          </p:cNvPr>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23</a:t>
            </a:fld>
            <a:endParaRPr dirty="0"/>
          </a:p>
        </p:txBody>
      </p:sp>
      <p:graphicFrame>
        <p:nvGraphicFramePr>
          <p:cNvPr id="4" name="Table 3">
            <a:extLst>
              <a:ext uri="{FF2B5EF4-FFF2-40B4-BE49-F238E27FC236}">
                <a16:creationId xmlns:a16="http://schemas.microsoft.com/office/drawing/2014/main" id="{ACEC6DBB-FBF3-4E1F-9102-75CC0A056B7B}"/>
              </a:ext>
            </a:extLst>
          </p:cNvPr>
          <p:cNvGraphicFramePr>
            <a:graphicFrameLocks noGrp="1"/>
          </p:cNvGraphicFramePr>
          <p:nvPr>
            <p:extLst>
              <p:ext uri="{D42A27DB-BD31-4B8C-83A1-F6EECF244321}">
                <p14:modId xmlns:p14="http://schemas.microsoft.com/office/powerpoint/2010/main" val="2736280759"/>
              </p:ext>
            </p:extLst>
          </p:nvPr>
        </p:nvGraphicFramePr>
        <p:xfrm>
          <a:off x="466724" y="1698171"/>
          <a:ext cx="8956040" cy="3934458"/>
        </p:xfrm>
        <a:graphic>
          <a:graphicData uri="http://schemas.openxmlformats.org/drawingml/2006/table">
            <a:tbl>
              <a:tblPr firstRow="1" bandRow="1">
                <a:tableStyleId>{5C22544A-7EE6-4342-B048-85BDC9FD1C3A}</a:tableStyleId>
              </a:tblPr>
              <a:tblGrid>
                <a:gridCol w="1630433">
                  <a:extLst>
                    <a:ext uri="{9D8B030D-6E8A-4147-A177-3AD203B41FA5}">
                      <a16:colId xmlns:a16="http://schemas.microsoft.com/office/drawing/2014/main" val="3489910617"/>
                    </a:ext>
                  </a:extLst>
                </a:gridCol>
                <a:gridCol w="7325607">
                  <a:extLst>
                    <a:ext uri="{9D8B030D-6E8A-4147-A177-3AD203B41FA5}">
                      <a16:colId xmlns:a16="http://schemas.microsoft.com/office/drawing/2014/main" val="3536874621"/>
                    </a:ext>
                  </a:extLst>
                </a:gridCol>
              </a:tblGrid>
              <a:tr h="479334">
                <a:tc>
                  <a:txBody>
                    <a:bodyPr/>
                    <a:lstStyle/>
                    <a:p>
                      <a:r>
                        <a:rPr lang="en-IN" dirty="0"/>
                        <a:t>Sequence</a:t>
                      </a:r>
                    </a:p>
                  </a:txBody>
                  <a:tcPr/>
                </a:tc>
                <a:tc>
                  <a:txBody>
                    <a:bodyPr/>
                    <a:lstStyle/>
                    <a:p>
                      <a:r>
                        <a:rPr lang="en-IN" sz="1600" dirty="0"/>
                        <a:t>List of Topics</a:t>
                      </a:r>
                    </a:p>
                  </a:txBody>
                  <a:tcPr/>
                </a:tc>
                <a:extLst>
                  <a:ext uri="{0D108BD9-81ED-4DB2-BD59-A6C34878D82A}">
                    <a16:rowId xmlns:a16="http://schemas.microsoft.com/office/drawing/2014/main" val="4036424600"/>
                  </a:ext>
                </a:extLst>
              </a:tr>
              <a:tr h="479334">
                <a:tc>
                  <a:txBody>
                    <a:bodyPr/>
                    <a:lstStyle/>
                    <a:p>
                      <a:r>
                        <a:rPr lang="en-IN" dirty="0"/>
                        <a:t>1</a:t>
                      </a:r>
                    </a:p>
                  </a:txBody>
                  <a:tcPr/>
                </a:tc>
                <a:tc>
                  <a:txBody>
                    <a:bodyPr/>
                    <a:lstStyle/>
                    <a:p>
                      <a:r>
                        <a:rPr lang="en-IN" sz="1600" dirty="0"/>
                        <a:t>Representation of Knowledge Graph</a:t>
                      </a:r>
                    </a:p>
                  </a:txBody>
                  <a:tcPr/>
                </a:tc>
                <a:extLst>
                  <a:ext uri="{0D108BD9-81ED-4DB2-BD59-A6C34878D82A}">
                    <a16:rowId xmlns:a16="http://schemas.microsoft.com/office/drawing/2014/main" val="3148892536"/>
                  </a:ext>
                </a:extLst>
              </a:tr>
              <a:tr h="479334">
                <a:tc>
                  <a:txBody>
                    <a:bodyPr/>
                    <a:lstStyle/>
                    <a:p>
                      <a:r>
                        <a:rPr lang="en-IN" dirty="0"/>
                        <a:t>2</a:t>
                      </a:r>
                    </a:p>
                  </a:txBody>
                  <a:tcPr/>
                </a:tc>
                <a:tc>
                  <a:txBody>
                    <a:bodyPr/>
                    <a:lstStyle/>
                    <a:p>
                      <a:r>
                        <a:rPr lang="en-IN" sz="1600" dirty="0"/>
                        <a:t>Graph Analytics</a:t>
                      </a:r>
                    </a:p>
                  </a:txBody>
                  <a:tcPr/>
                </a:tc>
                <a:extLst>
                  <a:ext uri="{0D108BD9-81ED-4DB2-BD59-A6C34878D82A}">
                    <a16:rowId xmlns:a16="http://schemas.microsoft.com/office/drawing/2014/main" val="1139885450"/>
                  </a:ext>
                </a:extLst>
              </a:tr>
              <a:tr h="479334">
                <a:tc>
                  <a:txBody>
                    <a:bodyPr/>
                    <a:lstStyle/>
                    <a:p>
                      <a:r>
                        <a:rPr lang="en-IN" dirty="0"/>
                        <a:t>3</a:t>
                      </a:r>
                    </a:p>
                  </a:txBody>
                  <a:tcPr/>
                </a:tc>
                <a:tc>
                  <a:txBody>
                    <a:bodyPr/>
                    <a:lstStyle/>
                    <a:p>
                      <a:r>
                        <a:rPr lang="en-IN" sz="1600" dirty="0"/>
                        <a:t>Graph Algorithms</a:t>
                      </a:r>
                    </a:p>
                  </a:txBody>
                  <a:tcPr/>
                </a:tc>
                <a:extLst>
                  <a:ext uri="{0D108BD9-81ED-4DB2-BD59-A6C34878D82A}">
                    <a16:rowId xmlns:a16="http://schemas.microsoft.com/office/drawing/2014/main" val="2622348784"/>
                  </a:ext>
                </a:extLst>
              </a:tr>
              <a:tr h="479334">
                <a:tc>
                  <a:txBody>
                    <a:bodyPr/>
                    <a:lstStyle/>
                    <a:p>
                      <a:r>
                        <a:rPr lang="en-IN" dirty="0"/>
                        <a:t>3.1</a:t>
                      </a:r>
                    </a:p>
                  </a:txBody>
                  <a:tcPr/>
                </a:tc>
                <a:tc>
                  <a:txBody>
                    <a:bodyPr/>
                    <a:lstStyle/>
                    <a:p>
                      <a:r>
                        <a:rPr lang="en-IN" sz="1600" dirty="0"/>
                        <a:t>Pathfinding Algorithms</a:t>
                      </a:r>
                    </a:p>
                  </a:txBody>
                  <a:tcPr/>
                </a:tc>
                <a:extLst>
                  <a:ext uri="{0D108BD9-81ED-4DB2-BD59-A6C34878D82A}">
                    <a16:rowId xmlns:a16="http://schemas.microsoft.com/office/drawing/2014/main" val="1742650835"/>
                  </a:ext>
                </a:extLst>
              </a:tr>
              <a:tr h="479334">
                <a:tc>
                  <a:txBody>
                    <a:bodyPr/>
                    <a:lstStyle/>
                    <a:p>
                      <a:r>
                        <a:rPr lang="en-IN" dirty="0"/>
                        <a:t>3.2</a:t>
                      </a:r>
                    </a:p>
                  </a:txBody>
                  <a:tcPr/>
                </a:tc>
                <a:tc>
                  <a:txBody>
                    <a:bodyPr/>
                    <a:lstStyle/>
                    <a:p>
                      <a:r>
                        <a:rPr lang="en-IN" sz="1600" dirty="0"/>
                        <a:t>Centrality Algorithms</a:t>
                      </a:r>
                    </a:p>
                  </a:txBody>
                  <a:tcPr/>
                </a:tc>
                <a:extLst>
                  <a:ext uri="{0D108BD9-81ED-4DB2-BD59-A6C34878D82A}">
                    <a16:rowId xmlns:a16="http://schemas.microsoft.com/office/drawing/2014/main" val="432013049"/>
                  </a:ext>
                </a:extLst>
              </a:tr>
              <a:tr h="479334">
                <a:tc>
                  <a:txBody>
                    <a:bodyPr/>
                    <a:lstStyle/>
                    <a:p>
                      <a:r>
                        <a:rPr lang="en-IN" dirty="0"/>
                        <a:t>3.3</a:t>
                      </a:r>
                    </a:p>
                  </a:txBody>
                  <a:tcPr/>
                </a:tc>
                <a:tc>
                  <a:txBody>
                    <a:bodyPr/>
                    <a:lstStyle/>
                    <a:p>
                      <a:r>
                        <a:rPr lang="en-IN" sz="1600" dirty="0"/>
                        <a:t>Community Detection Algorithms</a:t>
                      </a:r>
                    </a:p>
                  </a:txBody>
                  <a:tcPr/>
                </a:tc>
                <a:extLst>
                  <a:ext uri="{0D108BD9-81ED-4DB2-BD59-A6C34878D82A}">
                    <a16:rowId xmlns:a16="http://schemas.microsoft.com/office/drawing/2014/main" val="1290790507"/>
                  </a:ext>
                </a:extLst>
              </a:tr>
              <a:tr h="47933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t>Adding new node to the current graph</a:t>
                      </a:r>
                    </a:p>
                    <a:p>
                      <a:endParaRPr lang="en-IN" sz="1600" dirty="0"/>
                    </a:p>
                  </a:txBody>
                  <a:tcPr/>
                </a:tc>
                <a:extLst>
                  <a:ext uri="{0D108BD9-81ED-4DB2-BD59-A6C34878D82A}">
                    <a16:rowId xmlns:a16="http://schemas.microsoft.com/office/drawing/2014/main" val="1814584675"/>
                  </a:ext>
                </a:extLst>
              </a:tr>
            </a:tbl>
          </a:graphicData>
        </a:graphic>
      </p:graphicFrame>
    </p:spTree>
    <p:extLst>
      <p:ext uri="{BB962C8B-B14F-4D97-AF65-F5344CB8AC3E}">
        <p14:creationId xmlns:p14="http://schemas.microsoft.com/office/powerpoint/2010/main" val="242197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4E46FE-6D67-433B-B44D-974D0D7572F9}"/>
              </a:ext>
            </a:extLst>
          </p:cNvPr>
          <p:cNvSpPr>
            <a:spLocks noGrp="1"/>
          </p:cNvSpPr>
          <p:nvPr>
            <p:ph type="body" idx="1"/>
          </p:nvPr>
        </p:nvSpPr>
        <p:spPr>
          <a:xfrm>
            <a:off x="469900" y="1431235"/>
            <a:ext cx="8948400" cy="4590147"/>
          </a:xfrm>
        </p:spPr>
        <p:txBody>
          <a:bodyPr/>
          <a:lstStyle/>
          <a:p>
            <a:pPr marL="114300" indent="0">
              <a:buNone/>
            </a:pPr>
            <a:endParaRPr lang="en-IN" sz="1600" dirty="0"/>
          </a:p>
          <a:p>
            <a:endParaRPr lang="en-IN" sz="1600" dirty="0"/>
          </a:p>
        </p:txBody>
      </p:sp>
      <p:sp>
        <p:nvSpPr>
          <p:cNvPr id="3" name="Title 2">
            <a:extLst>
              <a:ext uri="{FF2B5EF4-FFF2-40B4-BE49-F238E27FC236}">
                <a16:creationId xmlns:a16="http://schemas.microsoft.com/office/drawing/2014/main" id="{B72C42C1-2501-4970-A0C2-0C1F98A6C4EC}"/>
              </a:ext>
            </a:extLst>
          </p:cNvPr>
          <p:cNvSpPr>
            <a:spLocks noGrp="1"/>
          </p:cNvSpPr>
          <p:nvPr>
            <p:ph type="title"/>
          </p:nvPr>
        </p:nvSpPr>
        <p:spPr>
          <a:xfrm>
            <a:off x="469900" y="334799"/>
            <a:ext cx="8955900" cy="1245523"/>
          </a:xfrm>
        </p:spPr>
        <p:txBody>
          <a:bodyPr/>
          <a:lstStyle/>
          <a:p>
            <a:r>
              <a:rPr lang="en-IN" dirty="0"/>
              <a:t>1. Representation of Knowledge Graph</a:t>
            </a:r>
          </a:p>
        </p:txBody>
      </p:sp>
      <p:sp>
        <p:nvSpPr>
          <p:cNvPr id="6" name="Shape 94">
            <a:extLst>
              <a:ext uri="{FF2B5EF4-FFF2-40B4-BE49-F238E27FC236}">
                <a16:creationId xmlns:a16="http://schemas.microsoft.com/office/drawing/2014/main" id="{504B78EE-7A4B-4395-A803-0734EA604585}"/>
              </a:ext>
            </a:extLst>
          </p:cNvPr>
          <p:cNvSpPr txBox="1">
            <a:spLocks noGrp="1"/>
          </p:cNvSpPr>
          <p:nvPr>
            <p:ph type="sldNum" idx="12"/>
          </p:nvPr>
        </p:nvSpPr>
        <p:spPr>
          <a:xfrm>
            <a:off x="9269849" y="6362951"/>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24</a:t>
            </a:fld>
            <a:endParaRPr dirty="0"/>
          </a:p>
        </p:txBody>
      </p:sp>
      <p:sp>
        <p:nvSpPr>
          <p:cNvPr id="8" name="Rectangle 7">
            <a:extLst>
              <a:ext uri="{FF2B5EF4-FFF2-40B4-BE49-F238E27FC236}">
                <a16:creationId xmlns:a16="http://schemas.microsoft.com/office/drawing/2014/main" id="{110C7826-CE81-4FAB-AC50-74003B4FD9D6}"/>
              </a:ext>
            </a:extLst>
          </p:cNvPr>
          <p:cNvSpPr/>
          <p:nvPr/>
        </p:nvSpPr>
        <p:spPr>
          <a:xfrm>
            <a:off x="478738" y="6150087"/>
            <a:ext cx="9082707" cy="830997"/>
          </a:xfrm>
          <a:prstGeom prst="rect">
            <a:avLst/>
          </a:prstGeom>
        </p:spPr>
        <p:txBody>
          <a:bodyPr wrap="square">
            <a:spAutoFit/>
          </a:bodyPr>
          <a:lstStyle/>
          <a:p>
            <a:r>
              <a:rPr lang="en-IN" sz="1200" dirty="0"/>
              <a:t>References :1. </a:t>
            </a:r>
            <a:r>
              <a:rPr lang="en-IN" sz="1200" dirty="0">
                <a:hlinkClick r:id="rId3"/>
              </a:rPr>
              <a:t>https://neo4j.com</a:t>
            </a:r>
            <a:endParaRPr lang="en-IN" sz="1200" dirty="0"/>
          </a:p>
          <a:p>
            <a:endParaRPr lang="en-IN" sz="1200" dirty="0"/>
          </a:p>
          <a:p>
            <a:endParaRPr lang="en-IN" sz="1200" dirty="0"/>
          </a:p>
          <a:p>
            <a:endParaRPr lang="en-IN" sz="1200" dirty="0"/>
          </a:p>
        </p:txBody>
      </p:sp>
      <p:pic>
        <p:nvPicPr>
          <p:cNvPr id="10" name="Picture 9">
            <a:extLst>
              <a:ext uri="{FF2B5EF4-FFF2-40B4-BE49-F238E27FC236}">
                <a16:creationId xmlns:a16="http://schemas.microsoft.com/office/drawing/2014/main" id="{0A567263-832F-421F-834A-ACA8E98F8042}"/>
              </a:ext>
            </a:extLst>
          </p:cNvPr>
          <p:cNvPicPr>
            <a:picLocks noChangeAspect="1"/>
          </p:cNvPicPr>
          <p:nvPr/>
        </p:nvPicPr>
        <p:blipFill>
          <a:blip r:embed="rId4"/>
          <a:stretch>
            <a:fillRect/>
          </a:stretch>
        </p:blipFill>
        <p:spPr>
          <a:xfrm>
            <a:off x="487700" y="1500810"/>
            <a:ext cx="8930600" cy="4520572"/>
          </a:xfrm>
          <a:prstGeom prst="rect">
            <a:avLst/>
          </a:prstGeom>
        </p:spPr>
      </p:pic>
    </p:spTree>
    <p:extLst>
      <p:ext uri="{BB962C8B-B14F-4D97-AF65-F5344CB8AC3E}">
        <p14:creationId xmlns:p14="http://schemas.microsoft.com/office/powerpoint/2010/main" val="124669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4E46FE-6D67-433B-B44D-974D0D7572F9}"/>
              </a:ext>
            </a:extLst>
          </p:cNvPr>
          <p:cNvSpPr>
            <a:spLocks noGrp="1"/>
          </p:cNvSpPr>
          <p:nvPr>
            <p:ph type="body" idx="1"/>
          </p:nvPr>
        </p:nvSpPr>
        <p:spPr>
          <a:xfrm>
            <a:off x="469900" y="1431235"/>
            <a:ext cx="8948400" cy="4590147"/>
          </a:xfrm>
        </p:spPr>
        <p:txBody>
          <a:bodyPr/>
          <a:lstStyle/>
          <a:p>
            <a:pPr marL="114300" indent="0">
              <a:buNone/>
            </a:pPr>
            <a:endParaRPr lang="en-IN" sz="1600" dirty="0"/>
          </a:p>
          <a:p>
            <a:endParaRPr lang="en-IN" sz="1600" dirty="0"/>
          </a:p>
        </p:txBody>
      </p:sp>
      <p:sp>
        <p:nvSpPr>
          <p:cNvPr id="3" name="Title 2">
            <a:extLst>
              <a:ext uri="{FF2B5EF4-FFF2-40B4-BE49-F238E27FC236}">
                <a16:creationId xmlns:a16="http://schemas.microsoft.com/office/drawing/2014/main" id="{B72C42C1-2501-4970-A0C2-0C1F98A6C4EC}"/>
              </a:ext>
            </a:extLst>
          </p:cNvPr>
          <p:cNvSpPr>
            <a:spLocks noGrp="1"/>
          </p:cNvSpPr>
          <p:nvPr>
            <p:ph type="title"/>
          </p:nvPr>
        </p:nvSpPr>
        <p:spPr>
          <a:xfrm>
            <a:off x="469900" y="334799"/>
            <a:ext cx="8955900" cy="1245523"/>
          </a:xfrm>
        </p:spPr>
        <p:txBody>
          <a:bodyPr/>
          <a:lstStyle/>
          <a:p>
            <a:r>
              <a:rPr lang="en-IN" dirty="0"/>
              <a:t>1. Representation of Knowledge Graph</a:t>
            </a:r>
          </a:p>
        </p:txBody>
      </p:sp>
      <p:sp>
        <p:nvSpPr>
          <p:cNvPr id="6" name="Shape 94">
            <a:extLst>
              <a:ext uri="{FF2B5EF4-FFF2-40B4-BE49-F238E27FC236}">
                <a16:creationId xmlns:a16="http://schemas.microsoft.com/office/drawing/2014/main" id="{504B78EE-7A4B-4395-A803-0734EA604585}"/>
              </a:ext>
            </a:extLst>
          </p:cNvPr>
          <p:cNvSpPr txBox="1">
            <a:spLocks noGrp="1"/>
          </p:cNvSpPr>
          <p:nvPr>
            <p:ph type="sldNum" idx="12"/>
          </p:nvPr>
        </p:nvSpPr>
        <p:spPr>
          <a:xfrm>
            <a:off x="9269849" y="6362951"/>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25</a:t>
            </a:fld>
            <a:endParaRPr dirty="0"/>
          </a:p>
        </p:txBody>
      </p:sp>
      <p:sp>
        <p:nvSpPr>
          <p:cNvPr id="8" name="Rectangle 7">
            <a:extLst>
              <a:ext uri="{FF2B5EF4-FFF2-40B4-BE49-F238E27FC236}">
                <a16:creationId xmlns:a16="http://schemas.microsoft.com/office/drawing/2014/main" id="{110C7826-CE81-4FAB-AC50-74003B4FD9D6}"/>
              </a:ext>
            </a:extLst>
          </p:cNvPr>
          <p:cNvSpPr/>
          <p:nvPr/>
        </p:nvSpPr>
        <p:spPr>
          <a:xfrm>
            <a:off x="478738" y="6150087"/>
            <a:ext cx="9082707" cy="646331"/>
          </a:xfrm>
          <a:prstGeom prst="rect">
            <a:avLst/>
          </a:prstGeom>
        </p:spPr>
        <p:txBody>
          <a:bodyPr wrap="square">
            <a:spAutoFit/>
          </a:bodyPr>
          <a:lstStyle/>
          <a:p>
            <a:endParaRPr lang="en-IN" sz="1200" dirty="0"/>
          </a:p>
          <a:p>
            <a:endParaRPr lang="en-IN" sz="1200" dirty="0"/>
          </a:p>
          <a:p>
            <a:endParaRPr lang="en-IN" sz="1200" dirty="0"/>
          </a:p>
        </p:txBody>
      </p:sp>
      <p:pic>
        <p:nvPicPr>
          <p:cNvPr id="5" name="Picture 4">
            <a:extLst>
              <a:ext uri="{FF2B5EF4-FFF2-40B4-BE49-F238E27FC236}">
                <a16:creationId xmlns:a16="http://schemas.microsoft.com/office/drawing/2014/main" id="{3D72BDCF-C62F-48E5-A6A1-61869E5E99A0}"/>
              </a:ext>
            </a:extLst>
          </p:cNvPr>
          <p:cNvPicPr>
            <a:picLocks noChangeAspect="1"/>
          </p:cNvPicPr>
          <p:nvPr/>
        </p:nvPicPr>
        <p:blipFill>
          <a:blip r:embed="rId3"/>
          <a:stretch>
            <a:fillRect/>
          </a:stretch>
        </p:blipFill>
        <p:spPr>
          <a:xfrm>
            <a:off x="487700" y="1302530"/>
            <a:ext cx="8955900" cy="4718851"/>
          </a:xfrm>
          <a:prstGeom prst="rect">
            <a:avLst/>
          </a:prstGeom>
        </p:spPr>
      </p:pic>
    </p:spTree>
    <p:extLst>
      <p:ext uri="{BB962C8B-B14F-4D97-AF65-F5344CB8AC3E}">
        <p14:creationId xmlns:p14="http://schemas.microsoft.com/office/powerpoint/2010/main" val="4144304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CD665B-FD02-46F5-AB64-13626E787A8C}"/>
              </a:ext>
            </a:extLst>
          </p:cNvPr>
          <p:cNvSpPr>
            <a:spLocks noGrp="1"/>
          </p:cNvSpPr>
          <p:nvPr>
            <p:ph type="body" idx="1"/>
          </p:nvPr>
        </p:nvSpPr>
        <p:spPr/>
        <p:txBody>
          <a:bodyPr/>
          <a:lstStyle/>
          <a:p>
            <a:r>
              <a:rPr lang="en-US" altLang="en-US" sz="1600" dirty="0"/>
              <a:t>What is Graph Analytics ?</a:t>
            </a:r>
          </a:p>
          <a:p>
            <a:pPr marL="114300" indent="0">
              <a:buNone/>
            </a:pPr>
            <a:endParaRPr lang="en-US" altLang="en-US" sz="1600" dirty="0"/>
          </a:p>
          <a:p>
            <a:pPr>
              <a:buFont typeface="Wingdings" panose="05000000000000000000" pitchFamily="2" charset="2"/>
              <a:buChar char="Ø"/>
            </a:pPr>
            <a:r>
              <a:rPr lang="en-IN" sz="1600" dirty="0"/>
              <a:t>Understanding and visualizing relationships between nodes in a graph.</a:t>
            </a:r>
            <a:endParaRPr lang="en-US" altLang="en-US" sz="1600" dirty="0"/>
          </a:p>
          <a:p>
            <a:pPr marL="114300" indent="0">
              <a:buNone/>
            </a:pPr>
            <a:endParaRPr lang="en-US" altLang="en-US" sz="1600" dirty="0"/>
          </a:p>
          <a:p>
            <a:r>
              <a:rPr lang="en-US" altLang="en-US" sz="1600" dirty="0"/>
              <a:t>Why do we need Graph Analytics and what are the types of analytics ?</a:t>
            </a:r>
          </a:p>
          <a:p>
            <a:pPr marL="114300" indent="0">
              <a:buNone/>
            </a:pPr>
            <a:endParaRPr lang="en-US" altLang="en-US" sz="1600" dirty="0"/>
          </a:p>
          <a:p>
            <a:pPr>
              <a:buFont typeface="Wingdings" panose="05000000000000000000" pitchFamily="2" charset="2"/>
              <a:buChar char="Ø"/>
            </a:pPr>
            <a:r>
              <a:rPr lang="en-US" altLang="en-US" sz="1600" dirty="0"/>
              <a:t>Pathfinding Analytics</a:t>
            </a:r>
          </a:p>
          <a:p>
            <a:pPr marL="114300" indent="0">
              <a:buNone/>
            </a:pPr>
            <a:endParaRPr lang="en-US" altLang="en-US" sz="1600" dirty="0"/>
          </a:p>
          <a:p>
            <a:pPr>
              <a:buFont typeface="Wingdings" panose="05000000000000000000" pitchFamily="2" charset="2"/>
              <a:buChar char="Ø"/>
            </a:pPr>
            <a:r>
              <a:rPr lang="en-US" altLang="en-US" sz="1600" dirty="0"/>
              <a:t>Centrality Analytics</a:t>
            </a:r>
          </a:p>
          <a:p>
            <a:pPr marL="114300" indent="0">
              <a:buNone/>
            </a:pPr>
            <a:endParaRPr lang="en-US" altLang="en-US" sz="1600" dirty="0"/>
          </a:p>
          <a:p>
            <a:pPr>
              <a:buFont typeface="Wingdings" panose="05000000000000000000" pitchFamily="2" charset="2"/>
              <a:buChar char="Ø"/>
            </a:pPr>
            <a:r>
              <a:rPr lang="en-US" altLang="en-US" sz="1600" dirty="0"/>
              <a:t>Community Detection Analytics</a:t>
            </a:r>
          </a:p>
          <a:p>
            <a:pPr marL="114300" indent="0">
              <a:buNone/>
            </a:pPr>
            <a:endParaRPr lang="en-US" altLang="en-US" sz="1600" dirty="0"/>
          </a:p>
          <a:p>
            <a:pPr marL="114300" indent="0">
              <a:buNone/>
            </a:pPr>
            <a:endParaRPr lang="en-US" altLang="en-US" sz="1600" dirty="0"/>
          </a:p>
          <a:p>
            <a:r>
              <a:rPr lang="en-US" altLang="en-US" sz="1600" dirty="0">
                <a:solidFill>
                  <a:srgbClr val="FF0000"/>
                </a:solidFill>
              </a:rPr>
              <a:t>How can we do Graph Analytics ? </a:t>
            </a:r>
          </a:p>
          <a:p>
            <a:pPr marL="114300" indent="0">
              <a:buNone/>
            </a:pPr>
            <a:endParaRPr lang="en-US" altLang="en-US" sz="1600" dirty="0"/>
          </a:p>
        </p:txBody>
      </p:sp>
      <p:sp>
        <p:nvSpPr>
          <p:cNvPr id="3" name="Title 2">
            <a:extLst>
              <a:ext uri="{FF2B5EF4-FFF2-40B4-BE49-F238E27FC236}">
                <a16:creationId xmlns:a16="http://schemas.microsoft.com/office/drawing/2014/main" id="{1C813CDD-71D1-45D6-8770-A3F35D991FED}"/>
              </a:ext>
            </a:extLst>
          </p:cNvPr>
          <p:cNvSpPr>
            <a:spLocks noGrp="1"/>
          </p:cNvSpPr>
          <p:nvPr>
            <p:ph type="title"/>
          </p:nvPr>
        </p:nvSpPr>
        <p:spPr>
          <a:xfrm>
            <a:off x="469900" y="324860"/>
            <a:ext cx="8956040" cy="1255875"/>
          </a:xfrm>
        </p:spPr>
        <p:txBody>
          <a:bodyPr/>
          <a:lstStyle/>
          <a:p>
            <a:r>
              <a:rPr lang="en-IN" dirty="0"/>
              <a:t>2. Graph Analytics</a:t>
            </a:r>
          </a:p>
        </p:txBody>
      </p:sp>
      <p:sp>
        <p:nvSpPr>
          <p:cNvPr id="4" name="Slide Number Placeholder 3">
            <a:extLst>
              <a:ext uri="{FF2B5EF4-FFF2-40B4-BE49-F238E27FC236}">
                <a16:creationId xmlns:a16="http://schemas.microsoft.com/office/drawing/2014/main" id="{FD644820-2BFA-483D-91A8-D1EC3D91A66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26</a:t>
            </a:fld>
            <a:endParaRPr lang="de-DE"/>
          </a:p>
        </p:txBody>
      </p:sp>
      <p:sp>
        <p:nvSpPr>
          <p:cNvPr id="5" name="Rectangle 4">
            <a:extLst>
              <a:ext uri="{FF2B5EF4-FFF2-40B4-BE49-F238E27FC236}">
                <a16:creationId xmlns:a16="http://schemas.microsoft.com/office/drawing/2014/main" id="{C742CA32-409A-4B46-9374-7FB3CFEC0F02}"/>
              </a:ext>
            </a:extLst>
          </p:cNvPr>
          <p:cNvSpPr/>
          <p:nvPr/>
        </p:nvSpPr>
        <p:spPr>
          <a:xfrm>
            <a:off x="478738" y="6140148"/>
            <a:ext cx="9082707" cy="830997"/>
          </a:xfrm>
          <a:prstGeom prst="rect">
            <a:avLst/>
          </a:prstGeom>
        </p:spPr>
        <p:txBody>
          <a:bodyPr wrap="square">
            <a:spAutoFit/>
          </a:bodyPr>
          <a:lstStyle/>
          <a:p>
            <a:r>
              <a:rPr lang="en-IN" sz="1200" dirty="0"/>
              <a:t>References :1. </a:t>
            </a:r>
            <a:r>
              <a:rPr lang="en-IN" sz="1200" dirty="0">
                <a:hlinkClick r:id="rId2"/>
              </a:rPr>
              <a:t>http://blog.algoscale.com/beginners-guide-graph-analytics/</a:t>
            </a:r>
            <a:endParaRPr lang="en-IN" sz="1200" dirty="0"/>
          </a:p>
          <a:p>
            <a:endParaRPr lang="en-IN" sz="1200" dirty="0"/>
          </a:p>
          <a:p>
            <a:endParaRPr lang="en-IN" sz="1200" dirty="0"/>
          </a:p>
          <a:p>
            <a:endParaRPr lang="en-IN" sz="1200" dirty="0"/>
          </a:p>
        </p:txBody>
      </p:sp>
      <p:pic>
        <p:nvPicPr>
          <p:cNvPr id="7" name="Picture 6">
            <a:extLst>
              <a:ext uri="{FF2B5EF4-FFF2-40B4-BE49-F238E27FC236}">
                <a16:creationId xmlns:a16="http://schemas.microsoft.com/office/drawing/2014/main" id="{1AE7B03F-8937-4E2F-8CFB-F08E2996D33B}"/>
              </a:ext>
            </a:extLst>
          </p:cNvPr>
          <p:cNvPicPr>
            <a:picLocks noChangeAspect="1"/>
          </p:cNvPicPr>
          <p:nvPr/>
        </p:nvPicPr>
        <p:blipFill>
          <a:blip r:embed="rId3"/>
          <a:stretch>
            <a:fillRect/>
          </a:stretch>
        </p:blipFill>
        <p:spPr>
          <a:xfrm>
            <a:off x="6665840" y="3588284"/>
            <a:ext cx="2438405" cy="2492487"/>
          </a:xfrm>
          <a:prstGeom prst="rect">
            <a:avLst/>
          </a:prstGeom>
        </p:spPr>
      </p:pic>
    </p:spTree>
    <p:extLst>
      <p:ext uri="{BB962C8B-B14F-4D97-AF65-F5344CB8AC3E}">
        <p14:creationId xmlns:p14="http://schemas.microsoft.com/office/powerpoint/2010/main" val="31223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5325F0-4B67-4BAD-90C7-D2ED4DEA50F0}"/>
              </a:ext>
            </a:extLst>
          </p:cNvPr>
          <p:cNvSpPr>
            <a:spLocks noGrp="1"/>
          </p:cNvSpPr>
          <p:nvPr>
            <p:ph type="body" idx="1"/>
          </p:nvPr>
        </p:nvSpPr>
        <p:spPr>
          <a:xfrm>
            <a:off x="469900" y="1896013"/>
            <a:ext cx="3943074" cy="4125367"/>
          </a:xfrm>
        </p:spPr>
        <p:txBody>
          <a:bodyPr/>
          <a:lstStyle/>
          <a:p>
            <a:pPr marL="114300" indent="0">
              <a:buNone/>
            </a:pPr>
            <a:endParaRPr lang="en-IN" sz="1600" dirty="0"/>
          </a:p>
          <a:p>
            <a:r>
              <a:rPr lang="en-IN" sz="1600" dirty="0"/>
              <a:t>What are the types of Graph Algorithms ?</a:t>
            </a:r>
          </a:p>
          <a:p>
            <a:pPr marL="114300" indent="0">
              <a:buNone/>
            </a:pPr>
            <a:endParaRPr lang="en-IN" sz="1600" dirty="0"/>
          </a:p>
          <a:p>
            <a:pPr>
              <a:buFont typeface="Wingdings" panose="05000000000000000000" pitchFamily="2" charset="2"/>
              <a:buChar char="Ø"/>
            </a:pPr>
            <a:r>
              <a:rPr lang="en-IN" sz="1600" dirty="0"/>
              <a:t>Traversal/Path finding Algorithms </a:t>
            </a:r>
          </a:p>
          <a:p>
            <a:pPr marL="114300" indent="0">
              <a:buNone/>
            </a:pPr>
            <a:endParaRPr lang="en-IN" sz="1600" dirty="0"/>
          </a:p>
          <a:p>
            <a:pPr>
              <a:buFont typeface="Wingdings" panose="05000000000000000000" pitchFamily="2" charset="2"/>
              <a:buChar char="Ø"/>
            </a:pPr>
            <a:r>
              <a:rPr lang="en-IN" sz="1600" dirty="0"/>
              <a:t>Centrality Algorithms </a:t>
            </a:r>
          </a:p>
          <a:p>
            <a:pPr marL="114300" indent="0">
              <a:buNone/>
            </a:pPr>
            <a:endParaRPr lang="en-IN" sz="1600" dirty="0"/>
          </a:p>
          <a:p>
            <a:pPr>
              <a:buFont typeface="Wingdings" panose="05000000000000000000" pitchFamily="2" charset="2"/>
              <a:buChar char="Ø"/>
            </a:pPr>
            <a:r>
              <a:rPr lang="en-IN" sz="1600" dirty="0"/>
              <a:t>Community Detection Algorithms</a:t>
            </a:r>
          </a:p>
          <a:p>
            <a:pPr marL="114300" indent="0">
              <a:buNone/>
            </a:pPr>
            <a:endParaRPr lang="en-IN" sz="1600" dirty="0"/>
          </a:p>
        </p:txBody>
      </p:sp>
      <p:sp>
        <p:nvSpPr>
          <p:cNvPr id="3" name="Title 2">
            <a:extLst>
              <a:ext uri="{FF2B5EF4-FFF2-40B4-BE49-F238E27FC236}">
                <a16:creationId xmlns:a16="http://schemas.microsoft.com/office/drawing/2014/main" id="{6EA64991-1E70-42C5-A8F7-82683023943E}"/>
              </a:ext>
            </a:extLst>
          </p:cNvPr>
          <p:cNvSpPr>
            <a:spLocks noGrp="1"/>
          </p:cNvSpPr>
          <p:nvPr>
            <p:ph type="title"/>
          </p:nvPr>
        </p:nvSpPr>
        <p:spPr/>
        <p:txBody>
          <a:bodyPr/>
          <a:lstStyle/>
          <a:p>
            <a:r>
              <a:rPr lang="en-IN" dirty="0"/>
              <a:t>3. Graph Algorithms</a:t>
            </a:r>
          </a:p>
        </p:txBody>
      </p:sp>
      <p:sp>
        <p:nvSpPr>
          <p:cNvPr id="8" name="Shape 111">
            <a:extLst>
              <a:ext uri="{FF2B5EF4-FFF2-40B4-BE49-F238E27FC236}">
                <a16:creationId xmlns:a16="http://schemas.microsoft.com/office/drawing/2014/main" id="{09493EAA-1DD7-476A-B68C-75A33FC2DB61}"/>
              </a:ext>
            </a:extLst>
          </p:cNvPr>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27</a:t>
            </a:fld>
            <a:endParaRPr dirty="0"/>
          </a:p>
        </p:txBody>
      </p:sp>
      <p:sp>
        <p:nvSpPr>
          <p:cNvPr id="9" name="Rectangle 8">
            <a:extLst>
              <a:ext uri="{FF2B5EF4-FFF2-40B4-BE49-F238E27FC236}">
                <a16:creationId xmlns:a16="http://schemas.microsoft.com/office/drawing/2014/main" id="{5946C584-6F86-4066-9202-4E032A5987C1}"/>
              </a:ext>
            </a:extLst>
          </p:cNvPr>
          <p:cNvSpPr/>
          <p:nvPr/>
        </p:nvSpPr>
        <p:spPr>
          <a:xfrm>
            <a:off x="478738" y="6153211"/>
            <a:ext cx="9082707" cy="830997"/>
          </a:xfrm>
          <a:prstGeom prst="rect">
            <a:avLst/>
          </a:prstGeom>
        </p:spPr>
        <p:txBody>
          <a:bodyPr wrap="square">
            <a:spAutoFit/>
          </a:bodyPr>
          <a:lstStyle/>
          <a:p>
            <a:r>
              <a:rPr lang="en-IN" sz="1200" dirty="0"/>
              <a:t>References :1. </a:t>
            </a:r>
            <a:r>
              <a:rPr lang="en-IN" sz="1200" dirty="0">
                <a:hlinkClick r:id="rId2"/>
              </a:rPr>
              <a:t>https://neo4j.com/blog/graph-algorithms-neo4j-15-different-graph-algorithms-and-what-they-do/</a:t>
            </a:r>
            <a:endParaRPr lang="en-IN" sz="1200" dirty="0"/>
          </a:p>
          <a:p>
            <a:endParaRPr lang="en-IN" sz="1200" dirty="0"/>
          </a:p>
          <a:p>
            <a:endParaRPr lang="en-IN" sz="1200" dirty="0"/>
          </a:p>
          <a:p>
            <a:endParaRPr lang="en-IN" sz="1200" dirty="0"/>
          </a:p>
        </p:txBody>
      </p:sp>
      <p:pic>
        <p:nvPicPr>
          <p:cNvPr id="10" name="Picture 9">
            <a:extLst>
              <a:ext uri="{FF2B5EF4-FFF2-40B4-BE49-F238E27FC236}">
                <a16:creationId xmlns:a16="http://schemas.microsoft.com/office/drawing/2014/main" id="{216D8AB0-3E27-4DBA-92EF-8598B0E92B94}"/>
              </a:ext>
            </a:extLst>
          </p:cNvPr>
          <p:cNvPicPr>
            <a:picLocks noChangeAspect="1"/>
          </p:cNvPicPr>
          <p:nvPr/>
        </p:nvPicPr>
        <p:blipFill>
          <a:blip r:embed="rId3"/>
          <a:stretch>
            <a:fillRect/>
          </a:stretch>
        </p:blipFill>
        <p:spPr>
          <a:xfrm>
            <a:off x="4021845" y="1492526"/>
            <a:ext cx="5539600" cy="4594769"/>
          </a:xfrm>
          <a:prstGeom prst="rect">
            <a:avLst/>
          </a:prstGeom>
        </p:spPr>
      </p:pic>
    </p:spTree>
    <p:extLst>
      <p:ext uri="{BB962C8B-B14F-4D97-AF65-F5344CB8AC3E}">
        <p14:creationId xmlns:p14="http://schemas.microsoft.com/office/powerpoint/2010/main" val="10261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3D547F-E2D7-4B12-B5B0-6FDF05D4E718}"/>
              </a:ext>
            </a:extLst>
          </p:cNvPr>
          <p:cNvSpPr>
            <a:spLocks noGrp="1"/>
          </p:cNvSpPr>
          <p:nvPr>
            <p:ph type="body" idx="1"/>
          </p:nvPr>
        </p:nvSpPr>
        <p:spPr/>
        <p:txBody>
          <a:bodyPr/>
          <a:lstStyle/>
          <a:p>
            <a:r>
              <a:rPr lang="en-IN" sz="1600" dirty="0"/>
              <a:t>Breadth First Search</a:t>
            </a:r>
          </a:p>
          <a:p>
            <a:pPr marL="114300" indent="0">
              <a:buNone/>
            </a:pPr>
            <a:endParaRPr lang="en-IN" sz="1600" dirty="0"/>
          </a:p>
          <a:p>
            <a:r>
              <a:rPr lang="en-IN" sz="1600" dirty="0"/>
              <a:t>Depth First Search</a:t>
            </a:r>
          </a:p>
          <a:p>
            <a:pPr marL="114300" indent="0">
              <a:buNone/>
            </a:pPr>
            <a:endParaRPr lang="en-IN" sz="1600" dirty="0"/>
          </a:p>
          <a:p>
            <a:r>
              <a:rPr lang="en-IN" sz="1600" dirty="0"/>
              <a:t>Shortest Path</a:t>
            </a:r>
          </a:p>
          <a:p>
            <a:pPr marL="114300" indent="0">
              <a:buNone/>
            </a:pPr>
            <a:endParaRPr lang="en-IN" sz="1600" dirty="0"/>
          </a:p>
          <a:p>
            <a:r>
              <a:rPr lang="en-IN" sz="1600" dirty="0"/>
              <a:t>Minimum Weight Spanning Tree</a:t>
            </a:r>
          </a:p>
          <a:p>
            <a:pPr marL="114300" indent="0">
              <a:buNone/>
            </a:pP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pPr marL="114300" indent="0">
              <a:buNone/>
            </a:pPr>
            <a:endParaRPr lang="en-IN" sz="1600" dirty="0"/>
          </a:p>
          <a:p>
            <a:endParaRPr lang="en-IN" sz="1600" dirty="0"/>
          </a:p>
          <a:p>
            <a:endParaRPr lang="en-IN" sz="1600" dirty="0"/>
          </a:p>
          <a:p>
            <a:endParaRPr lang="en-IN" sz="1600" dirty="0"/>
          </a:p>
        </p:txBody>
      </p:sp>
      <p:sp>
        <p:nvSpPr>
          <p:cNvPr id="3" name="Title 2">
            <a:extLst>
              <a:ext uri="{FF2B5EF4-FFF2-40B4-BE49-F238E27FC236}">
                <a16:creationId xmlns:a16="http://schemas.microsoft.com/office/drawing/2014/main" id="{29A7D77E-D87C-463A-A1E5-E3C55DE7D9CB}"/>
              </a:ext>
            </a:extLst>
          </p:cNvPr>
          <p:cNvSpPr>
            <a:spLocks noGrp="1"/>
          </p:cNvSpPr>
          <p:nvPr>
            <p:ph type="title"/>
          </p:nvPr>
        </p:nvSpPr>
        <p:spPr/>
        <p:txBody>
          <a:bodyPr/>
          <a:lstStyle/>
          <a:p>
            <a:r>
              <a:rPr lang="en-IN" dirty="0"/>
              <a:t>3.1 Path Finding Algorithms</a:t>
            </a:r>
            <a:endParaRPr lang="en-IN" b="0" dirty="0"/>
          </a:p>
        </p:txBody>
      </p:sp>
      <p:sp>
        <p:nvSpPr>
          <p:cNvPr id="6" name="Shape 111">
            <a:extLst>
              <a:ext uri="{FF2B5EF4-FFF2-40B4-BE49-F238E27FC236}">
                <a16:creationId xmlns:a16="http://schemas.microsoft.com/office/drawing/2014/main" id="{417CAD10-527A-4375-BF82-8A45F093875D}"/>
              </a:ext>
            </a:extLst>
          </p:cNvPr>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28</a:t>
            </a:fld>
            <a:endParaRPr dirty="0"/>
          </a:p>
        </p:txBody>
      </p:sp>
      <p:sp>
        <p:nvSpPr>
          <p:cNvPr id="7" name="Rectangle 6">
            <a:extLst>
              <a:ext uri="{FF2B5EF4-FFF2-40B4-BE49-F238E27FC236}">
                <a16:creationId xmlns:a16="http://schemas.microsoft.com/office/drawing/2014/main" id="{061CD4E2-6CBD-4DAE-9755-32D42B85991C}"/>
              </a:ext>
            </a:extLst>
          </p:cNvPr>
          <p:cNvSpPr/>
          <p:nvPr/>
        </p:nvSpPr>
        <p:spPr>
          <a:xfrm>
            <a:off x="478738" y="6140148"/>
            <a:ext cx="9082707" cy="830997"/>
          </a:xfrm>
          <a:prstGeom prst="rect">
            <a:avLst/>
          </a:prstGeom>
        </p:spPr>
        <p:txBody>
          <a:bodyPr wrap="square">
            <a:spAutoFit/>
          </a:bodyPr>
          <a:lstStyle/>
          <a:p>
            <a:r>
              <a:rPr lang="en-IN" sz="1200" dirty="0"/>
              <a:t>References :1. </a:t>
            </a:r>
            <a:r>
              <a:rPr lang="en-IN" sz="1200" dirty="0">
                <a:hlinkClick r:id="rId2"/>
              </a:rPr>
              <a:t>https://cs.uni-paderborn.de/is/teaching/courses/ws-201718/planning-and-heuristic-search/phs-1718-slides/</a:t>
            </a:r>
            <a:endParaRPr lang="en-IN" sz="1200" dirty="0"/>
          </a:p>
          <a:p>
            <a:endParaRPr lang="en-IN" sz="1200" dirty="0"/>
          </a:p>
          <a:p>
            <a:endParaRPr lang="en-IN" sz="1200" dirty="0"/>
          </a:p>
          <a:p>
            <a:endParaRPr lang="en-IN" sz="1200" dirty="0"/>
          </a:p>
        </p:txBody>
      </p:sp>
      <p:sp>
        <p:nvSpPr>
          <p:cNvPr id="4" name="Flowchart: Connector 3">
            <a:extLst>
              <a:ext uri="{FF2B5EF4-FFF2-40B4-BE49-F238E27FC236}">
                <a16:creationId xmlns:a16="http://schemas.microsoft.com/office/drawing/2014/main" id="{008BA0FA-75D5-4A6D-8685-72467F831AE7}"/>
              </a:ext>
            </a:extLst>
          </p:cNvPr>
          <p:cNvSpPr/>
          <p:nvPr/>
        </p:nvSpPr>
        <p:spPr>
          <a:xfrm>
            <a:off x="6997148" y="1206507"/>
            <a:ext cx="556591" cy="53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0EFF4805-18AE-475B-BF56-CF6650969711}"/>
              </a:ext>
            </a:extLst>
          </p:cNvPr>
          <p:cNvSpPr/>
          <p:nvPr/>
        </p:nvSpPr>
        <p:spPr>
          <a:xfrm>
            <a:off x="6997147" y="2257279"/>
            <a:ext cx="556591" cy="53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E34DA8D-B509-402A-8D27-16C5F3EB0961}"/>
              </a:ext>
            </a:extLst>
          </p:cNvPr>
          <p:cNvSpPr/>
          <p:nvPr/>
        </p:nvSpPr>
        <p:spPr>
          <a:xfrm>
            <a:off x="5614098" y="3563741"/>
            <a:ext cx="556591" cy="4700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075FD788-BDE6-4C22-A66D-0A721AA8B400}"/>
              </a:ext>
            </a:extLst>
          </p:cNvPr>
          <p:cNvSpPr/>
          <p:nvPr/>
        </p:nvSpPr>
        <p:spPr>
          <a:xfrm>
            <a:off x="6997146" y="3545352"/>
            <a:ext cx="556591" cy="53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AC169D63-C5DA-43F3-B808-3D115EA636B0}"/>
              </a:ext>
            </a:extLst>
          </p:cNvPr>
          <p:cNvSpPr/>
          <p:nvPr/>
        </p:nvSpPr>
        <p:spPr>
          <a:xfrm>
            <a:off x="8386630" y="3587130"/>
            <a:ext cx="556591" cy="4472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E61B4003-DC7C-4774-867D-A1CD7CB92CBC}"/>
              </a:ext>
            </a:extLst>
          </p:cNvPr>
          <p:cNvCxnSpPr>
            <a:stCxn id="4" idx="4"/>
            <a:endCxn id="8" idx="0"/>
          </p:cNvCxnSpPr>
          <p:nvPr/>
        </p:nvCxnSpPr>
        <p:spPr>
          <a:xfrm flipH="1">
            <a:off x="7275443" y="1737325"/>
            <a:ext cx="1" cy="51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09A461-D99E-4D86-B7FC-D7A6A0D2C3BF}"/>
              </a:ext>
            </a:extLst>
          </p:cNvPr>
          <p:cNvCxnSpPr>
            <a:stCxn id="8" idx="3"/>
            <a:endCxn id="9" idx="7"/>
          </p:cNvCxnSpPr>
          <p:nvPr/>
        </p:nvCxnSpPr>
        <p:spPr>
          <a:xfrm flipH="1">
            <a:off x="6089178" y="2710361"/>
            <a:ext cx="989480" cy="92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0A2A4D-AA26-4226-B39C-D1BD37B703A2}"/>
              </a:ext>
            </a:extLst>
          </p:cNvPr>
          <p:cNvCxnSpPr>
            <a:cxnSpLocks/>
            <a:stCxn id="8" idx="4"/>
            <a:endCxn id="10" idx="0"/>
          </p:cNvCxnSpPr>
          <p:nvPr/>
        </p:nvCxnSpPr>
        <p:spPr>
          <a:xfrm flipH="1">
            <a:off x="7275442" y="2788097"/>
            <a:ext cx="1" cy="75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67112BE-4A2F-4036-BEED-787705D065DF}"/>
              </a:ext>
            </a:extLst>
          </p:cNvPr>
          <p:cNvCxnSpPr>
            <a:cxnSpLocks/>
            <a:stCxn id="8" idx="5"/>
            <a:endCxn id="11" idx="1"/>
          </p:cNvCxnSpPr>
          <p:nvPr/>
        </p:nvCxnSpPr>
        <p:spPr>
          <a:xfrm>
            <a:off x="7472227" y="2710361"/>
            <a:ext cx="995914" cy="94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Connector 28">
            <a:extLst>
              <a:ext uri="{FF2B5EF4-FFF2-40B4-BE49-F238E27FC236}">
                <a16:creationId xmlns:a16="http://schemas.microsoft.com/office/drawing/2014/main" id="{B0EC0076-7611-45A7-9B26-59E00FF939C2}"/>
              </a:ext>
            </a:extLst>
          </p:cNvPr>
          <p:cNvSpPr/>
          <p:nvPr/>
        </p:nvSpPr>
        <p:spPr>
          <a:xfrm>
            <a:off x="5607664" y="5043687"/>
            <a:ext cx="556591" cy="4472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6C6142B5-A0FF-4B81-855F-AE2562A4EC19}"/>
              </a:ext>
            </a:extLst>
          </p:cNvPr>
          <p:cNvSpPr/>
          <p:nvPr/>
        </p:nvSpPr>
        <p:spPr>
          <a:xfrm>
            <a:off x="7032900" y="5075884"/>
            <a:ext cx="556591" cy="4700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CC6C55E7-993E-4630-A05B-A77D07716F9A}"/>
              </a:ext>
            </a:extLst>
          </p:cNvPr>
          <p:cNvSpPr/>
          <p:nvPr/>
        </p:nvSpPr>
        <p:spPr>
          <a:xfrm>
            <a:off x="8506917" y="5087270"/>
            <a:ext cx="556591" cy="4472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805EE7F7-C0F2-44AC-9FA6-FB466F778418}"/>
              </a:ext>
            </a:extLst>
          </p:cNvPr>
          <p:cNvCxnSpPr>
            <a:cxnSpLocks/>
            <a:stCxn id="9" idx="4"/>
            <a:endCxn id="29" idx="0"/>
          </p:cNvCxnSpPr>
          <p:nvPr/>
        </p:nvCxnSpPr>
        <p:spPr>
          <a:xfrm flipH="1">
            <a:off x="5885960" y="4033775"/>
            <a:ext cx="6434" cy="100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EF05047-9D9E-4318-A38E-B8A45ECE39E1}"/>
              </a:ext>
            </a:extLst>
          </p:cNvPr>
          <p:cNvCxnSpPr>
            <a:cxnSpLocks/>
            <a:stCxn id="10" idx="4"/>
            <a:endCxn id="30" idx="0"/>
          </p:cNvCxnSpPr>
          <p:nvPr/>
        </p:nvCxnSpPr>
        <p:spPr>
          <a:xfrm>
            <a:off x="7275442" y="4076170"/>
            <a:ext cx="35754" cy="99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0D5FDC-C54A-447B-B5D4-E7E4576DE94A}"/>
              </a:ext>
            </a:extLst>
          </p:cNvPr>
          <p:cNvCxnSpPr>
            <a:cxnSpLocks/>
            <a:stCxn id="11" idx="4"/>
            <a:endCxn id="31" idx="0"/>
          </p:cNvCxnSpPr>
          <p:nvPr/>
        </p:nvCxnSpPr>
        <p:spPr>
          <a:xfrm>
            <a:off x="8664926" y="4034391"/>
            <a:ext cx="120287" cy="105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89E6DD0-05A3-4830-A17F-4EA73A1F288C}"/>
              </a:ext>
            </a:extLst>
          </p:cNvPr>
          <p:cNvCxnSpPr>
            <a:cxnSpLocks/>
            <a:stCxn id="10" idx="3"/>
            <a:endCxn id="29" idx="7"/>
          </p:cNvCxnSpPr>
          <p:nvPr/>
        </p:nvCxnSpPr>
        <p:spPr>
          <a:xfrm flipH="1">
            <a:off x="6082744" y="3998434"/>
            <a:ext cx="995913" cy="111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4F710981-D232-42AC-86AB-B17991A44412}"/>
              </a:ext>
            </a:extLst>
          </p:cNvPr>
          <p:cNvSpPr txBox="1"/>
          <p:nvPr/>
        </p:nvSpPr>
        <p:spPr>
          <a:xfrm>
            <a:off x="6440053" y="2850469"/>
            <a:ext cx="339891" cy="307777"/>
          </a:xfrm>
          <a:prstGeom prst="rect">
            <a:avLst/>
          </a:prstGeom>
          <a:noFill/>
        </p:spPr>
        <p:txBody>
          <a:bodyPr wrap="square" rtlCol="0">
            <a:spAutoFit/>
          </a:bodyPr>
          <a:lstStyle/>
          <a:p>
            <a:r>
              <a:rPr lang="en-IN" dirty="0"/>
              <a:t>1</a:t>
            </a:r>
          </a:p>
        </p:txBody>
      </p:sp>
      <p:sp>
        <p:nvSpPr>
          <p:cNvPr id="164" name="TextBox 163">
            <a:extLst>
              <a:ext uri="{FF2B5EF4-FFF2-40B4-BE49-F238E27FC236}">
                <a16:creationId xmlns:a16="http://schemas.microsoft.com/office/drawing/2014/main" id="{CEB9E84C-6C83-46C4-8E9D-DC2B8C2E3F0F}"/>
              </a:ext>
            </a:extLst>
          </p:cNvPr>
          <p:cNvSpPr txBox="1"/>
          <p:nvPr/>
        </p:nvSpPr>
        <p:spPr>
          <a:xfrm>
            <a:off x="8046739" y="2982213"/>
            <a:ext cx="339891" cy="307777"/>
          </a:xfrm>
          <a:prstGeom prst="rect">
            <a:avLst/>
          </a:prstGeom>
          <a:noFill/>
        </p:spPr>
        <p:txBody>
          <a:bodyPr wrap="square" rtlCol="0">
            <a:spAutoFit/>
          </a:bodyPr>
          <a:lstStyle/>
          <a:p>
            <a:r>
              <a:rPr lang="en-IN" dirty="0"/>
              <a:t>1</a:t>
            </a:r>
          </a:p>
        </p:txBody>
      </p:sp>
      <p:sp>
        <p:nvSpPr>
          <p:cNvPr id="165" name="TextBox 164">
            <a:extLst>
              <a:ext uri="{FF2B5EF4-FFF2-40B4-BE49-F238E27FC236}">
                <a16:creationId xmlns:a16="http://schemas.microsoft.com/office/drawing/2014/main" id="{A38923DD-D74F-40C3-95BE-830EBBA33016}"/>
              </a:ext>
            </a:extLst>
          </p:cNvPr>
          <p:cNvSpPr txBox="1"/>
          <p:nvPr/>
        </p:nvSpPr>
        <p:spPr>
          <a:xfrm>
            <a:off x="5638249" y="4415536"/>
            <a:ext cx="339891" cy="307777"/>
          </a:xfrm>
          <a:prstGeom prst="rect">
            <a:avLst/>
          </a:prstGeom>
          <a:noFill/>
        </p:spPr>
        <p:txBody>
          <a:bodyPr wrap="square" rtlCol="0">
            <a:spAutoFit/>
          </a:bodyPr>
          <a:lstStyle/>
          <a:p>
            <a:r>
              <a:rPr lang="en-IN" dirty="0"/>
              <a:t>3</a:t>
            </a:r>
          </a:p>
        </p:txBody>
      </p:sp>
      <p:sp>
        <p:nvSpPr>
          <p:cNvPr id="166" name="TextBox 165">
            <a:extLst>
              <a:ext uri="{FF2B5EF4-FFF2-40B4-BE49-F238E27FC236}">
                <a16:creationId xmlns:a16="http://schemas.microsoft.com/office/drawing/2014/main" id="{314B5999-9A93-474B-AA07-881B42A4F900}"/>
              </a:ext>
            </a:extLst>
          </p:cNvPr>
          <p:cNvSpPr txBox="1"/>
          <p:nvPr/>
        </p:nvSpPr>
        <p:spPr>
          <a:xfrm>
            <a:off x="7353973" y="3001135"/>
            <a:ext cx="339891" cy="307777"/>
          </a:xfrm>
          <a:prstGeom prst="rect">
            <a:avLst/>
          </a:prstGeom>
          <a:noFill/>
        </p:spPr>
        <p:txBody>
          <a:bodyPr wrap="square" rtlCol="0">
            <a:spAutoFit/>
          </a:bodyPr>
          <a:lstStyle/>
          <a:p>
            <a:r>
              <a:rPr lang="en-IN" dirty="0"/>
              <a:t>1</a:t>
            </a:r>
          </a:p>
        </p:txBody>
      </p:sp>
      <p:sp>
        <p:nvSpPr>
          <p:cNvPr id="167" name="TextBox 166">
            <a:extLst>
              <a:ext uri="{FF2B5EF4-FFF2-40B4-BE49-F238E27FC236}">
                <a16:creationId xmlns:a16="http://schemas.microsoft.com/office/drawing/2014/main" id="{2A2BF095-208B-4971-BB2A-AD521630D578}"/>
              </a:ext>
            </a:extLst>
          </p:cNvPr>
          <p:cNvSpPr txBox="1"/>
          <p:nvPr/>
        </p:nvSpPr>
        <p:spPr>
          <a:xfrm>
            <a:off x="6353118" y="4326913"/>
            <a:ext cx="339891" cy="307777"/>
          </a:xfrm>
          <a:prstGeom prst="rect">
            <a:avLst/>
          </a:prstGeom>
          <a:noFill/>
        </p:spPr>
        <p:txBody>
          <a:bodyPr wrap="square" rtlCol="0">
            <a:spAutoFit/>
          </a:bodyPr>
          <a:lstStyle/>
          <a:p>
            <a:r>
              <a:rPr lang="en-IN" dirty="0"/>
              <a:t>2</a:t>
            </a:r>
          </a:p>
        </p:txBody>
      </p:sp>
      <p:cxnSp>
        <p:nvCxnSpPr>
          <p:cNvPr id="182" name="Straight Arrow Connector 181">
            <a:extLst>
              <a:ext uri="{FF2B5EF4-FFF2-40B4-BE49-F238E27FC236}">
                <a16:creationId xmlns:a16="http://schemas.microsoft.com/office/drawing/2014/main" id="{205DB787-D18B-4A25-B84F-BDE16524D068}"/>
              </a:ext>
            </a:extLst>
          </p:cNvPr>
          <p:cNvCxnSpPr>
            <a:stCxn id="10" idx="2"/>
            <a:endCxn id="9" idx="6"/>
          </p:cNvCxnSpPr>
          <p:nvPr/>
        </p:nvCxnSpPr>
        <p:spPr>
          <a:xfrm flipH="1" flipV="1">
            <a:off x="6170689" y="3798758"/>
            <a:ext cx="826457" cy="1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EA65F3F4-EC65-4F63-A880-33E067777E68}"/>
              </a:ext>
            </a:extLst>
          </p:cNvPr>
          <p:cNvCxnSpPr>
            <a:stCxn id="10" idx="6"/>
            <a:endCxn id="11" idx="2"/>
          </p:cNvCxnSpPr>
          <p:nvPr/>
        </p:nvCxnSpPr>
        <p:spPr>
          <a:xfrm>
            <a:off x="7553737" y="3810761"/>
            <a:ext cx="832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F5671576-AC1F-4CCF-B957-A36C10D8E8B2}"/>
              </a:ext>
            </a:extLst>
          </p:cNvPr>
          <p:cNvCxnSpPr>
            <a:stCxn id="10" idx="5"/>
            <a:endCxn id="31" idx="1"/>
          </p:cNvCxnSpPr>
          <p:nvPr/>
        </p:nvCxnSpPr>
        <p:spPr>
          <a:xfrm>
            <a:off x="7472226" y="3998434"/>
            <a:ext cx="1116202" cy="1154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A52AAA06-F9B4-4CAB-ADC6-2450C3AAB98D}"/>
              </a:ext>
            </a:extLst>
          </p:cNvPr>
          <p:cNvSpPr txBox="1"/>
          <p:nvPr/>
        </p:nvSpPr>
        <p:spPr>
          <a:xfrm>
            <a:off x="8015941" y="4926427"/>
            <a:ext cx="339891" cy="307777"/>
          </a:xfrm>
          <a:prstGeom prst="rect">
            <a:avLst/>
          </a:prstGeom>
          <a:noFill/>
        </p:spPr>
        <p:txBody>
          <a:bodyPr wrap="square" rtlCol="0">
            <a:spAutoFit/>
          </a:bodyPr>
          <a:lstStyle/>
          <a:p>
            <a:r>
              <a:rPr lang="en-IN" dirty="0"/>
              <a:t>1</a:t>
            </a:r>
          </a:p>
        </p:txBody>
      </p:sp>
      <p:sp>
        <p:nvSpPr>
          <p:cNvPr id="193" name="TextBox 192">
            <a:extLst>
              <a:ext uri="{FF2B5EF4-FFF2-40B4-BE49-F238E27FC236}">
                <a16:creationId xmlns:a16="http://schemas.microsoft.com/office/drawing/2014/main" id="{F24E809D-A167-4895-9455-F010D3AE850D}"/>
              </a:ext>
            </a:extLst>
          </p:cNvPr>
          <p:cNvSpPr txBox="1"/>
          <p:nvPr/>
        </p:nvSpPr>
        <p:spPr>
          <a:xfrm>
            <a:off x="8015942" y="4326912"/>
            <a:ext cx="339891" cy="307777"/>
          </a:xfrm>
          <a:prstGeom prst="rect">
            <a:avLst/>
          </a:prstGeom>
          <a:noFill/>
        </p:spPr>
        <p:txBody>
          <a:bodyPr wrap="square" rtlCol="0">
            <a:spAutoFit/>
          </a:bodyPr>
          <a:lstStyle/>
          <a:p>
            <a:r>
              <a:rPr lang="en-IN" dirty="0"/>
              <a:t>1</a:t>
            </a:r>
          </a:p>
        </p:txBody>
      </p:sp>
      <p:sp>
        <p:nvSpPr>
          <p:cNvPr id="194" name="TextBox 193">
            <a:extLst>
              <a:ext uri="{FF2B5EF4-FFF2-40B4-BE49-F238E27FC236}">
                <a16:creationId xmlns:a16="http://schemas.microsoft.com/office/drawing/2014/main" id="{193C228F-7076-4C91-BCF1-E6B10D73319D}"/>
              </a:ext>
            </a:extLst>
          </p:cNvPr>
          <p:cNvSpPr txBox="1"/>
          <p:nvPr/>
        </p:nvSpPr>
        <p:spPr>
          <a:xfrm>
            <a:off x="7794571" y="3566878"/>
            <a:ext cx="339891" cy="307777"/>
          </a:xfrm>
          <a:prstGeom prst="rect">
            <a:avLst/>
          </a:prstGeom>
          <a:noFill/>
        </p:spPr>
        <p:txBody>
          <a:bodyPr wrap="square" rtlCol="0">
            <a:spAutoFit/>
          </a:bodyPr>
          <a:lstStyle/>
          <a:p>
            <a:r>
              <a:rPr lang="en-IN" dirty="0"/>
              <a:t>1</a:t>
            </a:r>
          </a:p>
        </p:txBody>
      </p:sp>
      <p:sp>
        <p:nvSpPr>
          <p:cNvPr id="195" name="TextBox 194">
            <a:extLst>
              <a:ext uri="{FF2B5EF4-FFF2-40B4-BE49-F238E27FC236}">
                <a16:creationId xmlns:a16="http://schemas.microsoft.com/office/drawing/2014/main" id="{451AEBFC-FAF8-4C4C-A7AA-D03D0569AE51}"/>
              </a:ext>
            </a:extLst>
          </p:cNvPr>
          <p:cNvSpPr txBox="1"/>
          <p:nvPr/>
        </p:nvSpPr>
        <p:spPr>
          <a:xfrm>
            <a:off x="8773274" y="4319877"/>
            <a:ext cx="339891" cy="307777"/>
          </a:xfrm>
          <a:prstGeom prst="rect">
            <a:avLst/>
          </a:prstGeom>
          <a:noFill/>
        </p:spPr>
        <p:txBody>
          <a:bodyPr wrap="square" rtlCol="0">
            <a:spAutoFit/>
          </a:bodyPr>
          <a:lstStyle/>
          <a:p>
            <a:r>
              <a:rPr lang="en-IN" dirty="0"/>
              <a:t>1</a:t>
            </a:r>
          </a:p>
        </p:txBody>
      </p:sp>
      <p:sp>
        <p:nvSpPr>
          <p:cNvPr id="196" name="TextBox 195">
            <a:extLst>
              <a:ext uri="{FF2B5EF4-FFF2-40B4-BE49-F238E27FC236}">
                <a16:creationId xmlns:a16="http://schemas.microsoft.com/office/drawing/2014/main" id="{E8119923-62B1-495B-ACC8-CCF6301D6ACF}"/>
              </a:ext>
            </a:extLst>
          </p:cNvPr>
          <p:cNvSpPr txBox="1"/>
          <p:nvPr/>
        </p:nvSpPr>
        <p:spPr>
          <a:xfrm>
            <a:off x="6667214" y="3485079"/>
            <a:ext cx="339891" cy="307777"/>
          </a:xfrm>
          <a:prstGeom prst="rect">
            <a:avLst/>
          </a:prstGeom>
          <a:noFill/>
        </p:spPr>
        <p:txBody>
          <a:bodyPr wrap="square" rtlCol="0">
            <a:spAutoFit/>
          </a:bodyPr>
          <a:lstStyle/>
          <a:p>
            <a:r>
              <a:rPr lang="en-IN" dirty="0"/>
              <a:t>1</a:t>
            </a:r>
          </a:p>
        </p:txBody>
      </p:sp>
      <p:cxnSp>
        <p:nvCxnSpPr>
          <p:cNvPr id="198" name="Straight Arrow Connector 197">
            <a:extLst>
              <a:ext uri="{FF2B5EF4-FFF2-40B4-BE49-F238E27FC236}">
                <a16:creationId xmlns:a16="http://schemas.microsoft.com/office/drawing/2014/main" id="{5E737A0A-2F7F-4864-9F4A-ECAC367413A3}"/>
              </a:ext>
            </a:extLst>
          </p:cNvPr>
          <p:cNvCxnSpPr>
            <a:cxnSpLocks/>
            <a:stCxn id="29" idx="6"/>
          </p:cNvCxnSpPr>
          <p:nvPr/>
        </p:nvCxnSpPr>
        <p:spPr>
          <a:xfrm>
            <a:off x="6164255" y="5267318"/>
            <a:ext cx="83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2A882D-9456-4B66-8E8D-6C0B1D1B994A}"/>
              </a:ext>
            </a:extLst>
          </p:cNvPr>
          <p:cNvCxnSpPr>
            <a:cxnSpLocks/>
            <a:endCxn id="31" idx="2"/>
          </p:cNvCxnSpPr>
          <p:nvPr/>
        </p:nvCxnSpPr>
        <p:spPr>
          <a:xfrm>
            <a:off x="7566959" y="5298461"/>
            <a:ext cx="939958" cy="1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1D8BE887-F102-4630-ACEB-1FB3F47F2575}"/>
              </a:ext>
            </a:extLst>
          </p:cNvPr>
          <p:cNvSpPr txBox="1"/>
          <p:nvPr/>
        </p:nvSpPr>
        <p:spPr>
          <a:xfrm>
            <a:off x="6580700" y="4910951"/>
            <a:ext cx="339891" cy="307777"/>
          </a:xfrm>
          <a:prstGeom prst="rect">
            <a:avLst/>
          </a:prstGeom>
          <a:noFill/>
        </p:spPr>
        <p:txBody>
          <a:bodyPr wrap="square" rtlCol="0">
            <a:spAutoFit/>
          </a:bodyPr>
          <a:lstStyle/>
          <a:p>
            <a:r>
              <a:rPr lang="en-IN" dirty="0"/>
              <a:t>1</a:t>
            </a:r>
          </a:p>
        </p:txBody>
      </p:sp>
      <p:sp>
        <p:nvSpPr>
          <p:cNvPr id="203" name="TextBox 202">
            <a:extLst>
              <a:ext uri="{FF2B5EF4-FFF2-40B4-BE49-F238E27FC236}">
                <a16:creationId xmlns:a16="http://schemas.microsoft.com/office/drawing/2014/main" id="{2E21F3F2-31D0-4558-ADAC-6CD3F8796BC4}"/>
              </a:ext>
            </a:extLst>
          </p:cNvPr>
          <p:cNvSpPr txBox="1"/>
          <p:nvPr/>
        </p:nvSpPr>
        <p:spPr>
          <a:xfrm>
            <a:off x="7366992" y="4534582"/>
            <a:ext cx="339891" cy="307777"/>
          </a:xfrm>
          <a:prstGeom prst="rect">
            <a:avLst/>
          </a:prstGeom>
          <a:noFill/>
        </p:spPr>
        <p:txBody>
          <a:bodyPr wrap="square" rtlCol="0">
            <a:spAutoFit/>
          </a:bodyPr>
          <a:lstStyle/>
          <a:p>
            <a:r>
              <a:rPr lang="en-IN" dirty="0"/>
              <a:t>1</a:t>
            </a:r>
          </a:p>
        </p:txBody>
      </p:sp>
      <p:sp>
        <p:nvSpPr>
          <p:cNvPr id="237" name="TextBox 236">
            <a:extLst>
              <a:ext uri="{FF2B5EF4-FFF2-40B4-BE49-F238E27FC236}">
                <a16:creationId xmlns:a16="http://schemas.microsoft.com/office/drawing/2014/main" id="{6F1DD55B-0F56-422E-B70F-E5E654114244}"/>
              </a:ext>
            </a:extLst>
          </p:cNvPr>
          <p:cNvSpPr txBox="1"/>
          <p:nvPr/>
        </p:nvSpPr>
        <p:spPr>
          <a:xfrm>
            <a:off x="7302280" y="1850920"/>
            <a:ext cx="339891" cy="307777"/>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197056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3" nodeType="clickEffect">
                                  <p:stCondLst>
                                    <p:cond delay="0"/>
                                  </p:stCondLst>
                                  <p:childTnLst>
                                    <p:set>
                                      <p:cBhvr>
                                        <p:cTn id="70" dur="1" fill="hold">
                                          <p:stCondLst>
                                            <p:cond delay="0"/>
                                          </p:stCondLst>
                                        </p:cTn>
                                        <p:tgtEl>
                                          <p:spTgt spid="4"/>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0"/>
                                  </p:stCondLst>
                                  <p:childTnLst>
                                    <p:set>
                                      <p:cBhvr>
                                        <p:cTn id="73" dur="1" fill="hold">
                                          <p:stCondLst>
                                            <p:cond delay="0"/>
                                          </p:stCondLst>
                                        </p:cTn>
                                        <p:tgtEl>
                                          <p:spTgt spid="13"/>
                                        </p:tgtEl>
                                        <p:attrNameLst>
                                          <p:attrName>style.visibility</p:attrName>
                                        </p:attrNameLst>
                                      </p:cBhvr>
                                      <p:to>
                                        <p:strVal val="hidden"/>
                                      </p:to>
                                    </p:set>
                                  </p:childTnLst>
                                </p:cTn>
                              </p:par>
                            </p:childTnLst>
                          </p:cTn>
                        </p:par>
                        <p:par>
                          <p:cTn id="74" fill="hold">
                            <p:stCondLst>
                              <p:cond delay="0"/>
                            </p:stCondLst>
                            <p:childTnLst>
                              <p:par>
                                <p:cTn id="75" presetID="1" presetClass="exit" presetSubtype="0" fill="hold" grpId="1" nodeType="afterEffect">
                                  <p:stCondLst>
                                    <p:cond delay="0"/>
                                  </p:stCondLst>
                                  <p:childTnLst>
                                    <p:set>
                                      <p:cBhvr>
                                        <p:cTn id="76" dur="1" fill="hold">
                                          <p:stCondLst>
                                            <p:cond delay="0"/>
                                          </p:stCondLst>
                                        </p:cTn>
                                        <p:tgtEl>
                                          <p:spTgt spid="8"/>
                                        </p:tgtEl>
                                        <p:attrNameLst>
                                          <p:attrName>style.visibility</p:attrName>
                                        </p:attrNameLst>
                                      </p:cBhvr>
                                      <p:to>
                                        <p:strVal val="hidden"/>
                                      </p:to>
                                    </p:set>
                                  </p:childTnLst>
                                </p:cTn>
                              </p:par>
                            </p:childTnLst>
                          </p:cTn>
                        </p:par>
                        <p:par>
                          <p:cTn id="77" fill="hold">
                            <p:stCondLst>
                              <p:cond delay="0"/>
                            </p:stCondLst>
                            <p:childTnLst>
                              <p:par>
                                <p:cTn id="78" presetID="1" presetClass="exit" presetSubtype="0" fill="hold" nodeType="afterEffect">
                                  <p:stCondLst>
                                    <p:cond delay="0"/>
                                  </p:stCondLst>
                                  <p:childTnLst>
                                    <p:set>
                                      <p:cBhvr>
                                        <p:cTn id="79" dur="1" fill="hold">
                                          <p:stCondLst>
                                            <p:cond delay="0"/>
                                          </p:stCondLst>
                                        </p:cTn>
                                        <p:tgtEl>
                                          <p:spTgt spid="19"/>
                                        </p:tgtEl>
                                        <p:attrNameLst>
                                          <p:attrName>style.visibility</p:attrName>
                                        </p:attrNameLst>
                                      </p:cBhvr>
                                      <p:to>
                                        <p:strVal val="hidden"/>
                                      </p:to>
                                    </p:set>
                                  </p:childTnLst>
                                </p:cTn>
                              </p:par>
                            </p:childTnLst>
                          </p:cTn>
                        </p:par>
                        <p:par>
                          <p:cTn id="80" fill="hold">
                            <p:stCondLst>
                              <p:cond delay="0"/>
                            </p:stCondLst>
                            <p:childTnLst>
                              <p:par>
                                <p:cTn id="81" presetID="1" presetClass="exit" presetSubtype="0" fill="hold" nodeType="afterEffect">
                                  <p:stCondLst>
                                    <p:cond delay="0"/>
                                  </p:stCondLst>
                                  <p:childTnLst>
                                    <p:set>
                                      <p:cBhvr>
                                        <p:cTn id="82" dur="1" fill="hold">
                                          <p:stCondLst>
                                            <p:cond delay="0"/>
                                          </p:stCondLst>
                                        </p:cTn>
                                        <p:tgtEl>
                                          <p:spTgt spid="21"/>
                                        </p:tgtEl>
                                        <p:attrNameLst>
                                          <p:attrName>style.visibility</p:attrName>
                                        </p:attrNameLst>
                                      </p:cBhvr>
                                      <p:to>
                                        <p:strVal val="hidden"/>
                                      </p:to>
                                    </p:set>
                                  </p:childTnLst>
                                </p:cTn>
                              </p:par>
                            </p:childTnLst>
                          </p:cTn>
                        </p:par>
                        <p:par>
                          <p:cTn id="83" fill="hold">
                            <p:stCondLst>
                              <p:cond delay="0"/>
                            </p:stCondLst>
                            <p:childTnLst>
                              <p:par>
                                <p:cTn id="84" presetID="1" presetClass="exit" presetSubtype="0" fill="hold" nodeType="afterEffect">
                                  <p:stCondLst>
                                    <p:cond delay="0"/>
                                  </p:stCondLst>
                                  <p:childTnLst>
                                    <p:set>
                                      <p:cBhvr>
                                        <p:cTn id="85" dur="1" fill="hold">
                                          <p:stCondLst>
                                            <p:cond delay="0"/>
                                          </p:stCondLst>
                                        </p:cTn>
                                        <p:tgtEl>
                                          <p:spTgt spid="26"/>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1" nodeType="after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grpId="1" nodeType="afterEffect">
                                  <p:stCondLst>
                                    <p:cond delay="0"/>
                                  </p:stCondLst>
                                  <p:childTnLst>
                                    <p:set>
                                      <p:cBhvr>
                                        <p:cTn id="91" dur="1" fill="hold">
                                          <p:stCondLst>
                                            <p:cond delay="0"/>
                                          </p:stCondLst>
                                        </p:cTn>
                                        <p:tgtEl>
                                          <p:spTgt spid="10"/>
                                        </p:tgtEl>
                                        <p:attrNameLst>
                                          <p:attrName>style.visibility</p:attrName>
                                        </p:attrNameLst>
                                      </p:cBhvr>
                                      <p:to>
                                        <p:strVal val="hidden"/>
                                      </p:to>
                                    </p:set>
                                  </p:childTnLst>
                                </p:cTn>
                              </p:par>
                            </p:childTnLst>
                          </p:cTn>
                        </p:par>
                        <p:par>
                          <p:cTn id="92" fill="hold">
                            <p:stCondLst>
                              <p:cond delay="0"/>
                            </p:stCondLst>
                            <p:childTnLst>
                              <p:par>
                                <p:cTn id="93" presetID="1" presetClass="exit" presetSubtype="0" fill="hold" grpId="1" nodeType="afterEffect">
                                  <p:stCondLst>
                                    <p:cond delay="0"/>
                                  </p:stCondLst>
                                  <p:childTnLst>
                                    <p:set>
                                      <p:cBhvr>
                                        <p:cTn id="94" dur="1" fill="hold">
                                          <p:stCondLst>
                                            <p:cond delay="0"/>
                                          </p:stCondLst>
                                        </p:cTn>
                                        <p:tgtEl>
                                          <p:spTgt spid="11"/>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nodeType="afterEffect">
                                  <p:stCondLst>
                                    <p:cond delay="0"/>
                                  </p:stCondLst>
                                  <p:childTnLst>
                                    <p:set>
                                      <p:cBhvr>
                                        <p:cTn id="97" dur="1" fill="hold">
                                          <p:stCondLst>
                                            <p:cond delay="0"/>
                                          </p:stCondLst>
                                        </p:cTn>
                                        <p:tgtEl>
                                          <p:spTgt spid="36"/>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nodeType="afterEffect">
                                  <p:stCondLst>
                                    <p:cond delay="0"/>
                                  </p:stCondLst>
                                  <p:childTnLst>
                                    <p:set>
                                      <p:cBhvr>
                                        <p:cTn id="100" dur="1" fill="hold">
                                          <p:stCondLst>
                                            <p:cond delay="0"/>
                                          </p:stCondLst>
                                        </p:cTn>
                                        <p:tgtEl>
                                          <p:spTgt spid="38"/>
                                        </p:tgtEl>
                                        <p:attrNameLst>
                                          <p:attrName>style.visibility</p:attrName>
                                        </p:attrNameLst>
                                      </p:cBhvr>
                                      <p:to>
                                        <p:strVal val="hidden"/>
                                      </p:to>
                                    </p:set>
                                  </p:childTnLst>
                                </p:cTn>
                              </p:par>
                            </p:childTnLst>
                          </p:cTn>
                        </p:par>
                        <p:par>
                          <p:cTn id="101" fill="hold">
                            <p:stCondLst>
                              <p:cond delay="0"/>
                            </p:stCondLst>
                            <p:childTnLst>
                              <p:par>
                                <p:cTn id="102" presetID="1" presetClass="exit" presetSubtype="0" fill="hold" nodeType="afterEffect">
                                  <p:stCondLst>
                                    <p:cond delay="0"/>
                                  </p:stCondLst>
                                  <p:childTnLst>
                                    <p:set>
                                      <p:cBhvr>
                                        <p:cTn id="103" dur="1" fill="hold">
                                          <p:stCondLst>
                                            <p:cond delay="0"/>
                                          </p:stCondLst>
                                        </p:cTn>
                                        <p:tgtEl>
                                          <p:spTgt spid="40"/>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grpId="1" nodeType="after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grpId="1" nodeType="after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1" nodeType="afterEffect">
                                  <p:stCondLst>
                                    <p:cond delay="0"/>
                                  </p:stCondLst>
                                  <p:childTnLst>
                                    <p:set>
                                      <p:cBhvr>
                                        <p:cTn id="112" dur="1" fill="hold">
                                          <p:stCondLst>
                                            <p:cond delay="0"/>
                                          </p:stCondLst>
                                        </p:cTn>
                                        <p:tgtEl>
                                          <p:spTgt spid="3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2" nodeType="clickEffect">
                                  <p:stCondLst>
                                    <p:cond delay="0"/>
                                  </p:stCondLst>
                                  <p:childTnLst>
                                    <p:set>
                                      <p:cBhvr>
                                        <p:cTn id="120" dur="1" fill="hold">
                                          <p:stCondLst>
                                            <p:cond delay="0"/>
                                          </p:stCondLst>
                                        </p:cTn>
                                        <p:tgtEl>
                                          <p:spTgt spid="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2" nodeType="clickEffect">
                                  <p:stCondLst>
                                    <p:cond delay="0"/>
                                  </p:stCondLst>
                                  <p:childTnLst>
                                    <p:set>
                                      <p:cBhvr>
                                        <p:cTn id="128" dur="1" fill="hold">
                                          <p:stCondLst>
                                            <p:cond delay="0"/>
                                          </p:stCondLst>
                                        </p:cTn>
                                        <p:tgtEl>
                                          <p:spTgt spid="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2" nodeType="clickEffect">
                                  <p:stCondLst>
                                    <p:cond delay="0"/>
                                  </p:stCondLst>
                                  <p:childTnLst>
                                    <p:set>
                                      <p:cBhvr>
                                        <p:cTn id="136" dur="1" fill="hold">
                                          <p:stCondLst>
                                            <p:cond delay="0"/>
                                          </p:stCondLst>
                                        </p:cTn>
                                        <p:tgtEl>
                                          <p:spTgt spid="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2" nodeType="clickEffect">
                                  <p:stCondLst>
                                    <p:cond delay="0"/>
                                  </p:stCondLst>
                                  <p:childTnLst>
                                    <p:set>
                                      <p:cBhvr>
                                        <p:cTn id="144" dur="1" fill="hold">
                                          <p:stCondLst>
                                            <p:cond delay="0"/>
                                          </p:stCondLst>
                                        </p:cTn>
                                        <p:tgtEl>
                                          <p:spTgt spid="2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2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2" nodeType="clickEffect">
                                  <p:stCondLst>
                                    <p:cond delay="0"/>
                                  </p:stCondLst>
                                  <p:childTnLst>
                                    <p:set>
                                      <p:cBhvr>
                                        <p:cTn id="152" dur="1" fill="hold">
                                          <p:stCondLst>
                                            <p:cond delay="0"/>
                                          </p:stCondLst>
                                        </p:cTn>
                                        <p:tgtEl>
                                          <p:spTgt spid="1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3" nodeType="clickEffect">
                                  <p:stCondLst>
                                    <p:cond delay="0"/>
                                  </p:stCondLst>
                                  <p:childTnLst>
                                    <p:set>
                                      <p:cBhvr>
                                        <p:cTn id="156" dur="1" fill="hold">
                                          <p:stCondLst>
                                            <p:cond delay="0"/>
                                          </p:stCondLst>
                                        </p:cTn>
                                        <p:tgtEl>
                                          <p:spTgt spid="1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2" nodeType="clickEffect">
                                  <p:stCondLst>
                                    <p:cond delay="0"/>
                                  </p:stCondLst>
                                  <p:childTnLst>
                                    <p:set>
                                      <p:cBhvr>
                                        <p:cTn id="164" dur="1" fill="hold">
                                          <p:stCondLst>
                                            <p:cond delay="0"/>
                                          </p:stCondLst>
                                        </p:cTn>
                                        <p:tgtEl>
                                          <p:spTgt spid="3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6"/>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1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4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4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4" nodeType="clickEffect">
                                  <p:stCondLst>
                                    <p:cond delay="0"/>
                                  </p:stCondLst>
                                  <p:childTnLst>
                                    <p:set>
                                      <p:cBhvr>
                                        <p:cTn id="188" dur="1" fill="hold">
                                          <p:stCondLst>
                                            <p:cond delay="0"/>
                                          </p:stCondLst>
                                        </p:cTn>
                                        <p:tgtEl>
                                          <p:spTgt spid="4"/>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nodeType="afterEffect">
                                  <p:stCondLst>
                                    <p:cond delay="0"/>
                                  </p:stCondLst>
                                  <p:childTnLst>
                                    <p:set>
                                      <p:cBhvr>
                                        <p:cTn id="191" dur="1" fill="hold">
                                          <p:stCondLst>
                                            <p:cond delay="0"/>
                                          </p:stCondLst>
                                        </p:cTn>
                                        <p:tgtEl>
                                          <p:spTgt spid="13"/>
                                        </p:tgtEl>
                                        <p:attrNameLst>
                                          <p:attrName>style.visibility</p:attrName>
                                        </p:attrNameLst>
                                      </p:cBhvr>
                                      <p:to>
                                        <p:strVal val="hidden"/>
                                      </p:to>
                                    </p:set>
                                  </p:childTnLst>
                                </p:cTn>
                              </p:par>
                            </p:childTnLst>
                          </p:cTn>
                        </p:par>
                        <p:par>
                          <p:cTn id="192" fill="hold">
                            <p:stCondLst>
                              <p:cond delay="0"/>
                            </p:stCondLst>
                            <p:childTnLst>
                              <p:par>
                                <p:cTn id="193" presetID="1" presetClass="exit" presetSubtype="0" fill="hold" grpId="3" nodeType="afterEffect">
                                  <p:stCondLst>
                                    <p:cond delay="0"/>
                                  </p:stCondLst>
                                  <p:childTnLst>
                                    <p:set>
                                      <p:cBhvr>
                                        <p:cTn id="194" dur="1" fill="hold">
                                          <p:stCondLst>
                                            <p:cond delay="0"/>
                                          </p:stCondLst>
                                        </p:cTn>
                                        <p:tgtEl>
                                          <p:spTgt spid="8"/>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19"/>
                                        </p:tgtEl>
                                        <p:attrNameLst>
                                          <p:attrName>style.visibility</p:attrName>
                                        </p:attrNameLst>
                                      </p:cBhvr>
                                      <p:to>
                                        <p:strVal val="hidden"/>
                                      </p:to>
                                    </p:set>
                                  </p:childTnLst>
                                </p:cTn>
                              </p:par>
                            </p:childTnLst>
                          </p:cTn>
                        </p:par>
                        <p:par>
                          <p:cTn id="198" fill="hold">
                            <p:stCondLst>
                              <p:cond delay="0"/>
                            </p:stCondLst>
                            <p:childTnLst>
                              <p:par>
                                <p:cTn id="199" presetID="1" presetClass="exit" presetSubtype="0" fill="hold" grpId="3" nodeType="afterEffect">
                                  <p:stCondLst>
                                    <p:cond delay="0"/>
                                  </p:stCondLst>
                                  <p:childTnLst>
                                    <p:set>
                                      <p:cBhvr>
                                        <p:cTn id="200" dur="1" fill="hold">
                                          <p:stCondLst>
                                            <p:cond delay="0"/>
                                          </p:stCondLst>
                                        </p:cTn>
                                        <p:tgtEl>
                                          <p:spTgt spid="9"/>
                                        </p:tgtEl>
                                        <p:attrNameLst>
                                          <p:attrName>style.visibility</p:attrName>
                                        </p:attrNameLst>
                                      </p:cBhvr>
                                      <p:to>
                                        <p:strVal val="hidden"/>
                                      </p:to>
                                    </p:set>
                                  </p:childTnLst>
                                </p:cTn>
                              </p:par>
                            </p:childTnLst>
                          </p:cTn>
                        </p:par>
                        <p:par>
                          <p:cTn id="201" fill="hold">
                            <p:stCondLst>
                              <p:cond delay="0"/>
                            </p:stCondLst>
                            <p:childTnLst>
                              <p:par>
                                <p:cTn id="202" presetID="1" presetClass="exit" presetSubtype="0" fill="hold" nodeType="afterEffect">
                                  <p:stCondLst>
                                    <p:cond delay="0"/>
                                  </p:stCondLst>
                                  <p:childTnLst>
                                    <p:set>
                                      <p:cBhvr>
                                        <p:cTn id="203" dur="1" fill="hold">
                                          <p:stCondLst>
                                            <p:cond delay="0"/>
                                          </p:stCondLst>
                                        </p:cTn>
                                        <p:tgtEl>
                                          <p:spTgt spid="21"/>
                                        </p:tgtEl>
                                        <p:attrNameLst>
                                          <p:attrName>style.visibility</p:attrName>
                                        </p:attrNameLst>
                                      </p:cBhvr>
                                      <p:to>
                                        <p:strVal val="hidden"/>
                                      </p:to>
                                    </p:set>
                                  </p:childTnLst>
                                </p:cTn>
                              </p:par>
                            </p:childTnLst>
                          </p:cTn>
                        </p:par>
                        <p:par>
                          <p:cTn id="204" fill="hold">
                            <p:stCondLst>
                              <p:cond delay="0"/>
                            </p:stCondLst>
                            <p:childTnLst>
                              <p:par>
                                <p:cTn id="205" presetID="1" presetClass="exit" presetSubtype="0" fill="hold" grpId="4" nodeType="afterEffect">
                                  <p:stCondLst>
                                    <p:cond delay="0"/>
                                  </p:stCondLst>
                                  <p:childTnLst>
                                    <p:set>
                                      <p:cBhvr>
                                        <p:cTn id="206" dur="1" fill="hold">
                                          <p:stCondLst>
                                            <p:cond delay="0"/>
                                          </p:stCondLst>
                                        </p:cTn>
                                        <p:tgtEl>
                                          <p:spTgt spid="10"/>
                                        </p:tgtEl>
                                        <p:attrNameLst>
                                          <p:attrName>style.visibility</p:attrName>
                                        </p:attrNameLst>
                                      </p:cBhvr>
                                      <p:to>
                                        <p:strVal val="hidden"/>
                                      </p:to>
                                    </p:set>
                                  </p:childTnLst>
                                </p:cTn>
                              </p:par>
                            </p:childTnLst>
                          </p:cTn>
                        </p:par>
                        <p:par>
                          <p:cTn id="207" fill="hold">
                            <p:stCondLst>
                              <p:cond delay="0"/>
                            </p:stCondLst>
                            <p:childTnLst>
                              <p:par>
                                <p:cTn id="208" presetID="1" presetClass="exit" presetSubtype="0" fill="hold" nodeType="afterEffect">
                                  <p:stCondLst>
                                    <p:cond delay="0"/>
                                  </p:stCondLst>
                                  <p:childTnLst>
                                    <p:set>
                                      <p:cBhvr>
                                        <p:cTn id="209" dur="1" fill="hold">
                                          <p:stCondLst>
                                            <p:cond delay="0"/>
                                          </p:stCondLst>
                                        </p:cTn>
                                        <p:tgtEl>
                                          <p:spTgt spid="26"/>
                                        </p:tgtEl>
                                        <p:attrNameLst>
                                          <p:attrName>style.visibility</p:attrName>
                                        </p:attrNameLst>
                                      </p:cBhvr>
                                      <p:to>
                                        <p:strVal val="hidden"/>
                                      </p:to>
                                    </p:set>
                                  </p:childTnLst>
                                </p:cTn>
                              </p:par>
                            </p:childTnLst>
                          </p:cTn>
                        </p:par>
                        <p:par>
                          <p:cTn id="210" fill="hold">
                            <p:stCondLst>
                              <p:cond delay="0"/>
                            </p:stCondLst>
                            <p:childTnLst>
                              <p:par>
                                <p:cTn id="211" presetID="1" presetClass="exit" presetSubtype="0" fill="hold" grpId="3" nodeType="afterEffect">
                                  <p:stCondLst>
                                    <p:cond delay="0"/>
                                  </p:stCondLst>
                                  <p:childTnLst>
                                    <p:set>
                                      <p:cBhvr>
                                        <p:cTn id="212" dur="1" fill="hold">
                                          <p:stCondLst>
                                            <p:cond delay="0"/>
                                          </p:stCondLst>
                                        </p:cTn>
                                        <p:tgtEl>
                                          <p:spTgt spid="1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36"/>
                                        </p:tgtEl>
                                        <p:attrNameLst>
                                          <p:attrName>style.visibility</p:attrName>
                                        </p:attrNameLst>
                                      </p:cBhvr>
                                      <p:to>
                                        <p:strVal val="hidden"/>
                                      </p:to>
                                    </p:set>
                                  </p:childTnLst>
                                </p:cTn>
                              </p:par>
                            </p:childTnLst>
                          </p:cTn>
                        </p:par>
                        <p:par>
                          <p:cTn id="216" fill="hold">
                            <p:stCondLst>
                              <p:cond delay="0"/>
                            </p:stCondLst>
                            <p:childTnLst>
                              <p:par>
                                <p:cTn id="217" presetID="1" presetClass="exit" presetSubtype="0" fill="hold" grpId="3" nodeType="afterEffect">
                                  <p:stCondLst>
                                    <p:cond delay="0"/>
                                  </p:stCondLst>
                                  <p:childTnLst>
                                    <p:set>
                                      <p:cBhvr>
                                        <p:cTn id="218" dur="1" fill="hold">
                                          <p:stCondLst>
                                            <p:cond delay="0"/>
                                          </p:stCondLst>
                                        </p:cTn>
                                        <p:tgtEl>
                                          <p:spTgt spid="29"/>
                                        </p:tgtEl>
                                        <p:attrNameLst>
                                          <p:attrName>style.visibility</p:attrName>
                                        </p:attrNameLst>
                                      </p:cBhvr>
                                      <p:to>
                                        <p:strVal val="hidden"/>
                                      </p:to>
                                    </p:set>
                                  </p:childTnLst>
                                </p:cTn>
                              </p:par>
                            </p:childTnLst>
                          </p:cTn>
                        </p:par>
                        <p:par>
                          <p:cTn id="219" fill="hold">
                            <p:stCondLst>
                              <p:cond delay="0"/>
                            </p:stCondLst>
                            <p:childTnLst>
                              <p:par>
                                <p:cTn id="220" presetID="1" presetClass="exit" presetSubtype="0" fill="hold" nodeType="afterEffect">
                                  <p:stCondLst>
                                    <p:cond delay="0"/>
                                  </p:stCondLst>
                                  <p:childTnLst>
                                    <p:set>
                                      <p:cBhvr>
                                        <p:cTn id="221" dur="1" fill="hold">
                                          <p:stCondLst>
                                            <p:cond delay="0"/>
                                          </p:stCondLst>
                                        </p:cTn>
                                        <p:tgtEl>
                                          <p:spTgt spid="38"/>
                                        </p:tgtEl>
                                        <p:attrNameLst>
                                          <p:attrName>style.visibility</p:attrName>
                                        </p:attrNameLst>
                                      </p:cBhvr>
                                      <p:to>
                                        <p:strVal val="hidden"/>
                                      </p:to>
                                    </p:set>
                                  </p:childTnLst>
                                </p:cTn>
                              </p:par>
                            </p:childTnLst>
                          </p:cTn>
                        </p:par>
                        <p:par>
                          <p:cTn id="222" fill="hold">
                            <p:stCondLst>
                              <p:cond delay="0"/>
                            </p:stCondLst>
                            <p:childTnLst>
                              <p:par>
                                <p:cTn id="223" presetID="1" presetClass="exit" presetSubtype="0" fill="hold" grpId="3" nodeType="afterEffect">
                                  <p:stCondLst>
                                    <p:cond delay="0"/>
                                  </p:stCondLst>
                                  <p:childTnLst>
                                    <p:set>
                                      <p:cBhvr>
                                        <p:cTn id="224" dur="1" fill="hold">
                                          <p:stCondLst>
                                            <p:cond delay="0"/>
                                          </p:stCondLst>
                                        </p:cTn>
                                        <p:tgtEl>
                                          <p:spTgt spid="30"/>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40"/>
                                        </p:tgtEl>
                                        <p:attrNameLst>
                                          <p:attrName>style.visibility</p:attrName>
                                        </p:attrNameLst>
                                      </p:cBhvr>
                                      <p:to>
                                        <p:strVal val="hidden"/>
                                      </p:to>
                                    </p:set>
                                  </p:childTnLst>
                                </p:cTn>
                              </p:par>
                            </p:childTnLst>
                          </p:cTn>
                        </p:par>
                        <p:par>
                          <p:cTn id="228" fill="hold">
                            <p:stCondLst>
                              <p:cond delay="0"/>
                            </p:stCondLst>
                            <p:childTnLst>
                              <p:par>
                                <p:cTn id="229" presetID="1" presetClass="exit" presetSubtype="0" fill="hold" grpId="3" nodeType="afterEffect">
                                  <p:stCondLst>
                                    <p:cond delay="0"/>
                                  </p:stCondLst>
                                  <p:childTnLst>
                                    <p:set>
                                      <p:cBhvr>
                                        <p:cTn id="230" dur="1" fill="hold">
                                          <p:stCondLst>
                                            <p:cond delay="0"/>
                                          </p:stCondLst>
                                        </p:cTn>
                                        <p:tgtEl>
                                          <p:spTgt spid="31"/>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5" nodeType="clickEffect">
                                  <p:stCondLst>
                                    <p:cond delay="0"/>
                                  </p:stCondLst>
                                  <p:childTnLst>
                                    <p:set>
                                      <p:cBhvr>
                                        <p:cTn id="238" dur="1" fill="hold">
                                          <p:stCondLst>
                                            <p:cond delay="0"/>
                                          </p:stCondLst>
                                        </p:cTn>
                                        <p:tgtEl>
                                          <p:spTgt spid="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3"/>
                                        </p:tgtEl>
                                        <p:attrNameLst>
                                          <p:attrName>style.visibility</p:attrName>
                                        </p:attrNameLst>
                                      </p:cBhvr>
                                      <p:to>
                                        <p:strVal val="visible"/>
                                      </p:to>
                                    </p:set>
                                  </p:childTnLst>
                                </p:cTn>
                              </p:par>
                              <p:par>
                                <p:cTn id="241" presetID="1" presetClass="entr" presetSubtype="0" fill="hold" grpId="4" nodeType="withEffect">
                                  <p:stCondLst>
                                    <p:cond delay="0"/>
                                  </p:stCondLst>
                                  <p:childTnLst>
                                    <p:set>
                                      <p:cBhvr>
                                        <p:cTn id="242" dur="1" fill="hold">
                                          <p:stCondLst>
                                            <p:cond delay="0"/>
                                          </p:stCondLst>
                                        </p:cTn>
                                        <p:tgtEl>
                                          <p:spTgt spid="8"/>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9"/>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63"/>
                                        </p:tgtEl>
                                        <p:attrNameLst>
                                          <p:attrName>style.visibility</p:attrName>
                                        </p:attrNameLst>
                                      </p:cBhvr>
                                      <p:to>
                                        <p:strVal val="visible"/>
                                      </p:to>
                                    </p:set>
                                  </p:childTnLst>
                                </p:cTn>
                              </p:par>
                              <p:par>
                                <p:cTn id="247" presetID="1" presetClass="entr" presetSubtype="0" fill="hold" grpId="3" nodeType="withEffect">
                                  <p:stCondLst>
                                    <p:cond delay="0"/>
                                  </p:stCondLst>
                                  <p:childTnLst>
                                    <p:set>
                                      <p:cBhvr>
                                        <p:cTn id="248" dur="1" fill="hold">
                                          <p:stCondLst>
                                            <p:cond delay="0"/>
                                          </p:stCondLst>
                                        </p:cTn>
                                        <p:tgtEl>
                                          <p:spTgt spid="237"/>
                                        </p:tgtEl>
                                        <p:attrNameLst>
                                          <p:attrName>style.visibility</p:attrName>
                                        </p:attrNameLst>
                                      </p:cBhvr>
                                      <p:to>
                                        <p:strVal val="visible"/>
                                      </p:to>
                                    </p:set>
                                  </p:childTnLst>
                                </p:cTn>
                              </p:par>
                              <p:par>
                                <p:cTn id="249" presetID="1" presetClass="entr" presetSubtype="0" fill="hold" grpId="4" nodeType="withEffect">
                                  <p:stCondLst>
                                    <p:cond delay="0"/>
                                  </p:stCondLst>
                                  <p:childTnLst>
                                    <p:set>
                                      <p:cBhvr>
                                        <p:cTn id="250" dur="1" fill="hold">
                                          <p:stCondLst>
                                            <p:cond delay="0"/>
                                          </p:stCondLst>
                                        </p:cTn>
                                        <p:tgtEl>
                                          <p:spTgt spid="9"/>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2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66"/>
                                        </p:tgtEl>
                                        <p:attrNameLst>
                                          <p:attrName>style.visibility</p:attrName>
                                        </p:attrNameLst>
                                      </p:cBhvr>
                                      <p:to>
                                        <p:strVal val="visible"/>
                                      </p:to>
                                    </p:set>
                                  </p:childTnLst>
                                </p:cTn>
                              </p:par>
                              <p:par>
                                <p:cTn id="255" presetID="1" presetClass="entr" presetSubtype="0" fill="hold" grpId="5" nodeType="withEffect">
                                  <p:stCondLst>
                                    <p:cond delay="0"/>
                                  </p:stCondLst>
                                  <p:childTnLst>
                                    <p:set>
                                      <p:cBhvr>
                                        <p:cTn id="256" dur="1" fill="hold">
                                          <p:stCondLst>
                                            <p:cond delay="0"/>
                                          </p:stCondLst>
                                        </p:cTn>
                                        <p:tgtEl>
                                          <p:spTgt spid="1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67"/>
                                        </p:tgtEl>
                                        <p:attrNameLst>
                                          <p:attrName>style.visibility</p:attrName>
                                        </p:attrNameLst>
                                      </p:cBhvr>
                                      <p:to>
                                        <p:strVal val="visible"/>
                                      </p:to>
                                    </p:set>
                                  </p:childTnLst>
                                </p:cTn>
                              </p:par>
                              <p:par>
                                <p:cTn id="261" presetID="1" presetClass="entr" presetSubtype="0" fill="hold" grpId="4"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1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5"/>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6" nodeType="clickEffect">
                                  <p:stCondLst>
                                    <p:cond delay="0"/>
                                  </p:stCondLst>
                                  <p:childTnLst>
                                    <p:set>
                                      <p:cBhvr>
                                        <p:cTn id="270" dur="1" fill="hold">
                                          <p:stCondLst>
                                            <p:cond delay="0"/>
                                          </p:stCondLst>
                                        </p:cTn>
                                        <p:tgtEl>
                                          <p:spTgt spid="4"/>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3"/>
                                        </p:tgtEl>
                                        <p:attrNameLst>
                                          <p:attrName>style.visibility</p:attrName>
                                        </p:attrNameLst>
                                      </p:cBhvr>
                                      <p:to>
                                        <p:strVal val="hidden"/>
                                      </p:to>
                                    </p:set>
                                  </p:childTnLst>
                                </p:cTn>
                              </p:par>
                              <p:par>
                                <p:cTn id="273" presetID="1" presetClass="exit" presetSubtype="0" fill="hold" grpId="5" nodeType="withEffect">
                                  <p:stCondLst>
                                    <p:cond delay="0"/>
                                  </p:stCondLst>
                                  <p:childTnLst>
                                    <p:set>
                                      <p:cBhvr>
                                        <p:cTn id="274" dur="1" fill="hold">
                                          <p:stCondLst>
                                            <p:cond delay="0"/>
                                          </p:stCondLst>
                                        </p:cTn>
                                        <p:tgtEl>
                                          <p:spTgt spid="8"/>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19"/>
                                        </p:tgtEl>
                                        <p:attrNameLst>
                                          <p:attrName>style.visibility</p:attrName>
                                        </p:attrNameLst>
                                      </p:cBhvr>
                                      <p:to>
                                        <p:strVal val="hidden"/>
                                      </p:to>
                                    </p:set>
                                  </p:childTnLst>
                                </p:cTn>
                              </p:par>
                              <p:par>
                                <p:cTn id="277" presetID="1" presetClass="exit" presetSubtype="0" fill="hold" grpId="4" nodeType="withEffect">
                                  <p:stCondLst>
                                    <p:cond delay="0"/>
                                  </p:stCondLst>
                                  <p:childTnLst>
                                    <p:set>
                                      <p:cBhvr>
                                        <p:cTn id="278" dur="1" fill="hold">
                                          <p:stCondLst>
                                            <p:cond delay="0"/>
                                          </p:stCondLst>
                                        </p:cTn>
                                        <p:tgtEl>
                                          <p:spTgt spid="237"/>
                                        </p:tgtEl>
                                        <p:attrNameLst>
                                          <p:attrName>style.visibility</p:attrName>
                                        </p:attrNameLst>
                                      </p:cBhvr>
                                      <p:to>
                                        <p:strVal val="hidden"/>
                                      </p:to>
                                    </p:set>
                                  </p:childTnLst>
                                </p:cTn>
                              </p:par>
                              <p:par>
                                <p:cTn id="279" presetID="1" presetClass="exit" presetSubtype="0" fill="hold" grpId="1" nodeType="withEffect">
                                  <p:stCondLst>
                                    <p:cond delay="0"/>
                                  </p:stCondLst>
                                  <p:childTnLst>
                                    <p:set>
                                      <p:cBhvr>
                                        <p:cTn id="280" dur="1" fill="hold">
                                          <p:stCondLst>
                                            <p:cond delay="0"/>
                                          </p:stCondLst>
                                        </p:cTn>
                                        <p:tgtEl>
                                          <p:spTgt spid="163"/>
                                        </p:tgtEl>
                                        <p:attrNameLst>
                                          <p:attrName>style.visibility</p:attrName>
                                        </p:attrNameLst>
                                      </p:cBhvr>
                                      <p:to>
                                        <p:strVal val="hidden"/>
                                      </p:to>
                                    </p:set>
                                  </p:childTnLst>
                                </p:cTn>
                              </p:par>
                              <p:par>
                                <p:cTn id="281" presetID="1" presetClass="exit" presetSubtype="0" fill="hold" grpId="5" nodeType="withEffect">
                                  <p:stCondLst>
                                    <p:cond delay="0"/>
                                  </p:stCondLst>
                                  <p:childTnLst>
                                    <p:set>
                                      <p:cBhvr>
                                        <p:cTn id="282" dur="1" fill="hold">
                                          <p:stCondLst>
                                            <p:cond delay="0"/>
                                          </p:stCondLst>
                                        </p:cTn>
                                        <p:tgtEl>
                                          <p:spTgt spid="9"/>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2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166"/>
                                        </p:tgtEl>
                                        <p:attrNameLst>
                                          <p:attrName>style.visibility</p:attrName>
                                        </p:attrNameLst>
                                      </p:cBhvr>
                                      <p:to>
                                        <p:strVal val="hidden"/>
                                      </p:to>
                                    </p:set>
                                  </p:childTnLst>
                                </p:cTn>
                              </p:par>
                              <p:par>
                                <p:cTn id="287" presetID="1" presetClass="exit" presetSubtype="0" fill="hold" grpId="6" nodeType="withEffect">
                                  <p:stCondLst>
                                    <p:cond delay="0"/>
                                  </p:stCondLst>
                                  <p:childTnLst>
                                    <p:set>
                                      <p:cBhvr>
                                        <p:cTn id="288" dur="1" fill="hold">
                                          <p:stCondLst>
                                            <p:cond delay="0"/>
                                          </p:stCondLst>
                                        </p:cTn>
                                        <p:tgtEl>
                                          <p:spTgt spid="10"/>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36"/>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167"/>
                                        </p:tgtEl>
                                        <p:attrNameLst>
                                          <p:attrName>style.visibility</p:attrName>
                                        </p:attrNameLst>
                                      </p:cBhvr>
                                      <p:to>
                                        <p:strVal val="hidden"/>
                                      </p:to>
                                    </p:set>
                                  </p:childTnLst>
                                </p:cTn>
                              </p:par>
                              <p:par>
                                <p:cTn id="293" presetID="1" presetClass="exit" presetSubtype="0" fill="hold" grpId="5" nodeType="withEffect">
                                  <p:stCondLst>
                                    <p:cond delay="0"/>
                                  </p:stCondLst>
                                  <p:childTnLst>
                                    <p:set>
                                      <p:cBhvr>
                                        <p:cTn id="294" dur="1" fill="hold">
                                          <p:stCondLst>
                                            <p:cond delay="0"/>
                                          </p:stCondLst>
                                        </p:cTn>
                                        <p:tgtEl>
                                          <p:spTgt spid="29"/>
                                        </p:tgtEl>
                                        <p:attrNameLst>
                                          <p:attrName>style.visibility</p:attrName>
                                        </p:attrNameLst>
                                      </p:cBhvr>
                                      <p:to>
                                        <p:strVal val="hidden"/>
                                      </p:to>
                                    </p:set>
                                  </p:childTnLst>
                                </p:cTn>
                              </p:par>
                              <p:par>
                                <p:cTn id="295" presetID="1" presetClass="exit" presetSubtype="0" fill="hold" nodeType="withEffect">
                                  <p:stCondLst>
                                    <p:cond delay="0"/>
                                  </p:stCondLst>
                                  <p:childTnLst>
                                    <p:set>
                                      <p:cBhvr>
                                        <p:cTn id="296" dur="1" fill="hold">
                                          <p:stCondLst>
                                            <p:cond delay="0"/>
                                          </p:stCondLst>
                                        </p:cTn>
                                        <p:tgtEl>
                                          <p:spTgt spid="111"/>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6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nodeType="clickEffect">
                                  <p:stCondLst>
                                    <p:cond delay="0"/>
                                  </p:stCondLst>
                                  <p:childTnLst>
                                    <p:set>
                                      <p:cBhvr>
                                        <p:cTn id="302" dur="1" fill="hold">
                                          <p:stCondLst>
                                            <p:cond delay="0"/>
                                          </p:stCondLst>
                                        </p:cTn>
                                        <p:tgtEl>
                                          <p:spTgt spid="2">
                                            <p:txEl>
                                              <p:pRg st="6" end="6"/>
                                            </p:txEl>
                                          </p:spTgt>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92"/>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93"/>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94"/>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9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9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202"/>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203"/>
                                        </p:tgtEl>
                                        <p:attrNameLst>
                                          <p:attrName>style.visibility</p:attrName>
                                        </p:attrNameLst>
                                      </p:cBhvr>
                                      <p:to>
                                        <p:strVal val="visible"/>
                                      </p:to>
                                    </p:set>
                                  </p:childTnLst>
                                </p:cTn>
                              </p:par>
                              <p:par>
                                <p:cTn id="317" presetID="1" presetClass="entr" presetSubtype="0" fill="hold" grpId="5" nodeType="withEffect">
                                  <p:stCondLst>
                                    <p:cond delay="0"/>
                                  </p:stCondLst>
                                  <p:childTnLst>
                                    <p:set>
                                      <p:cBhvr>
                                        <p:cTn id="318" dur="1" fill="hold">
                                          <p:stCondLst>
                                            <p:cond delay="0"/>
                                          </p:stCondLst>
                                        </p:cTn>
                                        <p:tgtEl>
                                          <p:spTgt spid="237"/>
                                        </p:tgtEl>
                                        <p:attrNameLst>
                                          <p:attrName>style.visibility</p:attrName>
                                        </p:attrNameLst>
                                      </p:cBhvr>
                                      <p:to>
                                        <p:strVal val="visible"/>
                                      </p:to>
                                    </p:set>
                                  </p:childTnLst>
                                </p:cTn>
                              </p:par>
                              <p:par>
                                <p:cTn id="319" presetID="1" presetClass="entr" presetSubtype="0" fill="hold" grpId="7" nodeType="withEffect">
                                  <p:stCondLst>
                                    <p:cond delay="0"/>
                                  </p:stCondLst>
                                  <p:childTnLst>
                                    <p:set>
                                      <p:cBhvr>
                                        <p:cTn id="320" dur="1" fill="hold">
                                          <p:stCondLst>
                                            <p:cond delay="0"/>
                                          </p:stCondLst>
                                        </p:cTn>
                                        <p:tgtEl>
                                          <p:spTgt spid="4"/>
                                        </p:tgtEl>
                                        <p:attrNameLst>
                                          <p:attrName>style.visibility</p:attrName>
                                        </p:attrNameLst>
                                      </p:cBhvr>
                                      <p:to>
                                        <p:strVal val="visible"/>
                                      </p:to>
                                    </p:set>
                                  </p:childTnLst>
                                </p:cTn>
                              </p:par>
                              <p:par>
                                <p:cTn id="321" presetID="1" presetClass="entr" presetSubtype="0" fill="hold" nodeType="withEffect">
                                  <p:stCondLst>
                                    <p:cond delay="0"/>
                                  </p:stCondLst>
                                  <p:childTnLst>
                                    <p:set>
                                      <p:cBhvr>
                                        <p:cTn id="322" dur="1" fill="hold">
                                          <p:stCondLst>
                                            <p:cond delay="0"/>
                                          </p:stCondLst>
                                        </p:cTn>
                                        <p:tgtEl>
                                          <p:spTgt spid="13"/>
                                        </p:tgtEl>
                                        <p:attrNameLst>
                                          <p:attrName>style.visibility</p:attrName>
                                        </p:attrNameLst>
                                      </p:cBhvr>
                                      <p:to>
                                        <p:strVal val="visible"/>
                                      </p:to>
                                    </p:set>
                                  </p:childTnLst>
                                </p:cTn>
                              </p:par>
                              <p:par>
                                <p:cTn id="323" presetID="1" presetClass="entr" presetSubtype="0" fill="hold" grpId="2" nodeType="withEffect">
                                  <p:stCondLst>
                                    <p:cond delay="0"/>
                                  </p:stCondLst>
                                  <p:childTnLst>
                                    <p:set>
                                      <p:cBhvr>
                                        <p:cTn id="324" dur="1" fill="hold">
                                          <p:stCondLst>
                                            <p:cond delay="0"/>
                                          </p:stCondLst>
                                        </p:cTn>
                                        <p:tgtEl>
                                          <p:spTgt spid="164"/>
                                        </p:tgtEl>
                                        <p:attrNameLst>
                                          <p:attrName>style.visibility</p:attrName>
                                        </p:attrNameLst>
                                      </p:cBhvr>
                                      <p:to>
                                        <p:strVal val="visible"/>
                                      </p:to>
                                    </p:set>
                                  </p:childTnLst>
                                </p:cTn>
                              </p:par>
                              <p:par>
                                <p:cTn id="325" presetID="1" presetClass="entr" presetSubtype="0" fill="hold" grpId="6" nodeType="withEffect">
                                  <p:stCondLst>
                                    <p:cond delay="0"/>
                                  </p:stCondLst>
                                  <p:childTnLst>
                                    <p:set>
                                      <p:cBhvr>
                                        <p:cTn id="326" dur="1" fill="hold">
                                          <p:stCondLst>
                                            <p:cond delay="0"/>
                                          </p:stCondLst>
                                        </p:cTn>
                                        <p:tgtEl>
                                          <p:spTgt spid="8"/>
                                        </p:tgtEl>
                                        <p:attrNameLst>
                                          <p:attrName>style.visibility</p:attrName>
                                        </p:attrNameLst>
                                      </p:cBhvr>
                                      <p:to>
                                        <p:strVal val="visible"/>
                                      </p:to>
                                    </p:set>
                                  </p:childTnLst>
                                </p:cTn>
                              </p:par>
                              <p:par>
                                <p:cTn id="327" presetID="1" presetClass="entr" presetSubtype="0" fill="hold" nodeType="withEffect">
                                  <p:stCondLst>
                                    <p:cond delay="0"/>
                                  </p:stCondLst>
                                  <p:childTnLst>
                                    <p:set>
                                      <p:cBhvr>
                                        <p:cTn id="328" dur="1" fill="hold">
                                          <p:stCondLst>
                                            <p:cond delay="0"/>
                                          </p:stCondLst>
                                        </p:cTn>
                                        <p:tgtEl>
                                          <p:spTgt spid="19"/>
                                        </p:tgtEl>
                                        <p:attrNameLst>
                                          <p:attrName>style.visibility</p:attrName>
                                        </p:attrNameLst>
                                      </p:cBhvr>
                                      <p:to>
                                        <p:strVal val="visible"/>
                                      </p:to>
                                    </p:set>
                                  </p:childTnLst>
                                </p:cTn>
                              </p:par>
                              <p:par>
                                <p:cTn id="329" presetID="1" presetClass="entr" presetSubtype="0" fill="hold" grpId="2" nodeType="withEffect">
                                  <p:stCondLst>
                                    <p:cond delay="0"/>
                                  </p:stCondLst>
                                  <p:childTnLst>
                                    <p:set>
                                      <p:cBhvr>
                                        <p:cTn id="330" dur="1" fill="hold">
                                          <p:stCondLst>
                                            <p:cond delay="0"/>
                                          </p:stCondLst>
                                        </p:cTn>
                                        <p:tgtEl>
                                          <p:spTgt spid="163"/>
                                        </p:tgtEl>
                                        <p:attrNameLst>
                                          <p:attrName>style.visibility</p:attrName>
                                        </p:attrNameLst>
                                      </p:cBhvr>
                                      <p:to>
                                        <p:strVal val="visible"/>
                                      </p:to>
                                    </p:set>
                                  </p:childTnLst>
                                </p:cTn>
                              </p:par>
                              <p:par>
                                <p:cTn id="331" presetID="1" presetClass="entr" presetSubtype="0" fill="hold" grpId="6" nodeType="withEffect">
                                  <p:stCondLst>
                                    <p:cond delay="0"/>
                                  </p:stCondLst>
                                  <p:childTnLst>
                                    <p:set>
                                      <p:cBhvr>
                                        <p:cTn id="332" dur="1" fill="hold">
                                          <p:stCondLst>
                                            <p:cond delay="0"/>
                                          </p:stCondLst>
                                        </p:cTn>
                                        <p:tgtEl>
                                          <p:spTgt spid="9"/>
                                        </p:tgtEl>
                                        <p:attrNameLst>
                                          <p:attrName>style.visibility</p:attrName>
                                        </p:attrNameLst>
                                      </p:cBhvr>
                                      <p:to>
                                        <p:strVal val="visible"/>
                                      </p:to>
                                    </p:set>
                                  </p:childTnLst>
                                </p:cTn>
                              </p:par>
                              <p:par>
                                <p:cTn id="333" presetID="1" presetClass="entr" presetSubtype="0" fill="hold" nodeType="withEffect">
                                  <p:stCondLst>
                                    <p:cond delay="0"/>
                                  </p:stCondLst>
                                  <p:childTnLst>
                                    <p:set>
                                      <p:cBhvr>
                                        <p:cTn id="334" dur="1" fill="hold">
                                          <p:stCondLst>
                                            <p:cond delay="0"/>
                                          </p:stCondLst>
                                        </p:cTn>
                                        <p:tgtEl>
                                          <p:spTgt spid="21"/>
                                        </p:tgtEl>
                                        <p:attrNameLst>
                                          <p:attrName>style.visibility</p:attrName>
                                        </p:attrNameLst>
                                      </p:cBhvr>
                                      <p:to>
                                        <p:strVal val="visible"/>
                                      </p:to>
                                    </p:set>
                                  </p:childTnLst>
                                </p:cTn>
                              </p:par>
                              <p:par>
                                <p:cTn id="335" presetID="1" presetClass="entr" presetSubtype="0" fill="hold" grpId="2" nodeType="withEffect">
                                  <p:stCondLst>
                                    <p:cond delay="0"/>
                                  </p:stCondLst>
                                  <p:childTnLst>
                                    <p:set>
                                      <p:cBhvr>
                                        <p:cTn id="336" dur="1" fill="hold">
                                          <p:stCondLst>
                                            <p:cond delay="0"/>
                                          </p:stCondLst>
                                        </p:cTn>
                                        <p:tgtEl>
                                          <p:spTgt spid="166"/>
                                        </p:tgtEl>
                                        <p:attrNameLst>
                                          <p:attrName>style.visibility</p:attrName>
                                        </p:attrNameLst>
                                      </p:cBhvr>
                                      <p:to>
                                        <p:strVal val="visible"/>
                                      </p:to>
                                    </p:set>
                                  </p:childTnLst>
                                </p:cTn>
                              </p:par>
                              <p:par>
                                <p:cTn id="337" presetID="1" presetClass="entr" presetSubtype="0" fill="hold" grpId="7" nodeType="withEffect">
                                  <p:stCondLst>
                                    <p:cond delay="0"/>
                                  </p:stCondLst>
                                  <p:childTnLst>
                                    <p:set>
                                      <p:cBhvr>
                                        <p:cTn id="338" dur="1" fill="hold">
                                          <p:stCondLst>
                                            <p:cond delay="0"/>
                                          </p:stCondLst>
                                        </p:cTn>
                                        <p:tgtEl>
                                          <p:spTgt spid="10"/>
                                        </p:tgtEl>
                                        <p:attrNameLst>
                                          <p:attrName>style.visibility</p:attrName>
                                        </p:attrNameLst>
                                      </p:cBhvr>
                                      <p:to>
                                        <p:strVal val="visible"/>
                                      </p:to>
                                    </p:set>
                                  </p:childTnLst>
                                </p:cTn>
                              </p:par>
                              <p:par>
                                <p:cTn id="339" presetID="1" presetClass="entr" presetSubtype="0" fill="hold" nodeType="withEffect">
                                  <p:stCondLst>
                                    <p:cond delay="0"/>
                                  </p:stCondLst>
                                  <p:childTnLst>
                                    <p:set>
                                      <p:cBhvr>
                                        <p:cTn id="340" dur="1" fill="hold">
                                          <p:stCondLst>
                                            <p:cond delay="0"/>
                                          </p:stCondLst>
                                        </p:cTn>
                                        <p:tgtEl>
                                          <p:spTgt spid="36"/>
                                        </p:tgtEl>
                                        <p:attrNameLst>
                                          <p:attrName>style.visibility</p:attrName>
                                        </p:attrNameLst>
                                      </p:cBhvr>
                                      <p:to>
                                        <p:strVal val="visible"/>
                                      </p:to>
                                    </p:set>
                                  </p:childTnLst>
                                </p:cTn>
                              </p:par>
                              <p:par>
                                <p:cTn id="341" presetID="1" presetClass="entr" presetSubtype="0" fill="hold" grpId="2" nodeType="withEffect">
                                  <p:stCondLst>
                                    <p:cond delay="0"/>
                                  </p:stCondLst>
                                  <p:childTnLst>
                                    <p:set>
                                      <p:cBhvr>
                                        <p:cTn id="342" dur="1" fill="hold">
                                          <p:stCondLst>
                                            <p:cond delay="0"/>
                                          </p:stCondLst>
                                        </p:cTn>
                                        <p:tgtEl>
                                          <p:spTgt spid="167"/>
                                        </p:tgtEl>
                                        <p:attrNameLst>
                                          <p:attrName>style.visibility</p:attrName>
                                        </p:attrNameLst>
                                      </p:cBhvr>
                                      <p:to>
                                        <p:strVal val="visible"/>
                                      </p:to>
                                    </p:set>
                                  </p:childTnLst>
                                </p:cTn>
                              </p:par>
                              <p:par>
                                <p:cTn id="343" presetID="1" presetClass="entr" presetSubtype="0" fill="hold" grpId="6" nodeType="withEffect">
                                  <p:stCondLst>
                                    <p:cond delay="0"/>
                                  </p:stCondLst>
                                  <p:childTnLst>
                                    <p:set>
                                      <p:cBhvr>
                                        <p:cTn id="344" dur="1" fill="hold">
                                          <p:stCondLst>
                                            <p:cond delay="0"/>
                                          </p:stCondLst>
                                        </p:cTn>
                                        <p:tgtEl>
                                          <p:spTgt spid="29"/>
                                        </p:tgtEl>
                                        <p:attrNameLst>
                                          <p:attrName>style.visibility</p:attrName>
                                        </p:attrNameLst>
                                      </p:cBhvr>
                                      <p:to>
                                        <p:strVal val="visible"/>
                                      </p:to>
                                    </p:set>
                                  </p:childTnLst>
                                </p:cTn>
                              </p:par>
                              <p:par>
                                <p:cTn id="345" presetID="1" presetClass="entr" presetSubtype="0" fill="hold" nodeType="withEffect">
                                  <p:stCondLst>
                                    <p:cond delay="0"/>
                                  </p:stCondLst>
                                  <p:childTnLst>
                                    <p:set>
                                      <p:cBhvr>
                                        <p:cTn id="346" dur="1" fill="hold">
                                          <p:stCondLst>
                                            <p:cond delay="0"/>
                                          </p:stCondLst>
                                        </p:cTn>
                                        <p:tgtEl>
                                          <p:spTgt spid="111"/>
                                        </p:tgtEl>
                                        <p:attrNameLst>
                                          <p:attrName>style.visibility</p:attrName>
                                        </p:attrNameLst>
                                      </p:cBhvr>
                                      <p:to>
                                        <p:strVal val="visible"/>
                                      </p:to>
                                    </p:set>
                                  </p:childTnLst>
                                </p:cTn>
                              </p:par>
                              <p:par>
                                <p:cTn id="347" presetID="1" presetClass="entr" presetSubtype="0" fill="hold" grpId="2" nodeType="withEffect">
                                  <p:stCondLst>
                                    <p:cond delay="0"/>
                                  </p:stCondLst>
                                  <p:childTnLst>
                                    <p:set>
                                      <p:cBhvr>
                                        <p:cTn id="348" dur="1" fill="hold">
                                          <p:stCondLst>
                                            <p:cond delay="0"/>
                                          </p:stCondLst>
                                        </p:cTn>
                                        <p:tgtEl>
                                          <p:spTgt spid="165"/>
                                        </p:tgtEl>
                                        <p:attrNameLst>
                                          <p:attrName>style.visibility</p:attrName>
                                        </p:attrNameLst>
                                      </p:cBhvr>
                                      <p:to>
                                        <p:strVal val="visible"/>
                                      </p:to>
                                    </p:set>
                                  </p:childTnLst>
                                </p:cTn>
                              </p:par>
                              <p:par>
                                <p:cTn id="349" presetID="1" presetClass="entr" presetSubtype="0" fill="hold" nodeType="withEffect">
                                  <p:stCondLst>
                                    <p:cond delay="0"/>
                                  </p:stCondLst>
                                  <p:childTnLst>
                                    <p:set>
                                      <p:cBhvr>
                                        <p:cTn id="350" dur="1" fill="hold">
                                          <p:stCondLst>
                                            <p:cond delay="0"/>
                                          </p:stCondLst>
                                        </p:cTn>
                                        <p:tgtEl>
                                          <p:spTgt spid="198"/>
                                        </p:tgtEl>
                                        <p:attrNameLst>
                                          <p:attrName>style.visibility</p:attrName>
                                        </p:attrNameLst>
                                      </p:cBhvr>
                                      <p:to>
                                        <p:strVal val="visible"/>
                                      </p:to>
                                    </p:set>
                                  </p:childTnLst>
                                </p:cTn>
                              </p:par>
                              <p:par>
                                <p:cTn id="351" presetID="1" presetClass="entr" presetSubtype="0" fill="hold" nodeType="withEffect">
                                  <p:stCondLst>
                                    <p:cond delay="0"/>
                                  </p:stCondLst>
                                  <p:childTnLst>
                                    <p:set>
                                      <p:cBhvr>
                                        <p:cTn id="352" dur="1" fill="hold">
                                          <p:stCondLst>
                                            <p:cond delay="0"/>
                                          </p:stCondLst>
                                        </p:cTn>
                                        <p:tgtEl>
                                          <p:spTgt spid="201"/>
                                        </p:tgtEl>
                                        <p:attrNameLst>
                                          <p:attrName>style.visibility</p:attrName>
                                        </p:attrNameLst>
                                      </p:cBhvr>
                                      <p:to>
                                        <p:strVal val="visible"/>
                                      </p:to>
                                    </p:set>
                                  </p:childTnLst>
                                </p:cTn>
                              </p:par>
                              <p:par>
                                <p:cTn id="353" presetID="1" presetClass="entr" presetSubtype="0" fill="hold" nodeType="withEffect">
                                  <p:stCondLst>
                                    <p:cond delay="0"/>
                                  </p:stCondLst>
                                  <p:childTnLst>
                                    <p:set>
                                      <p:cBhvr>
                                        <p:cTn id="354" dur="1" fill="hold">
                                          <p:stCondLst>
                                            <p:cond delay="0"/>
                                          </p:stCondLst>
                                        </p:cTn>
                                        <p:tgtEl>
                                          <p:spTgt spid="26"/>
                                        </p:tgtEl>
                                        <p:attrNameLst>
                                          <p:attrName>style.visibility</p:attrName>
                                        </p:attrNameLst>
                                      </p:cBhvr>
                                      <p:to>
                                        <p:strVal val="visible"/>
                                      </p:to>
                                    </p:set>
                                  </p:childTnLst>
                                </p:cTn>
                              </p:par>
                              <p:par>
                                <p:cTn id="355" presetID="1" presetClass="entr" presetSubtype="0" fill="hold" grpId="5" nodeType="withEffect">
                                  <p:stCondLst>
                                    <p:cond delay="0"/>
                                  </p:stCondLst>
                                  <p:childTnLst>
                                    <p:set>
                                      <p:cBhvr>
                                        <p:cTn id="356" dur="1" fill="hold">
                                          <p:stCondLst>
                                            <p:cond delay="0"/>
                                          </p:stCondLst>
                                        </p:cTn>
                                        <p:tgtEl>
                                          <p:spTgt spid="11"/>
                                        </p:tgtEl>
                                        <p:attrNameLst>
                                          <p:attrName>style.visibility</p:attrName>
                                        </p:attrNameLst>
                                      </p:cBhvr>
                                      <p:to>
                                        <p:strVal val="visible"/>
                                      </p:to>
                                    </p:set>
                                  </p:childTnLst>
                                </p:cTn>
                              </p:par>
                              <p:par>
                                <p:cTn id="357" presetID="1" presetClass="entr" presetSubtype="0" fill="hold" nodeType="withEffect">
                                  <p:stCondLst>
                                    <p:cond delay="0"/>
                                  </p:stCondLst>
                                  <p:childTnLst>
                                    <p:set>
                                      <p:cBhvr>
                                        <p:cTn id="358" dur="1" fill="hold">
                                          <p:stCondLst>
                                            <p:cond delay="0"/>
                                          </p:stCondLst>
                                        </p:cTn>
                                        <p:tgtEl>
                                          <p:spTgt spid="38"/>
                                        </p:tgtEl>
                                        <p:attrNameLst>
                                          <p:attrName>style.visibility</p:attrName>
                                        </p:attrNameLst>
                                      </p:cBhvr>
                                      <p:to>
                                        <p:strVal val="visible"/>
                                      </p:to>
                                    </p:set>
                                  </p:childTnLst>
                                </p:cTn>
                              </p:par>
                              <p:par>
                                <p:cTn id="359" presetID="1" presetClass="entr" presetSubtype="0" fill="hold" grpId="5" nodeType="withEffect">
                                  <p:stCondLst>
                                    <p:cond delay="0"/>
                                  </p:stCondLst>
                                  <p:childTnLst>
                                    <p:set>
                                      <p:cBhvr>
                                        <p:cTn id="360" dur="1" fill="hold">
                                          <p:stCondLst>
                                            <p:cond delay="0"/>
                                          </p:stCondLst>
                                        </p:cTn>
                                        <p:tgtEl>
                                          <p:spTgt spid="30"/>
                                        </p:tgtEl>
                                        <p:attrNameLst>
                                          <p:attrName>style.visibility</p:attrName>
                                        </p:attrNameLst>
                                      </p:cBhvr>
                                      <p:to>
                                        <p:strVal val="visible"/>
                                      </p:to>
                                    </p:set>
                                  </p:childTnLst>
                                </p:cTn>
                              </p:par>
                              <p:par>
                                <p:cTn id="361" presetID="1" presetClass="entr" presetSubtype="0" fill="hold" nodeType="withEffect">
                                  <p:stCondLst>
                                    <p:cond delay="0"/>
                                  </p:stCondLst>
                                  <p:childTnLst>
                                    <p:set>
                                      <p:cBhvr>
                                        <p:cTn id="362" dur="1" fill="hold">
                                          <p:stCondLst>
                                            <p:cond delay="0"/>
                                          </p:stCondLst>
                                        </p:cTn>
                                        <p:tgtEl>
                                          <p:spTgt spid="40"/>
                                        </p:tgtEl>
                                        <p:attrNameLst>
                                          <p:attrName>style.visibility</p:attrName>
                                        </p:attrNameLst>
                                      </p:cBhvr>
                                      <p:to>
                                        <p:strVal val="visible"/>
                                      </p:to>
                                    </p:set>
                                  </p:childTnLst>
                                </p:cTn>
                              </p:par>
                              <p:par>
                                <p:cTn id="363" presetID="1" presetClass="entr" presetSubtype="0" fill="hold" grpId="5" nodeType="withEffect">
                                  <p:stCondLst>
                                    <p:cond delay="0"/>
                                  </p:stCondLst>
                                  <p:childTnLst>
                                    <p:set>
                                      <p:cBhvr>
                                        <p:cTn id="364" dur="1" fill="hold">
                                          <p:stCondLst>
                                            <p:cond delay="0"/>
                                          </p:stCondLst>
                                        </p:cTn>
                                        <p:tgtEl>
                                          <p:spTgt spid="31"/>
                                        </p:tgtEl>
                                        <p:attrNameLst>
                                          <p:attrName>style.visibility</p:attrName>
                                        </p:attrNameLst>
                                      </p:cBhvr>
                                      <p:to>
                                        <p:strVal val="visible"/>
                                      </p:to>
                                    </p:set>
                                  </p:childTnLst>
                                </p:cTn>
                              </p:par>
                              <p:par>
                                <p:cTn id="365" presetID="1" presetClass="entr" presetSubtype="0" fill="hold" nodeType="withEffect">
                                  <p:stCondLst>
                                    <p:cond delay="0"/>
                                  </p:stCondLst>
                                  <p:childTnLst>
                                    <p:set>
                                      <p:cBhvr>
                                        <p:cTn id="366" dur="1" fill="hold">
                                          <p:stCondLst>
                                            <p:cond delay="0"/>
                                          </p:stCondLst>
                                        </p:cTn>
                                        <p:tgtEl>
                                          <p:spTgt spid="191"/>
                                        </p:tgtEl>
                                        <p:attrNameLst>
                                          <p:attrName>style.visibility</p:attrName>
                                        </p:attrNameLst>
                                      </p:cBhvr>
                                      <p:to>
                                        <p:strVal val="visible"/>
                                      </p:to>
                                    </p:set>
                                  </p:childTnLst>
                                </p:cTn>
                              </p:par>
                              <p:par>
                                <p:cTn id="367" presetID="1" presetClass="entr" presetSubtype="0" fill="hold" nodeType="withEffect">
                                  <p:stCondLst>
                                    <p:cond delay="0"/>
                                  </p:stCondLst>
                                  <p:childTnLst>
                                    <p:set>
                                      <p:cBhvr>
                                        <p:cTn id="368" dur="1" fill="hold">
                                          <p:stCondLst>
                                            <p:cond delay="0"/>
                                          </p:stCondLst>
                                        </p:cTn>
                                        <p:tgtEl>
                                          <p:spTgt spid="184"/>
                                        </p:tgtEl>
                                        <p:attrNameLst>
                                          <p:attrName>style.visibility</p:attrName>
                                        </p:attrNameLst>
                                      </p:cBhvr>
                                      <p:to>
                                        <p:strVal val="visible"/>
                                      </p:to>
                                    </p:set>
                                  </p:childTnLst>
                                </p:cTn>
                              </p:par>
                              <p:par>
                                <p:cTn id="369" presetID="1" presetClass="entr" presetSubtype="0" fill="hold" grpId="3" nodeType="withEffect">
                                  <p:stCondLst>
                                    <p:cond delay="0"/>
                                  </p:stCondLst>
                                  <p:childTnLst>
                                    <p:set>
                                      <p:cBhvr>
                                        <p:cTn id="370" dur="1" fill="hold">
                                          <p:stCondLst>
                                            <p:cond delay="0"/>
                                          </p:stCondLst>
                                        </p:cTn>
                                        <p:tgtEl>
                                          <p:spTgt spid="196"/>
                                        </p:tgtEl>
                                        <p:attrNameLst>
                                          <p:attrName>style.visibility</p:attrName>
                                        </p:attrNameLst>
                                      </p:cBhvr>
                                      <p:to>
                                        <p:strVal val="visible"/>
                                      </p:to>
                                    </p:set>
                                  </p:childTnLst>
                                </p:cTn>
                              </p:par>
                              <p:par>
                                <p:cTn id="371" presetID="1" presetClass="entr" presetSubtype="0" fill="hold" nodeType="withEffect">
                                  <p:stCondLst>
                                    <p:cond delay="0"/>
                                  </p:stCondLst>
                                  <p:childTnLst>
                                    <p:set>
                                      <p:cBhvr>
                                        <p:cTn id="372" dur="1" fill="hold">
                                          <p:stCondLst>
                                            <p:cond delay="0"/>
                                          </p:stCondLst>
                                        </p:cTn>
                                        <p:tgtEl>
                                          <p:spTgt spid="182"/>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presetID="1" presetClass="exit" presetSubtype="0" fill="hold" grpId="1" nodeType="clickEffect">
                                  <p:stCondLst>
                                    <p:cond delay="0"/>
                                  </p:stCondLst>
                                  <p:childTnLst>
                                    <p:set>
                                      <p:cBhvr>
                                        <p:cTn id="376" dur="1" fill="hold">
                                          <p:stCondLst>
                                            <p:cond delay="0"/>
                                          </p:stCondLst>
                                        </p:cTn>
                                        <p:tgtEl>
                                          <p:spTgt spid="192"/>
                                        </p:tgtEl>
                                        <p:attrNameLst>
                                          <p:attrName>style.visibility</p:attrName>
                                        </p:attrNameLst>
                                      </p:cBhvr>
                                      <p:to>
                                        <p:strVal val="hidden"/>
                                      </p:to>
                                    </p:set>
                                  </p:childTnLst>
                                </p:cTn>
                              </p:par>
                              <p:par>
                                <p:cTn id="377" presetID="1" presetClass="exit" presetSubtype="0" fill="hold" grpId="2" nodeType="withEffect">
                                  <p:stCondLst>
                                    <p:cond delay="0"/>
                                  </p:stCondLst>
                                  <p:childTnLst>
                                    <p:set>
                                      <p:cBhvr>
                                        <p:cTn id="378" dur="1" fill="hold">
                                          <p:stCondLst>
                                            <p:cond delay="0"/>
                                          </p:stCondLst>
                                        </p:cTn>
                                        <p:tgtEl>
                                          <p:spTgt spid="193"/>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194"/>
                                        </p:tgtEl>
                                        <p:attrNameLst>
                                          <p:attrName>style.visibility</p:attrName>
                                        </p:attrNameLst>
                                      </p:cBhvr>
                                      <p:to>
                                        <p:strVal val="hidden"/>
                                      </p:to>
                                    </p:set>
                                  </p:childTnLst>
                                </p:cTn>
                              </p:par>
                              <p:par>
                                <p:cTn id="381" presetID="1" presetClass="exit" presetSubtype="0" fill="hold" grpId="6" nodeType="withEffect">
                                  <p:stCondLst>
                                    <p:cond delay="0"/>
                                  </p:stCondLst>
                                  <p:childTnLst>
                                    <p:set>
                                      <p:cBhvr>
                                        <p:cTn id="382" dur="1" fill="hold">
                                          <p:stCondLst>
                                            <p:cond delay="0"/>
                                          </p:stCondLst>
                                        </p:cTn>
                                        <p:tgtEl>
                                          <p:spTgt spid="237"/>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195"/>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196"/>
                                        </p:tgtEl>
                                        <p:attrNameLst>
                                          <p:attrName>style.visibility</p:attrName>
                                        </p:attrNameLst>
                                      </p:cBhvr>
                                      <p:to>
                                        <p:strVal val="hidden"/>
                                      </p:to>
                                    </p:set>
                                  </p:childTnLst>
                                </p:cTn>
                              </p:par>
                              <p:par>
                                <p:cTn id="387" presetID="1" presetClass="exit" presetSubtype="0" fill="hold" grpId="1" nodeType="withEffect">
                                  <p:stCondLst>
                                    <p:cond delay="0"/>
                                  </p:stCondLst>
                                  <p:childTnLst>
                                    <p:set>
                                      <p:cBhvr>
                                        <p:cTn id="388" dur="1" fill="hold">
                                          <p:stCondLst>
                                            <p:cond delay="0"/>
                                          </p:stCondLst>
                                        </p:cTn>
                                        <p:tgtEl>
                                          <p:spTgt spid="202"/>
                                        </p:tgtEl>
                                        <p:attrNameLst>
                                          <p:attrName>style.visibility</p:attrName>
                                        </p:attrNameLst>
                                      </p:cBhvr>
                                      <p:to>
                                        <p:strVal val="hidden"/>
                                      </p:to>
                                    </p:set>
                                  </p:childTnLst>
                                </p:cTn>
                              </p:par>
                              <p:par>
                                <p:cTn id="389" presetID="1" presetClass="exit" presetSubtype="0" fill="hold" grpId="2" nodeType="withEffect">
                                  <p:stCondLst>
                                    <p:cond delay="0"/>
                                  </p:stCondLst>
                                  <p:childTnLst>
                                    <p:set>
                                      <p:cBhvr>
                                        <p:cTn id="390" dur="1" fill="hold">
                                          <p:stCondLst>
                                            <p:cond delay="0"/>
                                          </p:stCondLst>
                                        </p:cTn>
                                        <p:tgtEl>
                                          <p:spTgt spid="203"/>
                                        </p:tgtEl>
                                        <p:attrNameLst>
                                          <p:attrName>style.visibility</p:attrName>
                                        </p:attrNameLst>
                                      </p:cBhvr>
                                      <p:to>
                                        <p:strVal val="hidden"/>
                                      </p:to>
                                    </p:set>
                                  </p:childTnLst>
                                </p:cTn>
                              </p:par>
                              <p:par>
                                <p:cTn id="391" presetID="1" presetClass="exit" presetSubtype="0" fill="hold" grpId="5" nodeType="withEffect">
                                  <p:stCondLst>
                                    <p:cond delay="0"/>
                                  </p:stCondLst>
                                  <p:childTnLst>
                                    <p:set>
                                      <p:cBhvr>
                                        <p:cTn id="392" dur="1" fill="hold">
                                          <p:stCondLst>
                                            <p:cond delay="0"/>
                                          </p:stCondLst>
                                        </p:cTn>
                                        <p:tgtEl>
                                          <p:spTgt spid="164"/>
                                        </p:tgtEl>
                                        <p:attrNameLst>
                                          <p:attrName>style.visibility</p:attrName>
                                        </p:attrNameLst>
                                      </p:cBhvr>
                                      <p:to>
                                        <p:strVal val="hidden"/>
                                      </p:to>
                                    </p:set>
                                  </p:childTnLst>
                                </p:cTn>
                              </p:par>
                              <p:par>
                                <p:cTn id="393" presetID="1" presetClass="exit" presetSubtype="0" fill="hold" grpId="9" nodeType="withEffect">
                                  <p:stCondLst>
                                    <p:cond delay="0"/>
                                  </p:stCondLst>
                                  <p:childTnLst>
                                    <p:set>
                                      <p:cBhvr>
                                        <p:cTn id="394" dur="1" fill="hold">
                                          <p:stCondLst>
                                            <p:cond delay="0"/>
                                          </p:stCondLst>
                                        </p:cTn>
                                        <p:tgtEl>
                                          <p:spTgt spid="4"/>
                                        </p:tgtEl>
                                        <p:attrNameLst>
                                          <p:attrName>style.visibility</p:attrName>
                                        </p:attrNameLst>
                                      </p:cBhvr>
                                      <p:to>
                                        <p:strVal val="hidden"/>
                                      </p:to>
                                    </p:set>
                                  </p:childTnLst>
                                </p:cTn>
                              </p:par>
                              <p:par>
                                <p:cTn id="395" presetID="1" presetClass="exit" presetSubtype="0" fill="hold" nodeType="withEffect">
                                  <p:stCondLst>
                                    <p:cond delay="0"/>
                                  </p:stCondLst>
                                  <p:childTnLst>
                                    <p:set>
                                      <p:cBhvr>
                                        <p:cTn id="396" dur="1" fill="hold">
                                          <p:stCondLst>
                                            <p:cond delay="0"/>
                                          </p:stCondLst>
                                        </p:cTn>
                                        <p:tgtEl>
                                          <p:spTgt spid="13"/>
                                        </p:tgtEl>
                                        <p:attrNameLst>
                                          <p:attrName>style.visibility</p:attrName>
                                        </p:attrNameLst>
                                      </p:cBhvr>
                                      <p:to>
                                        <p:strVal val="hidden"/>
                                      </p:to>
                                    </p:set>
                                  </p:childTnLst>
                                </p:cTn>
                              </p:par>
                              <p:par>
                                <p:cTn id="397" presetID="1" presetClass="exit" presetSubtype="0" fill="hold" grpId="8" nodeType="withEffect">
                                  <p:stCondLst>
                                    <p:cond delay="0"/>
                                  </p:stCondLst>
                                  <p:childTnLst>
                                    <p:set>
                                      <p:cBhvr>
                                        <p:cTn id="398" dur="1" fill="hold">
                                          <p:stCondLst>
                                            <p:cond delay="0"/>
                                          </p:stCondLst>
                                        </p:cTn>
                                        <p:tgtEl>
                                          <p:spTgt spid="8"/>
                                        </p:tgtEl>
                                        <p:attrNameLst>
                                          <p:attrName>style.visibility</p:attrName>
                                        </p:attrNameLst>
                                      </p:cBhvr>
                                      <p:to>
                                        <p:strVal val="hidden"/>
                                      </p:to>
                                    </p:set>
                                  </p:childTnLst>
                                </p:cTn>
                              </p:par>
                              <p:par>
                                <p:cTn id="399" presetID="1" presetClass="exit" presetSubtype="0" fill="hold" nodeType="withEffect">
                                  <p:stCondLst>
                                    <p:cond delay="0"/>
                                  </p:stCondLst>
                                  <p:childTnLst>
                                    <p:set>
                                      <p:cBhvr>
                                        <p:cTn id="400" dur="1" fill="hold">
                                          <p:stCondLst>
                                            <p:cond delay="0"/>
                                          </p:stCondLst>
                                        </p:cTn>
                                        <p:tgtEl>
                                          <p:spTgt spid="19"/>
                                        </p:tgtEl>
                                        <p:attrNameLst>
                                          <p:attrName>style.visibility</p:attrName>
                                        </p:attrNameLst>
                                      </p:cBhvr>
                                      <p:to>
                                        <p:strVal val="hidden"/>
                                      </p:to>
                                    </p:set>
                                  </p:childTnLst>
                                </p:cTn>
                              </p:par>
                              <p:par>
                                <p:cTn id="401" presetID="1" presetClass="exit" presetSubtype="0" fill="hold" grpId="3" nodeType="withEffect">
                                  <p:stCondLst>
                                    <p:cond delay="0"/>
                                  </p:stCondLst>
                                  <p:childTnLst>
                                    <p:set>
                                      <p:cBhvr>
                                        <p:cTn id="402" dur="1" fill="hold">
                                          <p:stCondLst>
                                            <p:cond delay="0"/>
                                          </p:stCondLst>
                                        </p:cTn>
                                        <p:tgtEl>
                                          <p:spTgt spid="163"/>
                                        </p:tgtEl>
                                        <p:attrNameLst>
                                          <p:attrName>style.visibility</p:attrName>
                                        </p:attrNameLst>
                                      </p:cBhvr>
                                      <p:to>
                                        <p:strVal val="hidden"/>
                                      </p:to>
                                    </p:set>
                                  </p:childTnLst>
                                </p:cTn>
                              </p:par>
                              <p:par>
                                <p:cTn id="403" presetID="1" presetClass="exit" presetSubtype="0" fill="hold" grpId="8" nodeType="withEffect">
                                  <p:stCondLst>
                                    <p:cond delay="0"/>
                                  </p:stCondLst>
                                  <p:childTnLst>
                                    <p:set>
                                      <p:cBhvr>
                                        <p:cTn id="404" dur="1" fill="hold">
                                          <p:stCondLst>
                                            <p:cond delay="0"/>
                                          </p:stCondLst>
                                        </p:cTn>
                                        <p:tgtEl>
                                          <p:spTgt spid="9"/>
                                        </p:tgtEl>
                                        <p:attrNameLst>
                                          <p:attrName>style.visibility</p:attrName>
                                        </p:attrNameLst>
                                      </p:cBhvr>
                                      <p:to>
                                        <p:strVal val="hidden"/>
                                      </p:to>
                                    </p:set>
                                  </p:childTnLst>
                                </p:cTn>
                              </p:par>
                              <p:par>
                                <p:cTn id="405" presetID="1" presetClass="exit" presetSubtype="0" fill="hold" nodeType="withEffect">
                                  <p:stCondLst>
                                    <p:cond delay="0"/>
                                  </p:stCondLst>
                                  <p:childTnLst>
                                    <p:set>
                                      <p:cBhvr>
                                        <p:cTn id="406" dur="1" fill="hold">
                                          <p:stCondLst>
                                            <p:cond delay="0"/>
                                          </p:stCondLst>
                                        </p:cTn>
                                        <p:tgtEl>
                                          <p:spTgt spid="21"/>
                                        </p:tgtEl>
                                        <p:attrNameLst>
                                          <p:attrName>style.visibility</p:attrName>
                                        </p:attrNameLst>
                                      </p:cBhvr>
                                      <p:to>
                                        <p:strVal val="hidden"/>
                                      </p:to>
                                    </p:set>
                                  </p:childTnLst>
                                </p:cTn>
                              </p:par>
                              <p:par>
                                <p:cTn id="407" presetID="1" presetClass="exit" presetSubtype="0" fill="hold" grpId="4" nodeType="withEffect">
                                  <p:stCondLst>
                                    <p:cond delay="0"/>
                                  </p:stCondLst>
                                  <p:childTnLst>
                                    <p:set>
                                      <p:cBhvr>
                                        <p:cTn id="408" dur="1" fill="hold">
                                          <p:stCondLst>
                                            <p:cond delay="0"/>
                                          </p:stCondLst>
                                        </p:cTn>
                                        <p:tgtEl>
                                          <p:spTgt spid="166"/>
                                        </p:tgtEl>
                                        <p:attrNameLst>
                                          <p:attrName>style.visibility</p:attrName>
                                        </p:attrNameLst>
                                      </p:cBhvr>
                                      <p:to>
                                        <p:strVal val="hidden"/>
                                      </p:to>
                                    </p:set>
                                  </p:childTnLst>
                                </p:cTn>
                              </p:par>
                              <p:par>
                                <p:cTn id="409" presetID="1" presetClass="exit" presetSubtype="0" fill="hold" grpId="9" nodeType="withEffect">
                                  <p:stCondLst>
                                    <p:cond delay="0"/>
                                  </p:stCondLst>
                                  <p:childTnLst>
                                    <p:set>
                                      <p:cBhvr>
                                        <p:cTn id="410" dur="1" fill="hold">
                                          <p:stCondLst>
                                            <p:cond delay="0"/>
                                          </p:stCondLst>
                                        </p:cTn>
                                        <p:tgtEl>
                                          <p:spTgt spid="10"/>
                                        </p:tgtEl>
                                        <p:attrNameLst>
                                          <p:attrName>style.visibility</p:attrName>
                                        </p:attrNameLst>
                                      </p:cBhvr>
                                      <p:to>
                                        <p:strVal val="hidden"/>
                                      </p:to>
                                    </p:set>
                                  </p:childTnLst>
                                </p:cTn>
                              </p:par>
                              <p:par>
                                <p:cTn id="411" presetID="1" presetClass="exit" presetSubtype="0" fill="hold" nodeType="withEffect">
                                  <p:stCondLst>
                                    <p:cond delay="0"/>
                                  </p:stCondLst>
                                  <p:childTnLst>
                                    <p:set>
                                      <p:cBhvr>
                                        <p:cTn id="412" dur="1" fill="hold">
                                          <p:stCondLst>
                                            <p:cond delay="0"/>
                                          </p:stCondLst>
                                        </p:cTn>
                                        <p:tgtEl>
                                          <p:spTgt spid="36"/>
                                        </p:tgtEl>
                                        <p:attrNameLst>
                                          <p:attrName>style.visibility</p:attrName>
                                        </p:attrNameLst>
                                      </p:cBhvr>
                                      <p:to>
                                        <p:strVal val="hidden"/>
                                      </p:to>
                                    </p:set>
                                  </p:childTnLst>
                                </p:cTn>
                              </p:par>
                              <p:par>
                                <p:cTn id="413" presetID="1" presetClass="exit" presetSubtype="0" fill="hold" grpId="4" nodeType="withEffect">
                                  <p:stCondLst>
                                    <p:cond delay="0"/>
                                  </p:stCondLst>
                                  <p:childTnLst>
                                    <p:set>
                                      <p:cBhvr>
                                        <p:cTn id="414" dur="1" fill="hold">
                                          <p:stCondLst>
                                            <p:cond delay="0"/>
                                          </p:stCondLst>
                                        </p:cTn>
                                        <p:tgtEl>
                                          <p:spTgt spid="167"/>
                                        </p:tgtEl>
                                        <p:attrNameLst>
                                          <p:attrName>style.visibility</p:attrName>
                                        </p:attrNameLst>
                                      </p:cBhvr>
                                      <p:to>
                                        <p:strVal val="hidden"/>
                                      </p:to>
                                    </p:set>
                                  </p:childTnLst>
                                </p:cTn>
                              </p:par>
                              <p:par>
                                <p:cTn id="415" presetID="1" presetClass="exit" presetSubtype="0" fill="hold" grpId="8" nodeType="withEffect">
                                  <p:stCondLst>
                                    <p:cond delay="0"/>
                                  </p:stCondLst>
                                  <p:childTnLst>
                                    <p:set>
                                      <p:cBhvr>
                                        <p:cTn id="416" dur="1" fill="hold">
                                          <p:stCondLst>
                                            <p:cond delay="0"/>
                                          </p:stCondLst>
                                        </p:cTn>
                                        <p:tgtEl>
                                          <p:spTgt spid="29"/>
                                        </p:tgtEl>
                                        <p:attrNameLst>
                                          <p:attrName>style.visibility</p:attrName>
                                        </p:attrNameLst>
                                      </p:cBhvr>
                                      <p:to>
                                        <p:strVal val="hidden"/>
                                      </p:to>
                                    </p:set>
                                  </p:childTnLst>
                                </p:cTn>
                              </p:par>
                              <p:par>
                                <p:cTn id="417" presetID="1" presetClass="exit" presetSubtype="0" fill="hold" nodeType="withEffect">
                                  <p:stCondLst>
                                    <p:cond delay="0"/>
                                  </p:stCondLst>
                                  <p:childTnLst>
                                    <p:set>
                                      <p:cBhvr>
                                        <p:cTn id="418" dur="1" fill="hold">
                                          <p:stCondLst>
                                            <p:cond delay="0"/>
                                          </p:stCondLst>
                                        </p:cTn>
                                        <p:tgtEl>
                                          <p:spTgt spid="111"/>
                                        </p:tgtEl>
                                        <p:attrNameLst>
                                          <p:attrName>style.visibility</p:attrName>
                                        </p:attrNameLst>
                                      </p:cBhvr>
                                      <p:to>
                                        <p:strVal val="hidden"/>
                                      </p:to>
                                    </p:set>
                                  </p:childTnLst>
                                </p:cTn>
                              </p:par>
                              <p:par>
                                <p:cTn id="419" presetID="1" presetClass="exit" presetSubtype="0" fill="hold" grpId="3" nodeType="withEffect">
                                  <p:stCondLst>
                                    <p:cond delay="0"/>
                                  </p:stCondLst>
                                  <p:childTnLst>
                                    <p:set>
                                      <p:cBhvr>
                                        <p:cTn id="420" dur="1" fill="hold">
                                          <p:stCondLst>
                                            <p:cond delay="0"/>
                                          </p:stCondLst>
                                        </p:cTn>
                                        <p:tgtEl>
                                          <p:spTgt spid="165"/>
                                        </p:tgtEl>
                                        <p:attrNameLst>
                                          <p:attrName>style.visibility</p:attrName>
                                        </p:attrNameLst>
                                      </p:cBhvr>
                                      <p:to>
                                        <p:strVal val="hidden"/>
                                      </p:to>
                                    </p:set>
                                  </p:childTnLst>
                                </p:cTn>
                              </p:par>
                              <p:par>
                                <p:cTn id="421" presetID="1" presetClass="exit" presetSubtype="0" fill="hold" nodeType="withEffect">
                                  <p:stCondLst>
                                    <p:cond delay="0"/>
                                  </p:stCondLst>
                                  <p:childTnLst>
                                    <p:set>
                                      <p:cBhvr>
                                        <p:cTn id="422" dur="1" fill="hold">
                                          <p:stCondLst>
                                            <p:cond delay="0"/>
                                          </p:stCondLst>
                                        </p:cTn>
                                        <p:tgtEl>
                                          <p:spTgt spid="198"/>
                                        </p:tgtEl>
                                        <p:attrNameLst>
                                          <p:attrName>style.visibility</p:attrName>
                                        </p:attrNameLst>
                                      </p:cBhvr>
                                      <p:to>
                                        <p:strVal val="hidden"/>
                                      </p:to>
                                    </p:set>
                                  </p:childTnLst>
                                </p:cTn>
                              </p:par>
                              <p:par>
                                <p:cTn id="423" presetID="1" presetClass="exit" presetSubtype="0" fill="hold" nodeType="withEffect">
                                  <p:stCondLst>
                                    <p:cond delay="0"/>
                                  </p:stCondLst>
                                  <p:childTnLst>
                                    <p:set>
                                      <p:cBhvr>
                                        <p:cTn id="424" dur="1" fill="hold">
                                          <p:stCondLst>
                                            <p:cond delay="0"/>
                                          </p:stCondLst>
                                        </p:cTn>
                                        <p:tgtEl>
                                          <p:spTgt spid="201"/>
                                        </p:tgtEl>
                                        <p:attrNameLst>
                                          <p:attrName>style.visibility</p:attrName>
                                        </p:attrNameLst>
                                      </p:cBhvr>
                                      <p:to>
                                        <p:strVal val="hidden"/>
                                      </p:to>
                                    </p:set>
                                  </p:childTnLst>
                                </p:cTn>
                              </p:par>
                              <p:par>
                                <p:cTn id="425" presetID="1" presetClass="exit" presetSubtype="0" fill="hold" nodeType="withEffect">
                                  <p:stCondLst>
                                    <p:cond delay="0"/>
                                  </p:stCondLst>
                                  <p:childTnLst>
                                    <p:set>
                                      <p:cBhvr>
                                        <p:cTn id="426" dur="1" fill="hold">
                                          <p:stCondLst>
                                            <p:cond delay="0"/>
                                          </p:stCondLst>
                                        </p:cTn>
                                        <p:tgtEl>
                                          <p:spTgt spid="26"/>
                                        </p:tgtEl>
                                        <p:attrNameLst>
                                          <p:attrName>style.visibility</p:attrName>
                                        </p:attrNameLst>
                                      </p:cBhvr>
                                      <p:to>
                                        <p:strVal val="hidden"/>
                                      </p:to>
                                    </p:set>
                                  </p:childTnLst>
                                </p:cTn>
                              </p:par>
                              <p:par>
                                <p:cTn id="427" presetID="1" presetClass="exit" presetSubtype="0" fill="hold" grpId="6" nodeType="withEffect">
                                  <p:stCondLst>
                                    <p:cond delay="0"/>
                                  </p:stCondLst>
                                  <p:childTnLst>
                                    <p:set>
                                      <p:cBhvr>
                                        <p:cTn id="428" dur="1" fill="hold">
                                          <p:stCondLst>
                                            <p:cond delay="0"/>
                                          </p:stCondLst>
                                        </p:cTn>
                                        <p:tgtEl>
                                          <p:spTgt spid="11"/>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38"/>
                                        </p:tgtEl>
                                        <p:attrNameLst>
                                          <p:attrName>style.visibility</p:attrName>
                                        </p:attrNameLst>
                                      </p:cBhvr>
                                      <p:to>
                                        <p:strVal val="hidden"/>
                                      </p:to>
                                    </p:set>
                                  </p:childTnLst>
                                </p:cTn>
                              </p:par>
                              <p:par>
                                <p:cTn id="431" presetID="1" presetClass="exit" presetSubtype="0" fill="hold" grpId="6" nodeType="withEffect">
                                  <p:stCondLst>
                                    <p:cond delay="0"/>
                                  </p:stCondLst>
                                  <p:childTnLst>
                                    <p:set>
                                      <p:cBhvr>
                                        <p:cTn id="432" dur="1" fill="hold">
                                          <p:stCondLst>
                                            <p:cond delay="0"/>
                                          </p:stCondLst>
                                        </p:cTn>
                                        <p:tgtEl>
                                          <p:spTgt spid="30"/>
                                        </p:tgtEl>
                                        <p:attrNameLst>
                                          <p:attrName>style.visibility</p:attrName>
                                        </p:attrNameLst>
                                      </p:cBhvr>
                                      <p:to>
                                        <p:strVal val="hidden"/>
                                      </p:to>
                                    </p:set>
                                  </p:childTnLst>
                                </p:cTn>
                              </p:par>
                              <p:par>
                                <p:cTn id="433" presetID="1" presetClass="exit" presetSubtype="0" fill="hold" nodeType="withEffect">
                                  <p:stCondLst>
                                    <p:cond delay="0"/>
                                  </p:stCondLst>
                                  <p:childTnLst>
                                    <p:set>
                                      <p:cBhvr>
                                        <p:cTn id="434" dur="1" fill="hold">
                                          <p:stCondLst>
                                            <p:cond delay="0"/>
                                          </p:stCondLst>
                                        </p:cTn>
                                        <p:tgtEl>
                                          <p:spTgt spid="40"/>
                                        </p:tgtEl>
                                        <p:attrNameLst>
                                          <p:attrName>style.visibility</p:attrName>
                                        </p:attrNameLst>
                                      </p:cBhvr>
                                      <p:to>
                                        <p:strVal val="hidden"/>
                                      </p:to>
                                    </p:set>
                                  </p:childTnLst>
                                </p:cTn>
                              </p:par>
                              <p:par>
                                <p:cTn id="435" presetID="1" presetClass="exit" presetSubtype="0" fill="hold" grpId="6" nodeType="withEffect">
                                  <p:stCondLst>
                                    <p:cond delay="0"/>
                                  </p:stCondLst>
                                  <p:childTnLst>
                                    <p:set>
                                      <p:cBhvr>
                                        <p:cTn id="436" dur="1" fill="hold">
                                          <p:stCondLst>
                                            <p:cond delay="0"/>
                                          </p:stCondLst>
                                        </p:cTn>
                                        <p:tgtEl>
                                          <p:spTgt spid="31"/>
                                        </p:tgtEl>
                                        <p:attrNameLst>
                                          <p:attrName>style.visibility</p:attrName>
                                        </p:attrNameLst>
                                      </p:cBhvr>
                                      <p:to>
                                        <p:strVal val="hidden"/>
                                      </p:to>
                                    </p:set>
                                  </p:childTnLst>
                                </p:cTn>
                              </p:par>
                              <p:par>
                                <p:cTn id="437" presetID="1" presetClass="exit" presetSubtype="0" fill="hold" nodeType="withEffect">
                                  <p:stCondLst>
                                    <p:cond delay="0"/>
                                  </p:stCondLst>
                                  <p:childTnLst>
                                    <p:set>
                                      <p:cBhvr>
                                        <p:cTn id="438" dur="1" fill="hold">
                                          <p:stCondLst>
                                            <p:cond delay="0"/>
                                          </p:stCondLst>
                                        </p:cTn>
                                        <p:tgtEl>
                                          <p:spTgt spid="191"/>
                                        </p:tgtEl>
                                        <p:attrNameLst>
                                          <p:attrName>style.visibility</p:attrName>
                                        </p:attrNameLst>
                                      </p:cBhvr>
                                      <p:to>
                                        <p:strVal val="hidden"/>
                                      </p:to>
                                    </p:set>
                                  </p:childTnLst>
                                </p:cTn>
                              </p:par>
                              <p:par>
                                <p:cTn id="439" presetID="1" presetClass="exit" presetSubtype="0" fill="hold" nodeType="withEffect">
                                  <p:stCondLst>
                                    <p:cond delay="0"/>
                                  </p:stCondLst>
                                  <p:childTnLst>
                                    <p:set>
                                      <p:cBhvr>
                                        <p:cTn id="440" dur="1" fill="hold">
                                          <p:stCondLst>
                                            <p:cond delay="0"/>
                                          </p:stCondLst>
                                        </p:cTn>
                                        <p:tgtEl>
                                          <p:spTgt spid="184"/>
                                        </p:tgtEl>
                                        <p:attrNameLst>
                                          <p:attrName>style.visibility</p:attrName>
                                        </p:attrNameLst>
                                      </p:cBhvr>
                                      <p:to>
                                        <p:strVal val="hidden"/>
                                      </p:to>
                                    </p:set>
                                  </p:childTnLst>
                                </p:cTn>
                              </p:par>
                              <p:par>
                                <p:cTn id="441" presetID="1" presetClass="exit" presetSubtype="0" fill="hold" nodeType="withEffect">
                                  <p:stCondLst>
                                    <p:cond delay="0"/>
                                  </p:stCondLst>
                                  <p:childTnLst>
                                    <p:set>
                                      <p:cBhvr>
                                        <p:cTn id="442" dur="1" fill="hold">
                                          <p:stCondLst>
                                            <p:cond delay="0"/>
                                          </p:stCondLst>
                                        </p:cTn>
                                        <p:tgtEl>
                                          <p:spTgt spid="182"/>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ntr" presetSubtype="0" fill="hold" grpId="8" nodeType="clickEffect">
                                  <p:stCondLst>
                                    <p:cond delay="0"/>
                                  </p:stCondLst>
                                  <p:childTnLst>
                                    <p:set>
                                      <p:cBhvr>
                                        <p:cTn id="446" dur="1" fill="hold">
                                          <p:stCondLst>
                                            <p:cond delay="0"/>
                                          </p:stCondLst>
                                        </p:cTn>
                                        <p:tgtEl>
                                          <p:spTgt spid="4"/>
                                        </p:tgtEl>
                                        <p:attrNameLst>
                                          <p:attrName>style.visibility</p:attrName>
                                        </p:attrNameLst>
                                      </p:cBhvr>
                                      <p:to>
                                        <p:strVal val="visible"/>
                                      </p:to>
                                    </p:set>
                                  </p:childTnLst>
                                </p:cTn>
                              </p:par>
                              <p:par>
                                <p:cTn id="447" presetID="1" presetClass="entr" presetSubtype="0" fill="hold" nodeType="withEffect">
                                  <p:stCondLst>
                                    <p:cond delay="0"/>
                                  </p:stCondLst>
                                  <p:childTnLst>
                                    <p:set>
                                      <p:cBhvr>
                                        <p:cTn id="448" dur="1" fill="hold">
                                          <p:stCondLst>
                                            <p:cond delay="0"/>
                                          </p:stCondLst>
                                        </p:cTn>
                                        <p:tgtEl>
                                          <p:spTgt spid="13"/>
                                        </p:tgtEl>
                                        <p:attrNameLst>
                                          <p:attrName>style.visibility</p:attrName>
                                        </p:attrNameLst>
                                      </p:cBhvr>
                                      <p:to>
                                        <p:strVal val="visible"/>
                                      </p:to>
                                    </p:set>
                                  </p:childTnLst>
                                </p:cTn>
                              </p:par>
                              <p:par>
                                <p:cTn id="449" presetID="1" presetClass="entr" presetSubtype="0" fill="hold" grpId="7" nodeType="withEffect">
                                  <p:stCondLst>
                                    <p:cond delay="0"/>
                                  </p:stCondLst>
                                  <p:childTnLst>
                                    <p:set>
                                      <p:cBhvr>
                                        <p:cTn id="450" dur="1" fill="hold">
                                          <p:stCondLst>
                                            <p:cond delay="0"/>
                                          </p:stCondLst>
                                        </p:cTn>
                                        <p:tgtEl>
                                          <p:spTgt spid="8"/>
                                        </p:tgtEl>
                                        <p:attrNameLst>
                                          <p:attrName>style.visibility</p:attrName>
                                        </p:attrNameLst>
                                      </p:cBhvr>
                                      <p:to>
                                        <p:strVal val="visible"/>
                                      </p:to>
                                    </p:set>
                                  </p:childTnLst>
                                </p:cTn>
                              </p:par>
                              <p:par>
                                <p:cTn id="451" presetID="1" presetClass="entr" presetSubtype="0" fill="hold" grpId="7" nodeType="withEffect">
                                  <p:stCondLst>
                                    <p:cond delay="0"/>
                                  </p:stCondLst>
                                  <p:childTnLst>
                                    <p:set>
                                      <p:cBhvr>
                                        <p:cTn id="452" dur="1" fill="hold">
                                          <p:stCondLst>
                                            <p:cond delay="0"/>
                                          </p:stCondLst>
                                        </p:cTn>
                                        <p:tgtEl>
                                          <p:spTgt spid="9"/>
                                        </p:tgtEl>
                                        <p:attrNameLst>
                                          <p:attrName>style.visibility</p:attrName>
                                        </p:attrNameLst>
                                      </p:cBhvr>
                                      <p:to>
                                        <p:strVal val="visible"/>
                                      </p:to>
                                    </p:set>
                                  </p:childTnLst>
                                </p:cTn>
                              </p:par>
                              <p:par>
                                <p:cTn id="453" presetID="1" presetClass="entr" presetSubtype="0" fill="hold" nodeType="withEffect">
                                  <p:stCondLst>
                                    <p:cond delay="0"/>
                                  </p:stCondLst>
                                  <p:childTnLst>
                                    <p:set>
                                      <p:cBhvr>
                                        <p:cTn id="454" dur="1" fill="hold">
                                          <p:stCondLst>
                                            <p:cond delay="0"/>
                                          </p:stCondLst>
                                        </p:cTn>
                                        <p:tgtEl>
                                          <p:spTgt spid="21"/>
                                        </p:tgtEl>
                                        <p:attrNameLst>
                                          <p:attrName>style.visibility</p:attrName>
                                        </p:attrNameLst>
                                      </p:cBhvr>
                                      <p:to>
                                        <p:strVal val="visible"/>
                                      </p:to>
                                    </p:set>
                                  </p:childTnLst>
                                </p:cTn>
                              </p:par>
                              <p:par>
                                <p:cTn id="455" presetID="1" presetClass="entr" presetSubtype="0" fill="hold" grpId="8" nodeType="withEffect">
                                  <p:stCondLst>
                                    <p:cond delay="0"/>
                                  </p:stCondLst>
                                  <p:childTnLst>
                                    <p:set>
                                      <p:cBhvr>
                                        <p:cTn id="456" dur="1" fill="hold">
                                          <p:stCondLst>
                                            <p:cond delay="0"/>
                                          </p:stCondLst>
                                        </p:cTn>
                                        <p:tgtEl>
                                          <p:spTgt spid="10"/>
                                        </p:tgtEl>
                                        <p:attrNameLst>
                                          <p:attrName>style.visibility</p:attrName>
                                        </p:attrNameLst>
                                      </p:cBhvr>
                                      <p:to>
                                        <p:strVal val="visible"/>
                                      </p:to>
                                    </p:set>
                                  </p:childTnLst>
                                </p:cTn>
                              </p:par>
                              <p:par>
                                <p:cTn id="457" presetID="1" presetClass="entr" presetSubtype="0" fill="hold" grpId="4" nodeType="withEffect">
                                  <p:stCondLst>
                                    <p:cond delay="0"/>
                                  </p:stCondLst>
                                  <p:childTnLst>
                                    <p:set>
                                      <p:cBhvr>
                                        <p:cTn id="458" dur="1" fill="hold">
                                          <p:stCondLst>
                                            <p:cond delay="0"/>
                                          </p:stCondLst>
                                        </p:cTn>
                                        <p:tgtEl>
                                          <p:spTgt spid="11"/>
                                        </p:tgtEl>
                                        <p:attrNameLst>
                                          <p:attrName>style.visibility</p:attrName>
                                        </p:attrNameLst>
                                      </p:cBhvr>
                                      <p:to>
                                        <p:strVal val="visible"/>
                                      </p:to>
                                    </p:set>
                                  </p:childTnLst>
                                </p:cTn>
                              </p:par>
                              <p:par>
                                <p:cTn id="459" presetID="1" presetClass="entr" presetSubtype="0" fill="hold" grpId="7" nodeType="withEffect">
                                  <p:stCondLst>
                                    <p:cond delay="0"/>
                                  </p:stCondLst>
                                  <p:childTnLst>
                                    <p:set>
                                      <p:cBhvr>
                                        <p:cTn id="460" dur="1" fill="hold">
                                          <p:stCondLst>
                                            <p:cond delay="0"/>
                                          </p:stCondLst>
                                        </p:cTn>
                                        <p:tgtEl>
                                          <p:spTgt spid="29"/>
                                        </p:tgtEl>
                                        <p:attrNameLst>
                                          <p:attrName>style.visibility</p:attrName>
                                        </p:attrNameLst>
                                      </p:cBhvr>
                                      <p:to>
                                        <p:strVal val="visible"/>
                                      </p:to>
                                    </p:set>
                                  </p:childTnLst>
                                </p:cTn>
                              </p:par>
                              <p:par>
                                <p:cTn id="461" presetID="1" presetClass="entr" presetSubtype="0" fill="hold" nodeType="withEffect">
                                  <p:stCondLst>
                                    <p:cond delay="0"/>
                                  </p:stCondLst>
                                  <p:childTnLst>
                                    <p:set>
                                      <p:cBhvr>
                                        <p:cTn id="462" dur="1" fill="hold">
                                          <p:stCondLst>
                                            <p:cond delay="0"/>
                                          </p:stCondLst>
                                        </p:cTn>
                                        <p:tgtEl>
                                          <p:spTgt spid="38"/>
                                        </p:tgtEl>
                                        <p:attrNameLst>
                                          <p:attrName>style.visibility</p:attrName>
                                        </p:attrNameLst>
                                      </p:cBhvr>
                                      <p:to>
                                        <p:strVal val="visible"/>
                                      </p:to>
                                    </p:set>
                                  </p:childTnLst>
                                </p:cTn>
                              </p:par>
                              <p:par>
                                <p:cTn id="463" presetID="1" presetClass="entr" presetSubtype="0" fill="hold" grpId="4" nodeType="withEffect">
                                  <p:stCondLst>
                                    <p:cond delay="0"/>
                                  </p:stCondLst>
                                  <p:childTnLst>
                                    <p:set>
                                      <p:cBhvr>
                                        <p:cTn id="464" dur="1" fill="hold">
                                          <p:stCondLst>
                                            <p:cond delay="0"/>
                                          </p:stCondLst>
                                        </p:cTn>
                                        <p:tgtEl>
                                          <p:spTgt spid="30"/>
                                        </p:tgtEl>
                                        <p:attrNameLst>
                                          <p:attrName>style.visibility</p:attrName>
                                        </p:attrNameLst>
                                      </p:cBhvr>
                                      <p:to>
                                        <p:strVal val="visible"/>
                                      </p:to>
                                    </p:set>
                                  </p:childTnLst>
                                </p:cTn>
                              </p:par>
                              <p:par>
                                <p:cTn id="465" presetID="1" presetClass="entr" presetSubtype="0" fill="hold" grpId="4" nodeType="withEffect">
                                  <p:stCondLst>
                                    <p:cond delay="0"/>
                                  </p:stCondLst>
                                  <p:childTnLst>
                                    <p:set>
                                      <p:cBhvr>
                                        <p:cTn id="466" dur="1" fill="hold">
                                          <p:stCondLst>
                                            <p:cond delay="0"/>
                                          </p:stCondLst>
                                        </p:cTn>
                                        <p:tgtEl>
                                          <p:spTgt spid="31"/>
                                        </p:tgtEl>
                                        <p:attrNameLst>
                                          <p:attrName>style.visibility</p:attrName>
                                        </p:attrNameLst>
                                      </p:cBhvr>
                                      <p:to>
                                        <p:strVal val="visible"/>
                                      </p:to>
                                    </p:set>
                                  </p:childTnLst>
                                </p:cTn>
                              </p:par>
                              <p:par>
                                <p:cTn id="467" presetID="1" presetClass="entr" presetSubtype="0" fill="hold" grpId="3" nodeType="withEffect">
                                  <p:stCondLst>
                                    <p:cond delay="0"/>
                                  </p:stCondLst>
                                  <p:childTnLst>
                                    <p:set>
                                      <p:cBhvr>
                                        <p:cTn id="468" dur="1" fill="hold">
                                          <p:stCondLst>
                                            <p:cond delay="0"/>
                                          </p:stCondLst>
                                        </p:cTn>
                                        <p:tgtEl>
                                          <p:spTgt spid="166"/>
                                        </p:tgtEl>
                                        <p:attrNameLst>
                                          <p:attrName>style.visibility</p:attrName>
                                        </p:attrNameLst>
                                      </p:cBhvr>
                                      <p:to>
                                        <p:strVal val="visible"/>
                                      </p:to>
                                    </p:set>
                                  </p:childTnLst>
                                </p:cTn>
                              </p:par>
                              <p:par>
                                <p:cTn id="469" presetID="1" presetClass="entr" presetSubtype="0" fill="hold" grpId="3" nodeType="withEffect">
                                  <p:stCondLst>
                                    <p:cond delay="0"/>
                                  </p:stCondLst>
                                  <p:childTnLst>
                                    <p:set>
                                      <p:cBhvr>
                                        <p:cTn id="470" dur="1" fill="hold">
                                          <p:stCondLst>
                                            <p:cond delay="0"/>
                                          </p:stCondLst>
                                        </p:cTn>
                                        <p:tgtEl>
                                          <p:spTgt spid="167"/>
                                        </p:tgtEl>
                                        <p:attrNameLst>
                                          <p:attrName>style.visibility</p:attrName>
                                        </p:attrNameLst>
                                      </p:cBhvr>
                                      <p:to>
                                        <p:strVal val="visible"/>
                                      </p:to>
                                    </p:set>
                                  </p:childTnLst>
                                </p:cTn>
                              </p:par>
                              <p:par>
                                <p:cTn id="471" presetID="1" presetClass="entr" presetSubtype="0" fill="hold" nodeType="withEffect">
                                  <p:stCondLst>
                                    <p:cond delay="0"/>
                                  </p:stCondLst>
                                  <p:childTnLst>
                                    <p:set>
                                      <p:cBhvr>
                                        <p:cTn id="472" dur="1" fill="hold">
                                          <p:stCondLst>
                                            <p:cond delay="0"/>
                                          </p:stCondLst>
                                        </p:cTn>
                                        <p:tgtEl>
                                          <p:spTgt spid="111"/>
                                        </p:tgtEl>
                                        <p:attrNameLst>
                                          <p:attrName>style.visibility</p:attrName>
                                        </p:attrNameLst>
                                      </p:cBhvr>
                                      <p:to>
                                        <p:strVal val="visible"/>
                                      </p:to>
                                    </p:set>
                                  </p:childTnLst>
                                </p:cTn>
                              </p:par>
                              <p:par>
                                <p:cTn id="473" presetID="1" presetClass="entr" presetSubtype="0" fill="hold" grpId="1" nodeType="withEffect">
                                  <p:stCondLst>
                                    <p:cond delay="0"/>
                                  </p:stCondLst>
                                  <p:childTnLst>
                                    <p:set>
                                      <p:cBhvr>
                                        <p:cTn id="474" dur="1" fill="hold">
                                          <p:stCondLst>
                                            <p:cond delay="0"/>
                                          </p:stCondLst>
                                        </p:cTn>
                                        <p:tgtEl>
                                          <p:spTgt spid="193"/>
                                        </p:tgtEl>
                                        <p:attrNameLst>
                                          <p:attrName>style.visibility</p:attrName>
                                        </p:attrNameLst>
                                      </p:cBhvr>
                                      <p:to>
                                        <p:strVal val="visible"/>
                                      </p:to>
                                    </p:set>
                                  </p:childTnLst>
                                </p:cTn>
                              </p:par>
                              <p:par>
                                <p:cTn id="475" presetID="1" presetClass="entr" presetSubtype="0" fill="hold" grpId="1" nodeType="withEffect">
                                  <p:stCondLst>
                                    <p:cond delay="0"/>
                                  </p:stCondLst>
                                  <p:childTnLst>
                                    <p:set>
                                      <p:cBhvr>
                                        <p:cTn id="476" dur="1" fill="hold">
                                          <p:stCondLst>
                                            <p:cond delay="0"/>
                                          </p:stCondLst>
                                        </p:cTn>
                                        <p:tgtEl>
                                          <p:spTgt spid="203"/>
                                        </p:tgtEl>
                                        <p:attrNameLst>
                                          <p:attrName>style.visibility</p:attrName>
                                        </p:attrNameLst>
                                      </p:cBhvr>
                                      <p:to>
                                        <p:strVal val="visible"/>
                                      </p:to>
                                    </p:set>
                                  </p:childTnLst>
                                </p:cTn>
                              </p:par>
                              <p:par>
                                <p:cTn id="477" presetID="1" presetClass="entr" presetSubtype="0" fill="hold" nodeType="withEffect">
                                  <p:stCondLst>
                                    <p:cond delay="0"/>
                                  </p:stCondLst>
                                  <p:childTnLst>
                                    <p:set>
                                      <p:cBhvr>
                                        <p:cTn id="478" dur="1" fill="hold">
                                          <p:stCondLst>
                                            <p:cond delay="0"/>
                                          </p:stCondLst>
                                        </p:cTn>
                                        <p:tgtEl>
                                          <p:spTgt spid="191"/>
                                        </p:tgtEl>
                                        <p:attrNameLst>
                                          <p:attrName>style.visibility</p:attrName>
                                        </p:attrNameLst>
                                      </p:cBhvr>
                                      <p:to>
                                        <p:strVal val="visible"/>
                                      </p:to>
                                    </p:set>
                                  </p:childTnLst>
                                </p:cTn>
                              </p:par>
                              <p:par>
                                <p:cTn id="479" presetID="1" presetClass="entr" presetSubtype="0" fill="hold" nodeType="withEffect">
                                  <p:stCondLst>
                                    <p:cond delay="0"/>
                                  </p:stCondLst>
                                  <p:childTnLst>
                                    <p:set>
                                      <p:cBhvr>
                                        <p:cTn id="480" dur="1" fill="hold">
                                          <p:stCondLst>
                                            <p:cond delay="0"/>
                                          </p:stCondLst>
                                        </p:cTn>
                                        <p:tgtEl>
                                          <p:spTgt spid="184"/>
                                        </p:tgtEl>
                                        <p:attrNameLst>
                                          <p:attrName>style.visibility</p:attrName>
                                        </p:attrNameLst>
                                      </p:cBhvr>
                                      <p:to>
                                        <p:strVal val="visible"/>
                                      </p:to>
                                    </p:set>
                                  </p:childTnLst>
                                </p:cTn>
                              </p:par>
                              <p:par>
                                <p:cTn id="481" presetID="1" presetClass="entr" presetSubtype="0" fill="hold" nodeType="withEffect">
                                  <p:stCondLst>
                                    <p:cond delay="0"/>
                                  </p:stCondLst>
                                  <p:childTnLst>
                                    <p:set>
                                      <p:cBhvr>
                                        <p:cTn id="482" dur="1" fill="hold">
                                          <p:stCondLst>
                                            <p:cond delay="0"/>
                                          </p:stCondLst>
                                        </p:cTn>
                                        <p:tgtEl>
                                          <p:spTgt spid="182"/>
                                        </p:tgtEl>
                                        <p:attrNameLst>
                                          <p:attrName>style.visibility</p:attrName>
                                        </p:attrNameLst>
                                      </p:cBhvr>
                                      <p:to>
                                        <p:strVal val="visible"/>
                                      </p:to>
                                    </p:set>
                                  </p:childTnLst>
                                </p:cTn>
                              </p:par>
                              <p:par>
                                <p:cTn id="483" presetID="1" presetClass="entr" presetSubtype="0" fill="hold" grpId="0" nodeType="withEffect">
                                  <p:stCondLst>
                                    <p:cond delay="0"/>
                                  </p:stCondLst>
                                  <p:childTnLst>
                                    <p:set>
                                      <p:cBhvr>
                                        <p:cTn id="484" dur="1" fill="hold">
                                          <p:stCondLst>
                                            <p:cond delay="0"/>
                                          </p:stCondLst>
                                        </p:cTn>
                                        <p:tgtEl>
                                          <p:spTgt spid="237"/>
                                        </p:tgtEl>
                                        <p:attrNameLst>
                                          <p:attrName>style.visibility</p:attrName>
                                        </p:attrNameLst>
                                      </p:cBhvr>
                                      <p:to>
                                        <p:strVal val="visible"/>
                                      </p:to>
                                    </p:set>
                                  </p:childTnLst>
                                </p:cTn>
                              </p:par>
                              <p:par>
                                <p:cTn id="485" presetID="1" presetClass="entr" presetSubtype="0" fill="hold" grpId="2" nodeType="withEffect">
                                  <p:stCondLst>
                                    <p:cond delay="0"/>
                                  </p:stCondLst>
                                  <p:childTnLst>
                                    <p:set>
                                      <p:cBhvr>
                                        <p:cTn id="486" dur="1" fill="hold">
                                          <p:stCondLst>
                                            <p:cond delay="0"/>
                                          </p:stCondLst>
                                        </p:cTn>
                                        <p:tgtEl>
                                          <p:spTgt spid="194"/>
                                        </p:tgtEl>
                                        <p:attrNameLst>
                                          <p:attrName>style.visibility</p:attrName>
                                        </p:attrNameLst>
                                      </p:cBhvr>
                                      <p:to>
                                        <p:strVal val="visible"/>
                                      </p:to>
                                    </p:set>
                                  </p:childTnLst>
                                </p:cTn>
                              </p:par>
                              <p:par>
                                <p:cTn id="487" presetID="1" presetClass="entr" presetSubtype="0" fill="hold" grpId="2" nodeType="withEffect">
                                  <p:stCondLst>
                                    <p:cond delay="0"/>
                                  </p:stCondLst>
                                  <p:childTnLst>
                                    <p:set>
                                      <p:cBhvr>
                                        <p:cTn id="48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2" animBg="1"/>
      <p:bldP spid="4" grpId="3" animBg="1"/>
      <p:bldP spid="4" grpId="4" animBg="1"/>
      <p:bldP spid="4" grpId="5" animBg="1"/>
      <p:bldP spid="4" grpId="6" animBg="1"/>
      <p:bldP spid="4" grpId="7" animBg="1"/>
      <p:bldP spid="4" grpId="8" animBg="1"/>
      <p:bldP spid="4" grpId="9" animBg="1"/>
      <p:bldP spid="8" grpId="0" animBg="1"/>
      <p:bldP spid="8" grpId="1" animBg="1"/>
      <p:bldP spid="8" grpId="2" animBg="1"/>
      <p:bldP spid="8" grpId="3" animBg="1"/>
      <p:bldP spid="8" grpId="4" animBg="1"/>
      <p:bldP spid="8" grpId="5" animBg="1"/>
      <p:bldP spid="8" grpId="6" animBg="1"/>
      <p:bldP spid="8" grpId="7" animBg="1"/>
      <p:bldP spid="8" grpId="8" animBg="1"/>
      <p:bldP spid="9" grpId="0" animBg="1"/>
      <p:bldP spid="9" grpId="1" animBg="1"/>
      <p:bldP spid="9" grpId="2" animBg="1"/>
      <p:bldP spid="9" grpId="3" animBg="1"/>
      <p:bldP spid="9" grpId="4" animBg="1"/>
      <p:bldP spid="9" grpId="5" animBg="1"/>
      <p:bldP spid="9" grpId="6" animBg="1"/>
      <p:bldP spid="9" grpId="7" animBg="1"/>
      <p:bldP spid="9" grpId="8" animBg="1"/>
      <p:bldP spid="10" grpId="0" animBg="1"/>
      <p:bldP spid="10" grpId="1" animBg="1"/>
      <p:bldP spid="10" grpId="2" animBg="1"/>
      <p:bldP spid="10" grpId="3" animBg="1"/>
      <p:bldP spid="10" grpId="4" animBg="1"/>
      <p:bldP spid="10" grpId="5" animBg="1"/>
      <p:bldP spid="10" grpId="6" animBg="1"/>
      <p:bldP spid="10" grpId="7" animBg="1"/>
      <p:bldP spid="10" grpId="8" animBg="1"/>
      <p:bldP spid="10" grpId="9" animBg="1"/>
      <p:bldP spid="11" grpId="0" animBg="1"/>
      <p:bldP spid="11" grpId="1" animBg="1"/>
      <p:bldP spid="11" grpId="2" animBg="1"/>
      <p:bldP spid="11" grpId="3" animBg="1"/>
      <p:bldP spid="11" grpId="4" animBg="1"/>
      <p:bldP spid="11" grpId="5" animBg="1"/>
      <p:bldP spid="11" grpId="6" animBg="1"/>
      <p:bldP spid="29" grpId="0" animBg="1"/>
      <p:bldP spid="29" grpId="1" animBg="1"/>
      <p:bldP spid="29" grpId="2" animBg="1"/>
      <p:bldP spid="29" grpId="3" animBg="1"/>
      <p:bldP spid="29" grpId="4" animBg="1"/>
      <p:bldP spid="29" grpId="5" animBg="1"/>
      <p:bldP spid="29" grpId="6" animBg="1"/>
      <p:bldP spid="29" grpId="7" animBg="1"/>
      <p:bldP spid="29" grpId="8" animBg="1"/>
      <p:bldP spid="30" grpId="0" animBg="1"/>
      <p:bldP spid="30" grpId="1" animBg="1"/>
      <p:bldP spid="30" grpId="2" animBg="1"/>
      <p:bldP spid="30" grpId="3" animBg="1"/>
      <p:bldP spid="30" grpId="4" animBg="1"/>
      <p:bldP spid="30" grpId="5" animBg="1"/>
      <p:bldP spid="30" grpId="6" animBg="1"/>
      <p:bldP spid="31" grpId="0" animBg="1"/>
      <p:bldP spid="31" grpId="1" animBg="1"/>
      <p:bldP spid="31" grpId="2" animBg="1"/>
      <p:bldP spid="31" grpId="3" animBg="1"/>
      <p:bldP spid="31" grpId="4" animBg="1"/>
      <p:bldP spid="31" grpId="5" animBg="1"/>
      <p:bldP spid="31" grpId="6" animBg="1"/>
      <p:bldP spid="163" grpId="0"/>
      <p:bldP spid="163" grpId="1"/>
      <p:bldP spid="163" grpId="2"/>
      <p:bldP spid="163" grpId="3"/>
      <p:bldP spid="164" grpId="2"/>
      <p:bldP spid="164" grpId="5"/>
      <p:bldP spid="165" grpId="0"/>
      <p:bldP spid="165" grpId="1"/>
      <p:bldP spid="165" grpId="2"/>
      <p:bldP spid="165" grpId="3"/>
      <p:bldP spid="166" grpId="0"/>
      <p:bldP spid="166" grpId="1"/>
      <p:bldP spid="166" grpId="2"/>
      <p:bldP spid="166" grpId="3"/>
      <p:bldP spid="166" grpId="4"/>
      <p:bldP spid="167" grpId="0"/>
      <p:bldP spid="167" grpId="1"/>
      <p:bldP spid="167" grpId="2"/>
      <p:bldP spid="167" grpId="3"/>
      <p:bldP spid="167" grpId="4"/>
      <p:bldP spid="192" grpId="0"/>
      <p:bldP spid="192" grpId="1"/>
      <p:bldP spid="193" grpId="0"/>
      <p:bldP spid="193" grpId="1"/>
      <p:bldP spid="193" grpId="2"/>
      <p:bldP spid="194" grpId="0"/>
      <p:bldP spid="194" grpId="1"/>
      <p:bldP spid="194" grpId="2"/>
      <p:bldP spid="195" grpId="0"/>
      <p:bldP spid="195" grpId="1"/>
      <p:bldP spid="196" grpId="0"/>
      <p:bldP spid="196" grpId="1"/>
      <p:bldP spid="196" grpId="2"/>
      <p:bldP spid="196" grpId="3"/>
      <p:bldP spid="202" grpId="0"/>
      <p:bldP spid="202" grpId="1"/>
      <p:bldP spid="203" grpId="0"/>
      <p:bldP spid="203" grpId="1"/>
      <p:bldP spid="203" grpId="2"/>
      <p:bldP spid="237" grpId="0"/>
      <p:bldP spid="237" grpId="3"/>
      <p:bldP spid="237" grpId="4"/>
      <p:bldP spid="237" grpId="5"/>
      <p:bldP spid="237" grpId="6"/>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69900" y="324861"/>
            <a:ext cx="8955900" cy="369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DE" dirty="0"/>
              <a:t>3.2 Centrality Algorithms</a:t>
            </a:r>
            <a:endParaRPr sz="2000" b="1" i="0" u="none" strike="noStrike" cap="none" dirty="0">
              <a:solidFill>
                <a:srgbClr val="2282C0"/>
              </a:solidFill>
              <a:latin typeface="Arial"/>
              <a:ea typeface="Arial"/>
              <a:cs typeface="Arial"/>
              <a:sym typeface="Arial"/>
            </a:endParaRPr>
          </a:p>
        </p:txBody>
      </p:sp>
      <p:sp>
        <p:nvSpPr>
          <p:cNvPr id="110" name="Shape 110"/>
          <p:cNvSpPr txBox="1">
            <a:spLocks noGrp="1"/>
          </p:cNvSpPr>
          <p:nvPr>
            <p:ph type="body" idx="1"/>
          </p:nvPr>
        </p:nvSpPr>
        <p:spPr>
          <a:xfrm>
            <a:off x="469900" y="1590682"/>
            <a:ext cx="8948400" cy="4430700"/>
          </a:xfrm>
          <a:prstGeom prst="rect">
            <a:avLst/>
          </a:prstGeom>
          <a:noFill/>
          <a:ln>
            <a:noFill/>
          </a:ln>
        </p:spPr>
        <p:txBody>
          <a:bodyPr spcFirstLastPara="1" wrap="square" lIns="0" tIns="0" rIns="0" bIns="0" anchor="t" anchorCtr="0">
            <a:noAutofit/>
          </a:bodyPr>
          <a:lstStyle/>
          <a:p>
            <a:pPr>
              <a:spcBef>
                <a:spcPts val="900"/>
              </a:spcBef>
            </a:pPr>
            <a:r>
              <a:rPr lang="en-IN" sz="1600" b="0" i="0" u="none" strike="noStrike" cap="none" dirty="0">
                <a:solidFill>
                  <a:schemeClr val="dk1"/>
                </a:solidFill>
                <a:sym typeface="Arial"/>
              </a:rPr>
              <a:t>Page Rank Algorithm</a:t>
            </a:r>
          </a:p>
          <a:p>
            <a:pPr>
              <a:spcBef>
                <a:spcPts val="900"/>
              </a:spcBef>
              <a:buFont typeface="Wingdings" panose="05000000000000000000" pitchFamily="2" charset="2"/>
              <a:buChar char="Ø"/>
            </a:pPr>
            <a:r>
              <a:rPr lang="en-IN" sz="1600" dirty="0"/>
              <a:t>Estimates a current node's importance from its linked neighbours and then again from their neighbours. A node's rank is derived from the number and quality of its transitive links to estimate influence. </a:t>
            </a:r>
          </a:p>
          <a:p>
            <a:pPr marL="360000" lvl="0" indent="-245700">
              <a:spcBef>
                <a:spcPts val="900"/>
              </a:spcBef>
              <a:buNone/>
            </a:pPr>
            <a:endParaRPr lang="en-IN" sz="1200" b="0" i="0" u="none" strike="noStrike" cap="none" dirty="0">
              <a:solidFill>
                <a:schemeClr val="dk1"/>
              </a:solidFill>
              <a:latin typeface="Arial"/>
              <a:ea typeface="Arial"/>
              <a:cs typeface="Arial"/>
              <a:sym typeface="Arial"/>
            </a:endParaRPr>
          </a:p>
          <a:p>
            <a:pPr marL="360000" marR="0" lvl="0" indent="-245700" algn="l" rtl="0">
              <a:lnSpc>
                <a:spcPct val="100000"/>
              </a:lnSpc>
              <a:spcBef>
                <a:spcPts val="900"/>
              </a:spcBef>
              <a:spcAft>
                <a:spcPts val="0"/>
              </a:spcAft>
              <a:buClr>
                <a:srgbClr val="2282C0"/>
              </a:buClr>
              <a:buSzPts val="1800"/>
              <a:buFont typeface="Noto Sans Symbols"/>
              <a:buNone/>
            </a:pPr>
            <a:endParaRPr lang="en-IN" dirty="0"/>
          </a:p>
        </p:txBody>
      </p:sp>
      <p:sp>
        <p:nvSpPr>
          <p:cNvPr id="111" name="Shape 111"/>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29</a:t>
            </a:fld>
            <a:endParaRPr/>
          </a:p>
        </p:txBody>
      </p:sp>
      <p:graphicFrame>
        <p:nvGraphicFramePr>
          <p:cNvPr id="7" name="Table 6">
            <a:extLst>
              <a:ext uri="{FF2B5EF4-FFF2-40B4-BE49-F238E27FC236}">
                <a16:creationId xmlns:a16="http://schemas.microsoft.com/office/drawing/2014/main" id="{DBFEEFDB-80F5-4A4A-8A2D-51CC1E7283F3}"/>
              </a:ext>
            </a:extLst>
          </p:cNvPr>
          <p:cNvGraphicFramePr>
            <a:graphicFrameLocks noGrp="1"/>
          </p:cNvGraphicFramePr>
          <p:nvPr>
            <p:extLst>
              <p:ext uri="{D42A27DB-BD31-4B8C-83A1-F6EECF244321}">
                <p14:modId xmlns:p14="http://schemas.microsoft.com/office/powerpoint/2010/main" val="2132026656"/>
              </p:ext>
            </p:extLst>
          </p:nvPr>
        </p:nvGraphicFramePr>
        <p:xfrm>
          <a:off x="469900" y="2976768"/>
          <a:ext cx="3118126" cy="2887317"/>
        </p:xfrm>
        <a:graphic>
          <a:graphicData uri="http://schemas.openxmlformats.org/drawingml/2006/table">
            <a:tbl>
              <a:tblPr/>
              <a:tblGrid>
                <a:gridCol w="1559063">
                  <a:extLst>
                    <a:ext uri="{9D8B030D-6E8A-4147-A177-3AD203B41FA5}">
                      <a16:colId xmlns:a16="http://schemas.microsoft.com/office/drawing/2014/main" val="1229633337"/>
                    </a:ext>
                  </a:extLst>
                </a:gridCol>
                <a:gridCol w="1559063">
                  <a:extLst>
                    <a:ext uri="{9D8B030D-6E8A-4147-A177-3AD203B41FA5}">
                      <a16:colId xmlns:a16="http://schemas.microsoft.com/office/drawing/2014/main" val="252501138"/>
                    </a:ext>
                  </a:extLst>
                </a:gridCol>
              </a:tblGrid>
              <a:tr h="320813">
                <a:tc>
                  <a:txBody>
                    <a:bodyPr/>
                    <a:lstStyle/>
                    <a:p>
                      <a:pPr algn="l" fontAlgn="t"/>
                      <a:r>
                        <a:rPr lang="en-IN">
                          <a:solidFill>
                            <a:srgbClr val="222222"/>
                          </a:solidFill>
                          <a:effectLst/>
                        </a:rPr>
                        <a:t>Name</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015EF"/>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solidFill>
                            <a:srgbClr val="222222"/>
                          </a:solidFill>
                          <a:effectLst/>
                        </a:rPr>
                        <a:t>PageRank</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015EF"/>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888118"/>
                  </a:ext>
                </a:extLst>
              </a:tr>
              <a:tr h="320813">
                <a:tc>
                  <a:txBody>
                    <a:bodyPr/>
                    <a:lstStyle/>
                    <a:p>
                      <a:pPr algn="l" fontAlgn="t"/>
                      <a:r>
                        <a:rPr lang="en-IN">
                          <a:solidFill>
                            <a:srgbClr val="222222"/>
                          </a:solidFill>
                          <a:effectLst/>
                          <a:latin typeface="Open Sans" panose="020B0604020202020204" charset="0"/>
                        </a:rPr>
                        <a:t>Home</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solidFill>
                            <a:srgbClr val="222222"/>
                          </a:solidFill>
                          <a:effectLst/>
                          <a:latin typeface="Open Sans" panose="020B0604020202020204" charset="0"/>
                        </a:rPr>
                        <a:t>3.232</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3324865"/>
                  </a:ext>
                </a:extLst>
              </a:tr>
              <a:tr h="320813">
                <a:tc>
                  <a:txBody>
                    <a:bodyPr/>
                    <a:lstStyle/>
                    <a:p>
                      <a:pPr algn="l" fontAlgn="t"/>
                      <a:r>
                        <a:rPr lang="en-IN">
                          <a:solidFill>
                            <a:srgbClr val="222222"/>
                          </a:solidFill>
                          <a:effectLst/>
                          <a:latin typeface="Open Sans" panose="020B0604020202020204" charset="0"/>
                        </a:rPr>
                        <a:t>Product</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solidFill>
                            <a:srgbClr val="222222"/>
                          </a:solidFill>
                          <a:effectLst/>
                          <a:latin typeface="Open Sans" panose="020B0604020202020204" charset="0"/>
                        </a:rPr>
                        <a:t>1.059</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0158216"/>
                  </a:ext>
                </a:extLst>
              </a:tr>
              <a:tr h="320813">
                <a:tc>
                  <a:txBody>
                    <a:bodyPr/>
                    <a:lstStyle/>
                    <a:p>
                      <a:pPr algn="l" fontAlgn="t"/>
                      <a:r>
                        <a:rPr lang="en-IN">
                          <a:solidFill>
                            <a:srgbClr val="222222"/>
                          </a:solidFill>
                          <a:effectLst/>
                          <a:latin typeface="Open Sans" panose="020B0604020202020204" charset="0"/>
                        </a:rPr>
                        <a:t>Links</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solidFill>
                            <a:srgbClr val="222222"/>
                          </a:solidFill>
                          <a:effectLst/>
                          <a:latin typeface="Open Sans" panose="020B0604020202020204" charset="0"/>
                        </a:rPr>
                        <a:t>1.059</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07824545"/>
                  </a:ext>
                </a:extLst>
              </a:tr>
              <a:tr h="320813">
                <a:tc>
                  <a:txBody>
                    <a:bodyPr/>
                    <a:lstStyle/>
                    <a:p>
                      <a:pPr algn="l" fontAlgn="t"/>
                      <a:r>
                        <a:rPr lang="en-IN">
                          <a:solidFill>
                            <a:srgbClr val="222222"/>
                          </a:solidFill>
                          <a:effectLst/>
                          <a:latin typeface="Open Sans" panose="020B0604020202020204" charset="0"/>
                        </a:rPr>
                        <a:t>About</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solidFill>
                            <a:srgbClr val="222222"/>
                          </a:solidFill>
                          <a:effectLst/>
                          <a:latin typeface="Open Sans" panose="020B0604020202020204" charset="0"/>
                        </a:rPr>
                        <a:t>1.059</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53525851"/>
                  </a:ext>
                </a:extLst>
              </a:tr>
              <a:tr h="320813">
                <a:tc>
                  <a:txBody>
                    <a:bodyPr/>
                    <a:lstStyle/>
                    <a:p>
                      <a:pPr algn="l" fontAlgn="t"/>
                      <a:r>
                        <a:rPr lang="en-IN">
                          <a:solidFill>
                            <a:srgbClr val="222222"/>
                          </a:solidFill>
                          <a:effectLst/>
                          <a:latin typeface="Open Sans" panose="020B0604020202020204" charset="0"/>
                        </a:rPr>
                        <a:t>Site A</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solidFill>
                            <a:srgbClr val="222222"/>
                          </a:solidFill>
                          <a:effectLst/>
                          <a:latin typeface="Open Sans" panose="020B0604020202020204" charset="0"/>
                        </a:rPr>
                        <a:t>0.328</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5506731"/>
                  </a:ext>
                </a:extLst>
              </a:tr>
              <a:tr h="320813">
                <a:tc>
                  <a:txBody>
                    <a:bodyPr/>
                    <a:lstStyle/>
                    <a:p>
                      <a:pPr algn="l" fontAlgn="t"/>
                      <a:r>
                        <a:rPr lang="en-IN">
                          <a:solidFill>
                            <a:srgbClr val="222222"/>
                          </a:solidFill>
                          <a:effectLst/>
                          <a:latin typeface="Open Sans" panose="020B0604020202020204" charset="0"/>
                        </a:rPr>
                        <a:t>Site B</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solidFill>
                            <a:srgbClr val="222222"/>
                          </a:solidFill>
                          <a:effectLst/>
                          <a:latin typeface="Open Sans" panose="020B0604020202020204" charset="0"/>
                        </a:rPr>
                        <a:t>0.328</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58178797"/>
                  </a:ext>
                </a:extLst>
              </a:tr>
              <a:tr h="320813">
                <a:tc>
                  <a:txBody>
                    <a:bodyPr/>
                    <a:lstStyle/>
                    <a:p>
                      <a:pPr algn="l" fontAlgn="t"/>
                      <a:r>
                        <a:rPr lang="en-IN">
                          <a:solidFill>
                            <a:srgbClr val="222222"/>
                          </a:solidFill>
                          <a:effectLst/>
                          <a:latin typeface="Open Sans" panose="020B0604020202020204" charset="0"/>
                        </a:rPr>
                        <a:t>Site C</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solidFill>
                            <a:srgbClr val="222222"/>
                          </a:solidFill>
                          <a:effectLst/>
                          <a:latin typeface="Open Sans" panose="020B0604020202020204" charset="0"/>
                        </a:rPr>
                        <a:t>0.328</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5434202"/>
                  </a:ext>
                </a:extLst>
              </a:tr>
              <a:tr h="320813">
                <a:tc>
                  <a:txBody>
                    <a:bodyPr/>
                    <a:lstStyle/>
                    <a:p>
                      <a:pPr algn="l" fontAlgn="t"/>
                      <a:r>
                        <a:rPr lang="en-IN">
                          <a:solidFill>
                            <a:srgbClr val="222222"/>
                          </a:solidFill>
                          <a:effectLst/>
                          <a:latin typeface="Open Sans" panose="020B0604020202020204" charset="0"/>
                        </a:rPr>
                        <a:t>Site D</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solidFill>
                            <a:srgbClr val="222222"/>
                          </a:solidFill>
                          <a:effectLst/>
                          <a:latin typeface="Open Sans" panose="020B0604020202020204" charset="0"/>
                        </a:rPr>
                        <a:t>0.328</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84715355"/>
                  </a:ext>
                </a:extLst>
              </a:tr>
            </a:tbl>
          </a:graphicData>
        </a:graphic>
      </p:graphicFrame>
      <p:pic>
        <p:nvPicPr>
          <p:cNvPr id="4" name="Picture 3">
            <a:extLst>
              <a:ext uri="{FF2B5EF4-FFF2-40B4-BE49-F238E27FC236}">
                <a16:creationId xmlns:a16="http://schemas.microsoft.com/office/drawing/2014/main" id="{D697D9FF-7617-4F6A-8B47-AA79D4B4D2F9}"/>
              </a:ext>
            </a:extLst>
          </p:cNvPr>
          <p:cNvPicPr>
            <a:picLocks noChangeAspect="1"/>
          </p:cNvPicPr>
          <p:nvPr/>
        </p:nvPicPr>
        <p:blipFill>
          <a:blip r:embed="rId3"/>
          <a:stretch>
            <a:fillRect/>
          </a:stretch>
        </p:blipFill>
        <p:spPr>
          <a:xfrm>
            <a:off x="3588026" y="2976768"/>
            <a:ext cx="6042111" cy="3044614"/>
          </a:xfrm>
          <a:prstGeom prst="rect">
            <a:avLst/>
          </a:prstGeom>
        </p:spPr>
      </p:pic>
      <p:sp>
        <p:nvSpPr>
          <p:cNvPr id="9" name="Rectangle 8">
            <a:extLst>
              <a:ext uri="{FF2B5EF4-FFF2-40B4-BE49-F238E27FC236}">
                <a16:creationId xmlns:a16="http://schemas.microsoft.com/office/drawing/2014/main" id="{BE78E541-25F1-4177-8D7C-291E410E87D5}"/>
              </a:ext>
            </a:extLst>
          </p:cNvPr>
          <p:cNvSpPr/>
          <p:nvPr/>
        </p:nvSpPr>
        <p:spPr>
          <a:xfrm>
            <a:off x="478738" y="6140148"/>
            <a:ext cx="9082707" cy="1015663"/>
          </a:xfrm>
          <a:prstGeom prst="rect">
            <a:avLst/>
          </a:prstGeom>
        </p:spPr>
        <p:txBody>
          <a:bodyPr wrap="square">
            <a:spAutoFit/>
          </a:bodyPr>
          <a:lstStyle/>
          <a:p>
            <a:r>
              <a:rPr lang="en-IN" sz="1200" dirty="0"/>
              <a:t>References :1. </a:t>
            </a:r>
            <a:r>
              <a:rPr lang="en-IN" sz="1200" dirty="0">
                <a:hlinkClick r:id="rId4"/>
              </a:rPr>
              <a:t>https://neo4j.com/docs/graph-algorithms/current/algorithms/page-rank/</a:t>
            </a:r>
            <a:endParaRPr lang="en-IN" sz="1200" dirty="0"/>
          </a:p>
          <a:p>
            <a:endParaRPr lang="en-IN" sz="1200" dirty="0"/>
          </a:p>
          <a:p>
            <a:endParaRPr lang="en-IN" sz="1200" dirty="0"/>
          </a:p>
          <a:p>
            <a:endParaRPr lang="en-IN" sz="1200" dirty="0"/>
          </a:p>
          <a:p>
            <a:endParaRPr lang="en-I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900" y="334800"/>
            <a:ext cx="8956040" cy="369332"/>
          </a:xfrm>
        </p:spPr>
        <p:txBody>
          <a:bodyPr/>
          <a:lstStyle/>
          <a:p>
            <a:r>
              <a:rPr lang="en-US" dirty="0"/>
              <a:t>A Knowledge Graph</a:t>
            </a:r>
            <a:endParaRPr lang="de-DE" dirty="0"/>
          </a:p>
        </p:txBody>
      </p:sp>
      <p:sp>
        <p:nvSpPr>
          <p:cNvPr id="4" name="Rectangle 8"/>
          <p:cNvSpPr txBox="1">
            <a:spLocks noChangeArrowheads="1"/>
          </p:cNvSpPr>
          <p:nvPr/>
        </p:nvSpPr>
        <p:spPr bwMode="auto">
          <a:xfrm>
            <a:off x="469900" y="642277"/>
            <a:ext cx="8956040" cy="647622"/>
          </a:xfrm>
          <a:prstGeom prst="rect">
            <a:avLst/>
          </a:prstGeom>
          <a:noFill/>
          <a:ln>
            <a:noFill/>
          </a:ln>
          <a:effectLst/>
          <a:extLst/>
        </p:spPr>
        <p:txBody>
          <a:bodyPr vert="horz" wrap="square" lIns="0" tIns="0" rIns="0" bIns="0" numCol="1" anchor="t" anchorCtr="0" compatLnSpc="1">
            <a:prstTxWarp prst="textNoShape">
              <a:avLst/>
            </a:prstTxWarp>
          </a:bodyPr>
          <a:lstStyle/>
          <a:p>
            <a:pPr marL="360000" lvl="0" indent="-360000" defTabSz="360000">
              <a:spcAft>
                <a:spcPts val="900"/>
              </a:spcAft>
              <a:buClr>
                <a:srgbClr val="2282C0"/>
              </a:buClr>
              <a:defRPr/>
            </a:pPr>
            <a:endParaRPr kumimoji="0" lang="en-US" sz="1800" b="0" i="0" u="none" strike="noStrike" kern="0" cap="none" spc="0" normalizeH="0" baseline="0" noProof="0" dirty="0">
              <a:ln>
                <a:noFill/>
              </a:ln>
              <a:solidFill>
                <a:srgbClr val="2282C0"/>
              </a:solidFill>
              <a:effectLst/>
              <a:uLnTx/>
              <a:uFillTx/>
              <a:latin typeface="Arial" pitchFamily="34" charset="0"/>
              <a:cs typeface="Arial" pitchFamily="34" charset="0"/>
            </a:endParaRPr>
          </a:p>
        </p:txBody>
      </p:sp>
      <p:sp>
        <p:nvSpPr>
          <p:cNvPr id="6" name="TextBox 5">
            <a:extLst>
              <a:ext uri="{FF2B5EF4-FFF2-40B4-BE49-F238E27FC236}">
                <a16:creationId xmlns:a16="http://schemas.microsoft.com/office/drawing/2014/main" id="{7EFA19E4-0086-49EE-A204-775E0B02A5ED}"/>
              </a:ext>
            </a:extLst>
          </p:cNvPr>
          <p:cNvSpPr txBox="1"/>
          <p:nvPr/>
        </p:nvSpPr>
        <p:spPr>
          <a:xfrm>
            <a:off x="379377" y="6153868"/>
            <a:ext cx="8198565" cy="307777"/>
          </a:xfrm>
          <a:prstGeom prst="rect">
            <a:avLst/>
          </a:prstGeom>
          <a:noFill/>
        </p:spPr>
        <p:txBody>
          <a:bodyPr wrap="square" rtlCol="0">
            <a:spAutoFit/>
          </a:bodyPr>
          <a:lstStyle/>
          <a:p>
            <a:r>
              <a:rPr lang="en-IN" sz="1400" dirty="0">
                <a:solidFill>
                  <a:srgbClr val="0070C0"/>
                </a:solidFill>
              </a:rPr>
              <a:t>Ref: </a:t>
            </a:r>
            <a:r>
              <a:rPr lang="en-IN" sz="1400" dirty="0"/>
              <a:t>https://geomarketing.com/amazons-neptune-database-will-expand-the-knowledge-graph-heres-how</a:t>
            </a:r>
            <a:endParaRPr lang="en-GB" sz="1400" dirty="0"/>
          </a:p>
        </p:txBody>
      </p:sp>
      <p:sp>
        <p:nvSpPr>
          <p:cNvPr id="7" name="TextBox 6">
            <a:extLst>
              <a:ext uri="{FF2B5EF4-FFF2-40B4-BE49-F238E27FC236}">
                <a16:creationId xmlns:a16="http://schemas.microsoft.com/office/drawing/2014/main" id="{2FCD3E83-380C-48A2-AF44-2DB27D8AF1C8}"/>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3</a:t>
            </a:fld>
            <a:endParaRPr lang="en-GB" dirty="0">
              <a:solidFill>
                <a:srgbClr val="00B0F0"/>
              </a:solidFill>
            </a:endParaRPr>
          </a:p>
        </p:txBody>
      </p:sp>
      <p:pic>
        <p:nvPicPr>
          <p:cNvPr id="8" name="Picture 7" descr="A close up of a device&#10;&#10;Description generated with high confidence">
            <a:extLst>
              <a:ext uri="{FF2B5EF4-FFF2-40B4-BE49-F238E27FC236}">
                <a16:creationId xmlns:a16="http://schemas.microsoft.com/office/drawing/2014/main" id="{94C38C8D-F2D8-4148-9E9F-388AD2C58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179" y="1011609"/>
            <a:ext cx="7293430" cy="4339591"/>
          </a:xfrm>
          <a:prstGeom prst="rect">
            <a:avLst/>
          </a:prstGeom>
        </p:spPr>
      </p:pic>
    </p:spTree>
    <p:extLst>
      <p:ext uri="{BB962C8B-B14F-4D97-AF65-F5344CB8AC3E}">
        <p14:creationId xmlns:p14="http://schemas.microsoft.com/office/powerpoint/2010/main" val="1387893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6E7C27-35A4-463B-8163-33B08D30C0A4}"/>
              </a:ext>
            </a:extLst>
          </p:cNvPr>
          <p:cNvSpPr>
            <a:spLocks noGrp="1"/>
          </p:cNvSpPr>
          <p:nvPr>
            <p:ph type="body" idx="1"/>
          </p:nvPr>
        </p:nvSpPr>
        <p:spPr/>
        <p:txBody>
          <a:bodyPr/>
          <a:lstStyle/>
          <a:p>
            <a:r>
              <a:rPr lang="en-IN" sz="1600" dirty="0"/>
              <a:t>To identify the most utilised unit based on the relationship to reuse later.</a:t>
            </a:r>
          </a:p>
          <a:p>
            <a:r>
              <a:rPr lang="en-IN" sz="1600" dirty="0"/>
              <a:t>Here , we can say that “Sensor” is the component that is most influential and has a strong dependency in the whole system</a:t>
            </a:r>
          </a:p>
        </p:txBody>
      </p:sp>
      <p:sp>
        <p:nvSpPr>
          <p:cNvPr id="3" name="Title 2">
            <a:extLst>
              <a:ext uri="{FF2B5EF4-FFF2-40B4-BE49-F238E27FC236}">
                <a16:creationId xmlns:a16="http://schemas.microsoft.com/office/drawing/2014/main" id="{6D78CF1A-4835-4015-AEDE-65066EB655BC}"/>
              </a:ext>
            </a:extLst>
          </p:cNvPr>
          <p:cNvSpPr>
            <a:spLocks noGrp="1"/>
          </p:cNvSpPr>
          <p:nvPr>
            <p:ph type="title"/>
          </p:nvPr>
        </p:nvSpPr>
        <p:spPr/>
        <p:txBody>
          <a:bodyPr/>
          <a:lstStyle/>
          <a:p>
            <a:r>
              <a:rPr lang="en-IN" dirty="0"/>
              <a:t>3.2.1 Utilisation of Page Rank in our System</a:t>
            </a:r>
          </a:p>
        </p:txBody>
      </p:sp>
      <p:sp>
        <p:nvSpPr>
          <p:cNvPr id="4" name="Slide Number Placeholder 3">
            <a:extLst>
              <a:ext uri="{FF2B5EF4-FFF2-40B4-BE49-F238E27FC236}">
                <a16:creationId xmlns:a16="http://schemas.microsoft.com/office/drawing/2014/main" id="{0627EE3C-661E-46C1-A5D6-48871E7077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30</a:t>
            </a:fld>
            <a:endParaRPr lang="de-DE"/>
          </a:p>
        </p:txBody>
      </p:sp>
      <p:pic>
        <p:nvPicPr>
          <p:cNvPr id="5" name="Picture 4">
            <a:extLst>
              <a:ext uri="{FF2B5EF4-FFF2-40B4-BE49-F238E27FC236}">
                <a16:creationId xmlns:a16="http://schemas.microsoft.com/office/drawing/2014/main" id="{42480F3D-B1D9-4026-86BA-4371EBB215A4}"/>
              </a:ext>
            </a:extLst>
          </p:cNvPr>
          <p:cNvPicPr>
            <a:picLocks noChangeAspect="1"/>
          </p:cNvPicPr>
          <p:nvPr/>
        </p:nvPicPr>
        <p:blipFill>
          <a:blip r:embed="rId2"/>
          <a:stretch>
            <a:fillRect/>
          </a:stretch>
        </p:blipFill>
        <p:spPr>
          <a:xfrm>
            <a:off x="493754" y="2454965"/>
            <a:ext cx="8948420" cy="3556478"/>
          </a:xfrm>
          <a:prstGeom prst="rect">
            <a:avLst/>
          </a:prstGeom>
        </p:spPr>
      </p:pic>
      <p:sp>
        <p:nvSpPr>
          <p:cNvPr id="6" name="Rectangle 5">
            <a:extLst>
              <a:ext uri="{FF2B5EF4-FFF2-40B4-BE49-F238E27FC236}">
                <a16:creationId xmlns:a16="http://schemas.microsoft.com/office/drawing/2014/main" id="{95320977-EE34-471C-A1D4-5BB0E36CADF2}"/>
              </a:ext>
            </a:extLst>
          </p:cNvPr>
          <p:cNvSpPr/>
          <p:nvPr/>
        </p:nvSpPr>
        <p:spPr>
          <a:xfrm>
            <a:off x="478738" y="6140148"/>
            <a:ext cx="9082707" cy="1015663"/>
          </a:xfrm>
          <a:prstGeom prst="rect">
            <a:avLst/>
          </a:prstGeom>
        </p:spPr>
        <p:txBody>
          <a:bodyPr wrap="square">
            <a:spAutoFit/>
          </a:bodyPr>
          <a:lstStyle/>
          <a:p>
            <a:r>
              <a:rPr lang="en-IN" sz="1200" dirty="0"/>
              <a:t>References :1. </a:t>
            </a:r>
            <a:r>
              <a:rPr lang="en-IN" sz="1200" dirty="0">
                <a:hlinkClick r:id="rId3"/>
              </a:rPr>
              <a:t>https://neo4j.com/docs/graph-algorithms/current/algorithms/page-rank/</a:t>
            </a:r>
            <a:endParaRPr lang="en-IN" sz="1200" dirty="0"/>
          </a:p>
          <a:p>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36231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69900" y="324861"/>
            <a:ext cx="8955900" cy="369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DE" dirty="0"/>
              <a:t>3.2 Centrality Algorithms</a:t>
            </a:r>
            <a:endParaRPr sz="2000" b="1" i="0" u="none" strike="noStrike" cap="none" dirty="0">
              <a:solidFill>
                <a:srgbClr val="2282C0"/>
              </a:solidFill>
              <a:latin typeface="Arial"/>
              <a:ea typeface="Arial"/>
              <a:cs typeface="Arial"/>
              <a:sym typeface="Arial"/>
            </a:endParaRPr>
          </a:p>
        </p:txBody>
      </p:sp>
      <p:sp>
        <p:nvSpPr>
          <p:cNvPr id="110" name="Shape 110"/>
          <p:cNvSpPr txBox="1">
            <a:spLocks noGrp="1"/>
          </p:cNvSpPr>
          <p:nvPr>
            <p:ph type="body" idx="1"/>
          </p:nvPr>
        </p:nvSpPr>
        <p:spPr>
          <a:xfrm>
            <a:off x="469900" y="1590682"/>
            <a:ext cx="8948400" cy="4430700"/>
          </a:xfrm>
          <a:prstGeom prst="rect">
            <a:avLst/>
          </a:prstGeom>
          <a:noFill/>
          <a:ln>
            <a:noFill/>
          </a:ln>
        </p:spPr>
        <p:txBody>
          <a:bodyPr spcFirstLastPara="1" wrap="square" lIns="0" tIns="0" rIns="0" bIns="0" anchor="t" anchorCtr="0">
            <a:noAutofit/>
          </a:bodyPr>
          <a:lstStyle/>
          <a:p>
            <a:pPr>
              <a:spcBef>
                <a:spcPts val="900"/>
              </a:spcBef>
            </a:pPr>
            <a:r>
              <a:rPr lang="en-IN" sz="1600" dirty="0"/>
              <a:t>Closeness Centrality Algorithm </a:t>
            </a:r>
          </a:p>
          <a:p>
            <a:pPr>
              <a:spcBef>
                <a:spcPts val="900"/>
              </a:spcBef>
              <a:buFont typeface="Wingdings" panose="05000000000000000000" pitchFamily="2" charset="2"/>
              <a:buChar char="Ø"/>
            </a:pPr>
            <a:r>
              <a:rPr lang="en-IN" sz="1600" dirty="0"/>
              <a:t>Detects node that can spread </a:t>
            </a:r>
          </a:p>
          <a:p>
            <a:pPr marL="114300" indent="0">
              <a:spcBef>
                <a:spcPts val="900"/>
              </a:spcBef>
              <a:buNone/>
            </a:pPr>
            <a:r>
              <a:rPr lang="en-IN" sz="1600" dirty="0"/>
              <a:t>information very quickly through the graph</a:t>
            </a:r>
          </a:p>
          <a:p>
            <a:pPr>
              <a:spcBef>
                <a:spcPts val="900"/>
              </a:spcBef>
              <a:buFont typeface="Wingdings" panose="05000000000000000000" pitchFamily="2" charset="2"/>
              <a:buChar char="Ø"/>
            </a:pPr>
            <a:r>
              <a:rPr lang="en-IN" sz="1600" dirty="0"/>
              <a:t>In this graph, C is the best connected </a:t>
            </a:r>
          </a:p>
          <a:p>
            <a:pPr marL="114300" indent="0">
              <a:spcBef>
                <a:spcPts val="900"/>
              </a:spcBef>
              <a:buNone/>
            </a:pPr>
            <a:r>
              <a:rPr lang="en-IN" sz="1600" dirty="0"/>
              <a:t>node</a:t>
            </a:r>
          </a:p>
          <a:p>
            <a:pPr marL="114300" indent="0">
              <a:spcBef>
                <a:spcPts val="900"/>
              </a:spcBef>
              <a:buNone/>
            </a:pPr>
            <a:endParaRPr lang="en-IN" sz="1600" dirty="0"/>
          </a:p>
          <a:p>
            <a:pPr>
              <a:spcBef>
                <a:spcPts val="900"/>
              </a:spcBef>
            </a:pPr>
            <a:r>
              <a:rPr lang="en-IN" sz="1600" b="0" i="0" u="none" strike="noStrike" cap="none" dirty="0">
                <a:solidFill>
                  <a:schemeClr val="dk1"/>
                </a:solidFill>
                <a:sym typeface="Arial"/>
              </a:rPr>
              <a:t>Betweenness Centrality Algorithm </a:t>
            </a:r>
          </a:p>
          <a:p>
            <a:pPr lvl="0">
              <a:spcBef>
                <a:spcPts val="900"/>
              </a:spcBef>
              <a:buFont typeface="Wingdings" panose="05000000000000000000" pitchFamily="2" charset="2"/>
              <a:buChar char="Ø"/>
            </a:pPr>
            <a:r>
              <a:rPr lang="en-IN" sz="1600" dirty="0"/>
              <a:t>It is a way of detecting the amount of </a:t>
            </a:r>
          </a:p>
          <a:p>
            <a:pPr marL="360000" lvl="0" indent="-245700">
              <a:spcBef>
                <a:spcPts val="900"/>
              </a:spcBef>
              <a:buNone/>
            </a:pPr>
            <a:r>
              <a:rPr lang="en-IN" sz="1600" dirty="0"/>
              <a:t>influence a node has over the flow of</a:t>
            </a:r>
          </a:p>
          <a:p>
            <a:pPr marL="360000" lvl="0" indent="-245700">
              <a:spcBef>
                <a:spcPts val="900"/>
              </a:spcBef>
              <a:buNone/>
            </a:pPr>
            <a:r>
              <a:rPr lang="en-IN" sz="1600" dirty="0"/>
              <a:t>information in a graph. </a:t>
            </a:r>
          </a:p>
          <a:p>
            <a:pPr lvl="0">
              <a:spcBef>
                <a:spcPts val="900"/>
              </a:spcBef>
              <a:buFont typeface="Wingdings" panose="05000000000000000000" pitchFamily="2" charset="2"/>
              <a:buChar char="Ø"/>
            </a:pPr>
            <a:r>
              <a:rPr lang="en-IN" sz="1600" dirty="0"/>
              <a:t>In this graph, if Alice is removed all the </a:t>
            </a:r>
          </a:p>
          <a:p>
            <a:pPr marL="360000" lvl="0" indent="-245700">
              <a:spcBef>
                <a:spcPts val="900"/>
              </a:spcBef>
              <a:buNone/>
            </a:pPr>
            <a:r>
              <a:rPr lang="en-IN" sz="1600" dirty="0"/>
              <a:t>connections would be cut off.</a:t>
            </a:r>
          </a:p>
          <a:p>
            <a:pPr marL="360000" marR="0" lvl="0" indent="-245700" algn="l" rtl="0">
              <a:lnSpc>
                <a:spcPct val="100000"/>
              </a:lnSpc>
              <a:spcBef>
                <a:spcPts val="900"/>
              </a:spcBef>
              <a:spcAft>
                <a:spcPts val="0"/>
              </a:spcAft>
              <a:buClr>
                <a:srgbClr val="2282C0"/>
              </a:buClr>
              <a:buSzPts val="1800"/>
              <a:buFont typeface="Noto Sans Symbols"/>
              <a:buNone/>
            </a:pPr>
            <a:endParaRPr lang="en-IN" sz="1800" b="0" i="0" u="none" strike="noStrike" cap="none" dirty="0">
              <a:solidFill>
                <a:schemeClr val="dk1"/>
              </a:solidFill>
              <a:latin typeface="Arial"/>
              <a:ea typeface="Arial"/>
              <a:cs typeface="Arial"/>
              <a:sym typeface="Arial"/>
            </a:endParaRPr>
          </a:p>
          <a:p>
            <a:pPr marL="360000" marR="0" lvl="0" indent="-245700" algn="l" rtl="0">
              <a:lnSpc>
                <a:spcPct val="100000"/>
              </a:lnSpc>
              <a:spcBef>
                <a:spcPts val="900"/>
              </a:spcBef>
              <a:spcAft>
                <a:spcPts val="0"/>
              </a:spcAft>
              <a:buClr>
                <a:srgbClr val="2282C0"/>
              </a:buClr>
              <a:buSzPts val="1800"/>
              <a:buFont typeface="Noto Sans Symbols"/>
              <a:buNone/>
            </a:pPr>
            <a:endParaRPr lang="en-IN" dirty="0"/>
          </a:p>
          <a:p>
            <a:pPr marL="360000" marR="0" lvl="0" indent="-245700" algn="l" rtl="0">
              <a:lnSpc>
                <a:spcPct val="100000"/>
              </a:lnSpc>
              <a:spcBef>
                <a:spcPts val="900"/>
              </a:spcBef>
              <a:spcAft>
                <a:spcPts val="0"/>
              </a:spcAft>
              <a:buClr>
                <a:srgbClr val="2282C0"/>
              </a:buClr>
              <a:buSzPts val="1800"/>
              <a:buFont typeface="Noto Sans Symbols"/>
              <a:buNone/>
            </a:pPr>
            <a:endParaRPr sz="1800" b="0" i="0" u="none" strike="noStrike" cap="none" dirty="0">
              <a:solidFill>
                <a:schemeClr val="dk1"/>
              </a:solidFill>
              <a:latin typeface="Arial"/>
              <a:ea typeface="Arial"/>
              <a:cs typeface="Arial"/>
              <a:sym typeface="Arial"/>
            </a:endParaRPr>
          </a:p>
        </p:txBody>
      </p:sp>
      <p:sp>
        <p:nvSpPr>
          <p:cNvPr id="111" name="Shape 111"/>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31</a:t>
            </a:fld>
            <a:endParaRPr/>
          </a:p>
        </p:txBody>
      </p:sp>
      <p:pic>
        <p:nvPicPr>
          <p:cNvPr id="6" name="Picture 5">
            <a:extLst>
              <a:ext uri="{FF2B5EF4-FFF2-40B4-BE49-F238E27FC236}">
                <a16:creationId xmlns:a16="http://schemas.microsoft.com/office/drawing/2014/main" id="{D0AA09AE-EA22-4202-A39A-8B540735410E}"/>
              </a:ext>
            </a:extLst>
          </p:cNvPr>
          <p:cNvPicPr>
            <a:picLocks noChangeAspect="1"/>
          </p:cNvPicPr>
          <p:nvPr/>
        </p:nvPicPr>
        <p:blipFill>
          <a:blip r:embed="rId3"/>
          <a:stretch>
            <a:fillRect/>
          </a:stretch>
        </p:blipFill>
        <p:spPr>
          <a:xfrm>
            <a:off x="4548851" y="1176997"/>
            <a:ext cx="4869449" cy="2629035"/>
          </a:xfrm>
          <a:prstGeom prst="rect">
            <a:avLst/>
          </a:prstGeom>
        </p:spPr>
      </p:pic>
      <p:pic>
        <p:nvPicPr>
          <p:cNvPr id="9" name="Picture 8">
            <a:extLst>
              <a:ext uri="{FF2B5EF4-FFF2-40B4-BE49-F238E27FC236}">
                <a16:creationId xmlns:a16="http://schemas.microsoft.com/office/drawing/2014/main" id="{B61C4C77-E20E-4479-B51A-3994F9DA18FA}"/>
              </a:ext>
            </a:extLst>
          </p:cNvPr>
          <p:cNvPicPr>
            <a:picLocks noChangeAspect="1"/>
          </p:cNvPicPr>
          <p:nvPr/>
        </p:nvPicPr>
        <p:blipFill>
          <a:blip r:embed="rId4"/>
          <a:stretch>
            <a:fillRect/>
          </a:stretch>
        </p:blipFill>
        <p:spPr>
          <a:xfrm>
            <a:off x="4502552" y="3806032"/>
            <a:ext cx="4915748" cy="2215350"/>
          </a:xfrm>
          <a:prstGeom prst="rect">
            <a:avLst/>
          </a:prstGeom>
        </p:spPr>
      </p:pic>
      <p:sp>
        <p:nvSpPr>
          <p:cNvPr id="13" name="Rectangle 12">
            <a:extLst>
              <a:ext uri="{FF2B5EF4-FFF2-40B4-BE49-F238E27FC236}">
                <a16:creationId xmlns:a16="http://schemas.microsoft.com/office/drawing/2014/main" id="{F3AB1B84-DF70-4016-B6BE-E7178F91F30D}"/>
              </a:ext>
            </a:extLst>
          </p:cNvPr>
          <p:cNvSpPr/>
          <p:nvPr/>
        </p:nvSpPr>
        <p:spPr>
          <a:xfrm>
            <a:off x="478738" y="6140148"/>
            <a:ext cx="9082707" cy="1200329"/>
          </a:xfrm>
          <a:prstGeom prst="rect">
            <a:avLst/>
          </a:prstGeom>
        </p:spPr>
        <p:txBody>
          <a:bodyPr wrap="square">
            <a:spAutoFit/>
          </a:bodyPr>
          <a:lstStyle/>
          <a:p>
            <a:r>
              <a:rPr lang="en-IN" sz="1200" dirty="0"/>
              <a:t>References :1. </a:t>
            </a:r>
            <a:r>
              <a:rPr lang="en-IN" sz="1200" dirty="0">
                <a:hlinkClick r:id="rId5"/>
              </a:rPr>
              <a:t>https://neo4j.com/docs/graph-algorithms/current/algorithms/betweenness-centrality/</a:t>
            </a:r>
            <a:endParaRPr lang="en-IN" sz="1200" dirty="0"/>
          </a:p>
          <a:p>
            <a:r>
              <a:rPr lang="en-IN" sz="1200" dirty="0"/>
              <a:t>2. </a:t>
            </a:r>
            <a:r>
              <a:rPr lang="en-IN" sz="1200" dirty="0">
                <a:hlinkClick r:id="rId6"/>
              </a:rPr>
              <a:t>https://neo4j.com/docs/graph-algorithms/current/algorithms/closeness-centrality/</a:t>
            </a:r>
            <a:endParaRPr lang="en-IN" sz="1200" dirty="0"/>
          </a:p>
          <a:p>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105437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0">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69900" y="324861"/>
            <a:ext cx="8955900" cy="369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DE" dirty="0"/>
              <a:t>3.3 Community Detection Algorithms</a:t>
            </a:r>
            <a:endParaRPr sz="2000" b="1" i="0" u="none" strike="noStrike" cap="none" dirty="0">
              <a:solidFill>
                <a:srgbClr val="2282C0"/>
              </a:solidFill>
              <a:latin typeface="Arial"/>
              <a:ea typeface="Arial"/>
              <a:cs typeface="Arial"/>
              <a:sym typeface="Arial"/>
            </a:endParaRPr>
          </a:p>
        </p:txBody>
      </p:sp>
      <p:sp>
        <p:nvSpPr>
          <p:cNvPr id="110" name="Shape 110"/>
          <p:cNvSpPr txBox="1">
            <a:spLocks noGrp="1"/>
          </p:cNvSpPr>
          <p:nvPr>
            <p:ph type="body" idx="1"/>
          </p:nvPr>
        </p:nvSpPr>
        <p:spPr>
          <a:xfrm>
            <a:off x="469900" y="1590682"/>
            <a:ext cx="8948400" cy="4430700"/>
          </a:xfrm>
          <a:prstGeom prst="rect">
            <a:avLst/>
          </a:prstGeom>
          <a:noFill/>
          <a:ln>
            <a:noFill/>
          </a:ln>
        </p:spPr>
        <p:txBody>
          <a:bodyPr spcFirstLastPara="1" wrap="square" lIns="0" tIns="0" rIns="0" bIns="0" anchor="t" anchorCtr="0">
            <a:noAutofit/>
          </a:bodyPr>
          <a:lstStyle/>
          <a:p>
            <a:pPr>
              <a:spcBef>
                <a:spcPts val="900"/>
              </a:spcBef>
            </a:pPr>
            <a:r>
              <a:rPr lang="en-IN" sz="1600" b="0" i="0" u="none" strike="noStrike" cap="none" dirty="0">
                <a:solidFill>
                  <a:schemeClr val="dk1"/>
                </a:solidFill>
                <a:latin typeface="Arial"/>
                <a:ea typeface="Arial"/>
                <a:cs typeface="Arial"/>
                <a:sym typeface="Arial"/>
              </a:rPr>
              <a:t>Label Propagation :</a:t>
            </a:r>
          </a:p>
          <a:p>
            <a:pPr marL="114300" indent="0">
              <a:spcBef>
                <a:spcPts val="900"/>
              </a:spcBef>
              <a:buNone/>
            </a:pPr>
            <a:endParaRPr lang="en-IN" sz="1600" b="0" i="0" u="none" strike="noStrike" cap="none" dirty="0">
              <a:solidFill>
                <a:schemeClr val="dk1"/>
              </a:solidFill>
              <a:latin typeface="Arial"/>
              <a:ea typeface="Arial"/>
              <a:cs typeface="Arial"/>
              <a:sym typeface="Arial"/>
            </a:endParaRPr>
          </a:p>
          <a:p>
            <a:pPr>
              <a:spcBef>
                <a:spcPts val="900"/>
              </a:spcBef>
              <a:buFont typeface="Wingdings" panose="05000000000000000000" pitchFamily="2" charset="2"/>
              <a:buChar char="Ø"/>
            </a:pPr>
            <a:r>
              <a:rPr lang="en-IN" sz="1600" dirty="0"/>
              <a:t>Spreads labels based on </a:t>
            </a:r>
          </a:p>
          <a:p>
            <a:pPr marL="114300" indent="0">
              <a:spcBef>
                <a:spcPts val="900"/>
              </a:spcBef>
              <a:buNone/>
            </a:pPr>
            <a:r>
              <a:rPr lang="en-IN" sz="1600" dirty="0"/>
              <a:t>neighbourhood majorities</a:t>
            </a:r>
          </a:p>
          <a:p>
            <a:pPr marL="114300" indent="0">
              <a:spcBef>
                <a:spcPts val="900"/>
              </a:spcBef>
              <a:buNone/>
            </a:pPr>
            <a:endParaRPr lang="en-IN" sz="1600" b="0" i="0" u="none" strike="noStrike" cap="none" dirty="0">
              <a:solidFill>
                <a:schemeClr val="dk1"/>
              </a:solidFill>
              <a:sym typeface="Arial"/>
            </a:endParaRPr>
          </a:p>
          <a:p>
            <a:pPr>
              <a:spcBef>
                <a:spcPts val="900"/>
              </a:spcBef>
              <a:buFont typeface="Wingdings" panose="05000000000000000000" pitchFamily="2" charset="2"/>
              <a:buChar char="Ø"/>
            </a:pPr>
            <a:r>
              <a:rPr lang="en-IN" sz="1600" dirty="0"/>
              <a:t>sequentially updates each </a:t>
            </a:r>
          </a:p>
          <a:p>
            <a:pPr marL="114300" indent="0">
              <a:spcBef>
                <a:spcPts val="900"/>
              </a:spcBef>
              <a:buNone/>
            </a:pPr>
            <a:r>
              <a:rPr lang="en-IN" sz="1600" dirty="0"/>
              <a:t>node’s label to a new one, </a:t>
            </a:r>
          </a:p>
          <a:p>
            <a:pPr marL="114300" indent="0">
              <a:spcBef>
                <a:spcPts val="900"/>
              </a:spcBef>
              <a:buNone/>
            </a:pPr>
            <a:r>
              <a:rPr lang="en-IN" sz="1600" dirty="0"/>
              <a:t>which is the most frequent label </a:t>
            </a:r>
          </a:p>
          <a:p>
            <a:pPr marL="114300" indent="0">
              <a:spcBef>
                <a:spcPts val="900"/>
              </a:spcBef>
              <a:buNone/>
            </a:pPr>
            <a:r>
              <a:rPr lang="en-IN" sz="1600" dirty="0"/>
              <a:t>among its neighbours at every </a:t>
            </a:r>
          </a:p>
          <a:p>
            <a:pPr marL="114300" indent="0">
              <a:spcBef>
                <a:spcPts val="900"/>
              </a:spcBef>
              <a:buNone/>
            </a:pPr>
            <a:r>
              <a:rPr lang="en-IN" sz="1600" dirty="0"/>
              <a:t>label propagation step (iteration).</a:t>
            </a:r>
          </a:p>
          <a:p>
            <a:pPr marL="114300" indent="0">
              <a:spcBef>
                <a:spcPts val="900"/>
              </a:spcBef>
              <a:buNone/>
            </a:pPr>
            <a:endParaRPr lang="en-IN" sz="1600" b="0" i="0" u="none" strike="noStrike" cap="none" dirty="0">
              <a:solidFill>
                <a:schemeClr val="dk1"/>
              </a:solidFill>
              <a:sym typeface="Arial"/>
            </a:endParaRPr>
          </a:p>
          <a:p>
            <a:pPr>
              <a:spcBef>
                <a:spcPts val="900"/>
              </a:spcBef>
            </a:pPr>
            <a:endParaRPr lang="en-IN" sz="1600" b="0" i="0" u="none" strike="noStrike" cap="none" dirty="0">
              <a:solidFill>
                <a:schemeClr val="dk1"/>
              </a:solidFill>
              <a:sym typeface="Arial"/>
            </a:endParaRPr>
          </a:p>
          <a:p>
            <a:pPr marL="360000" marR="0" lvl="0" indent="-245700" algn="l" rtl="0">
              <a:lnSpc>
                <a:spcPct val="100000"/>
              </a:lnSpc>
              <a:spcBef>
                <a:spcPts val="900"/>
              </a:spcBef>
              <a:spcAft>
                <a:spcPts val="0"/>
              </a:spcAft>
              <a:buClr>
                <a:srgbClr val="2282C0"/>
              </a:buClr>
              <a:buSzPts val="1800"/>
              <a:buFont typeface="Noto Sans Symbols"/>
              <a:buNone/>
            </a:pPr>
            <a:endParaRPr lang="en-IN" dirty="0"/>
          </a:p>
          <a:p>
            <a:pPr marL="360000" marR="0" lvl="0" indent="-245700" algn="l" rtl="0">
              <a:lnSpc>
                <a:spcPct val="100000"/>
              </a:lnSpc>
              <a:spcBef>
                <a:spcPts val="900"/>
              </a:spcBef>
              <a:spcAft>
                <a:spcPts val="0"/>
              </a:spcAft>
              <a:buClr>
                <a:srgbClr val="2282C0"/>
              </a:buClr>
              <a:buSzPts val="1800"/>
              <a:buFont typeface="Noto Sans Symbols"/>
              <a:buNone/>
            </a:pPr>
            <a:endParaRPr sz="1800" b="0" i="0" u="none" strike="noStrike" cap="none" dirty="0">
              <a:solidFill>
                <a:schemeClr val="dk1"/>
              </a:solidFill>
              <a:latin typeface="Arial"/>
              <a:ea typeface="Arial"/>
              <a:cs typeface="Arial"/>
              <a:sym typeface="Arial"/>
            </a:endParaRPr>
          </a:p>
        </p:txBody>
      </p:sp>
      <p:sp>
        <p:nvSpPr>
          <p:cNvPr id="111" name="Shape 111"/>
          <p:cNvSpPr txBox="1">
            <a:spLocks noGrp="1"/>
          </p:cNvSpPr>
          <p:nvPr>
            <p:ph type="sldNum" idx="12"/>
          </p:nvPr>
        </p:nvSpPr>
        <p:spPr>
          <a:xfrm>
            <a:off x="9269849" y="6353012"/>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32</a:t>
            </a:fld>
            <a:endParaRPr/>
          </a:p>
        </p:txBody>
      </p:sp>
      <p:pic>
        <p:nvPicPr>
          <p:cNvPr id="6" name="Picture 5">
            <a:extLst>
              <a:ext uri="{FF2B5EF4-FFF2-40B4-BE49-F238E27FC236}">
                <a16:creationId xmlns:a16="http://schemas.microsoft.com/office/drawing/2014/main" id="{89850928-7976-4D80-809C-91A19C28D7F1}"/>
              </a:ext>
            </a:extLst>
          </p:cNvPr>
          <p:cNvPicPr>
            <a:picLocks noChangeAspect="1"/>
          </p:cNvPicPr>
          <p:nvPr/>
        </p:nvPicPr>
        <p:blipFill>
          <a:blip r:embed="rId3"/>
          <a:stretch>
            <a:fillRect/>
          </a:stretch>
        </p:blipFill>
        <p:spPr>
          <a:xfrm>
            <a:off x="3703900" y="1590681"/>
            <a:ext cx="5732200" cy="4430699"/>
          </a:xfrm>
          <a:prstGeom prst="rect">
            <a:avLst/>
          </a:prstGeom>
        </p:spPr>
      </p:pic>
      <p:sp>
        <p:nvSpPr>
          <p:cNvPr id="10" name="Rectangle 9">
            <a:extLst>
              <a:ext uri="{FF2B5EF4-FFF2-40B4-BE49-F238E27FC236}">
                <a16:creationId xmlns:a16="http://schemas.microsoft.com/office/drawing/2014/main" id="{75680563-AEC8-4872-A429-2DA0EBCBA9E8}"/>
              </a:ext>
            </a:extLst>
          </p:cNvPr>
          <p:cNvSpPr/>
          <p:nvPr/>
        </p:nvSpPr>
        <p:spPr>
          <a:xfrm>
            <a:off x="478738" y="6140148"/>
            <a:ext cx="9082707" cy="1200329"/>
          </a:xfrm>
          <a:prstGeom prst="rect">
            <a:avLst/>
          </a:prstGeom>
        </p:spPr>
        <p:txBody>
          <a:bodyPr wrap="square">
            <a:spAutoFit/>
          </a:bodyPr>
          <a:lstStyle/>
          <a:p>
            <a:r>
              <a:rPr lang="en-IN" sz="1200" dirty="0"/>
              <a:t>References :1. </a:t>
            </a:r>
            <a:r>
              <a:rPr lang="en-IN" sz="1200" dirty="0">
                <a:hlinkClick r:id="rId4"/>
              </a:rPr>
              <a:t>https://neo4j.com/docs/graph-algorithms/current/algorithms/label-propagation/</a:t>
            </a:r>
            <a:endParaRPr lang="en-IN" sz="1200" dirty="0"/>
          </a:p>
          <a:p>
            <a:endParaRPr lang="en-IN" sz="1200" dirty="0"/>
          </a:p>
          <a:p>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26806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5A641C-F09F-42A4-83B3-7CDDCEA55E8A}"/>
              </a:ext>
            </a:extLst>
          </p:cNvPr>
          <p:cNvSpPr>
            <a:spLocks noGrp="1"/>
          </p:cNvSpPr>
          <p:nvPr>
            <p:ph type="body" idx="1"/>
          </p:nvPr>
        </p:nvSpPr>
        <p:spPr/>
        <p:txBody>
          <a:bodyPr/>
          <a:lstStyle/>
          <a:p>
            <a:r>
              <a:rPr lang="en-IN" sz="1600" dirty="0"/>
              <a:t>Attach a label to the components that form a community to reuse them later.</a:t>
            </a:r>
          </a:p>
          <a:p>
            <a:r>
              <a:rPr lang="en-IN" sz="1600" dirty="0"/>
              <a:t>While creating new system with same functionalities, so instead of traversing each component , we could use the whole community instead. </a:t>
            </a:r>
          </a:p>
          <a:p>
            <a:r>
              <a:rPr lang="en-IN" sz="1600" dirty="0"/>
              <a:t>Here, Weapon Unit could be considered as a Community and we could use the same community at a later time.</a:t>
            </a:r>
          </a:p>
        </p:txBody>
      </p:sp>
      <p:sp>
        <p:nvSpPr>
          <p:cNvPr id="3" name="Title 2">
            <a:extLst>
              <a:ext uri="{FF2B5EF4-FFF2-40B4-BE49-F238E27FC236}">
                <a16:creationId xmlns:a16="http://schemas.microsoft.com/office/drawing/2014/main" id="{A53CA142-9E4F-4497-814C-58D1449B56AC}"/>
              </a:ext>
            </a:extLst>
          </p:cNvPr>
          <p:cNvSpPr>
            <a:spLocks noGrp="1"/>
          </p:cNvSpPr>
          <p:nvPr>
            <p:ph type="title"/>
          </p:nvPr>
        </p:nvSpPr>
        <p:spPr/>
        <p:txBody>
          <a:bodyPr/>
          <a:lstStyle/>
          <a:p>
            <a:r>
              <a:rPr lang="en-IN" dirty="0"/>
              <a:t>3.3.1 Utilisation of Label Propagation Algorithm</a:t>
            </a:r>
          </a:p>
        </p:txBody>
      </p:sp>
      <p:sp>
        <p:nvSpPr>
          <p:cNvPr id="4" name="Slide Number Placeholder 3">
            <a:extLst>
              <a:ext uri="{FF2B5EF4-FFF2-40B4-BE49-F238E27FC236}">
                <a16:creationId xmlns:a16="http://schemas.microsoft.com/office/drawing/2014/main" id="{FC424FF1-100D-4C8D-8E84-549039525E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33</a:t>
            </a:fld>
            <a:endParaRPr lang="de-DE"/>
          </a:p>
        </p:txBody>
      </p:sp>
      <p:pic>
        <p:nvPicPr>
          <p:cNvPr id="5" name="Picture 4">
            <a:extLst>
              <a:ext uri="{FF2B5EF4-FFF2-40B4-BE49-F238E27FC236}">
                <a16:creationId xmlns:a16="http://schemas.microsoft.com/office/drawing/2014/main" id="{F693FBDE-B399-4A87-9C55-3D9A88C6D265}"/>
              </a:ext>
            </a:extLst>
          </p:cNvPr>
          <p:cNvPicPr>
            <a:picLocks noChangeAspect="1"/>
          </p:cNvPicPr>
          <p:nvPr/>
        </p:nvPicPr>
        <p:blipFill>
          <a:blip r:embed="rId2"/>
          <a:stretch>
            <a:fillRect/>
          </a:stretch>
        </p:blipFill>
        <p:spPr>
          <a:xfrm>
            <a:off x="493754" y="2713383"/>
            <a:ext cx="8948420" cy="3298060"/>
          </a:xfrm>
          <a:prstGeom prst="rect">
            <a:avLst/>
          </a:prstGeom>
        </p:spPr>
      </p:pic>
    </p:spTree>
    <p:extLst>
      <p:ext uri="{BB962C8B-B14F-4D97-AF65-F5344CB8AC3E}">
        <p14:creationId xmlns:p14="http://schemas.microsoft.com/office/powerpoint/2010/main" val="35219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017A9-D27F-49D2-ABD7-7483142346A0}"/>
              </a:ext>
            </a:extLst>
          </p:cNvPr>
          <p:cNvSpPr>
            <a:spLocks noGrp="1"/>
          </p:cNvSpPr>
          <p:nvPr>
            <p:ph type="body" idx="1"/>
          </p:nvPr>
        </p:nvSpPr>
        <p:spPr/>
        <p:txBody>
          <a:bodyPr/>
          <a:lstStyle/>
          <a:p>
            <a:r>
              <a:rPr lang="en-IN" sz="1600" dirty="0"/>
              <a:t>Connected Components </a:t>
            </a:r>
          </a:p>
          <a:p>
            <a:pPr marL="114300" indent="0">
              <a:buNone/>
            </a:pPr>
            <a:endParaRPr lang="en-IN" sz="1600" dirty="0"/>
          </a:p>
          <a:p>
            <a:pPr>
              <a:buFont typeface="Wingdings" panose="05000000000000000000" pitchFamily="2" charset="2"/>
              <a:buChar char="Ø"/>
            </a:pPr>
            <a:r>
              <a:rPr lang="en-IN" sz="1600" dirty="0"/>
              <a:t>To identify the components that are</a:t>
            </a:r>
          </a:p>
          <a:p>
            <a:pPr marL="114300" indent="0">
              <a:buNone/>
            </a:pPr>
            <a:r>
              <a:rPr lang="en-IN" sz="1600" dirty="0"/>
              <a:t>connected and the ones that are not </a:t>
            </a:r>
          </a:p>
          <a:p>
            <a:pPr marL="114300" indent="0">
              <a:buNone/>
            </a:pPr>
            <a:endParaRPr lang="en-IN" sz="1600" dirty="0"/>
          </a:p>
          <a:p>
            <a:pPr marL="114300" indent="0">
              <a:buNone/>
            </a:pPr>
            <a:endParaRPr lang="en-IN" sz="1600" dirty="0"/>
          </a:p>
          <a:p>
            <a:pPr marL="114300" indent="0">
              <a:buNone/>
            </a:pPr>
            <a:endParaRPr lang="en-IN" sz="1600" dirty="0"/>
          </a:p>
          <a:p>
            <a:pPr marL="114300" indent="0">
              <a:buNone/>
            </a:pPr>
            <a:endParaRPr lang="en-IN" sz="1600" dirty="0"/>
          </a:p>
          <a:p>
            <a:r>
              <a:rPr lang="en-IN" sz="1600" dirty="0"/>
              <a:t>Strongly Connected Components </a:t>
            </a:r>
          </a:p>
          <a:p>
            <a:pPr marL="114300" indent="0">
              <a:buNone/>
            </a:pPr>
            <a:endParaRPr lang="en-IN" sz="1600" dirty="0"/>
          </a:p>
          <a:p>
            <a:pPr>
              <a:buFont typeface="Wingdings" panose="05000000000000000000" pitchFamily="2" charset="2"/>
              <a:buChar char="Ø"/>
            </a:pPr>
            <a:r>
              <a:rPr lang="en-IN" sz="1600" dirty="0"/>
              <a:t>To identify the components that are </a:t>
            </a:r>
          </a:p>
          <a:p>
            <a:pPr marL="114300" indent="0">
              <a:buNone/>
            </a:pPr>
            <a:r>
              <a:rPr lang="en-IN" sz="1600" dirty="0"/>
              <a:t>strongly connected to each other </a:t>
            </a:r>
          </a:p>
        </p:txBody>
      </p:sp>
      <p:sp>
        <p:nvSpPr>
          <p:cNvPr id="3" name="Title 2">
            <a:extLst>
              <a:ext uri="{FF2B5EF4-FFF2-40B4-BE49-F238E27FC236}">
                <a16:creationId xmlns:a16="http://schemas.microsoft.com/office/drawing/2014/main" id="{4732608B-9F35-49E6-B6AA-AD3259A8FB13}"/>
              </a:ext>
            </a:extLst>
          </p:cNvPr>
          <p:cNvSpPr>
            <a:spLocks noGrp="1"/>
          </p:cNvSpPr>
          <p:nvPr>
            <p:ph type="title"/>
          </p:nvPr>
        </p:nvSpPr>
        <p:spPr/>
        <p:txBody>
          <a:bodyPr/>
          <a:lstStyle/>
          <a:p>
            <a:r>
              <a:rPr lang="en-IN" dirty="0"/>
              <a:t>3.3 Community Detection Algorithms</a:t>
            </a:r>
          </a:p>
        </p:txBody>
      </p:sp>
      <p:sp>
        <p:nvSpPr>
          <p:cNvPr id="4" name="Slide Number Placeholder 3">
            <a:extLst>
              <a:ext uri="{FF2B5EF4-FFF2-40B4-BE49-F238E27FC236}">
                <a16:creationId xmlns:a16="http://schemas.microsoft.com/office/drawing/2014/main" id="{C9324E66-E694-47C0-94D2-77D85779F23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34</a:t>
            </a:fld>
            <a:endParaRPr lang="de-DE"/>
          </a:p>
        </p:txBody>
      </p:sp>
      <p:pic>
        <p:nvPicPr>
          <p:cNvPr id="10" name="Picture 9">
            <a:extLst>
              <a:ext uri="{FF2B5EF4-FFF2-40B4-BE49-F238E27FC236}">
                <a16:creationId xmlns:a16="http://schemas.microsoft.com/office/drawing/2014/main" id="{BD455302-A323-4E07-A170-8987A4714EF7}"/>
              </a:ext>
            </a:extLst>
          </p:cNvPr>
          <p:cNvPicPr>
            <a:picLocks noChangeAspect="1"/>
          </p:cNvPicPr>
          <p:nvPr/>
        </p:nvPicPr>
        <p:blipFill>
          <a:blip r:embed="rId2"/>
          <a:stretch>
            <a:fillRect/>
          </a:stretch>
        </p:blipFill>
        <p:spPr>
          <a:xfrm>
            <a:off x="4556592" y="3731830"/>
            <a:ext cx="5199091" cy="2196136"/>
          </a:xfrm>
          <a:prstGeom prst="rect">
            <a:avLst/>
          </a:prstGeom>
        </p:spPr>
      </p:pic>
      <p:pic>
        <p:nvPicPr>
          <p:cNvPr id="12" name="Picture 11">
            <a:extLst>
              <a:ext uri="{FF2B5EF4-FFF2-40B4-BE49-F238E27FC236}">
                <a16:creationId xmlns:a16="http://schemas.microsoft.com/office/drawing/2014/main" id="{E706331C-36E5-4706-B1C1-C185F4BC97CB}"/>
              </a:ext>
            </a:extLst>
          </p:cNvPr>
          <p:cNvPicPr>
            <a:picLocks noChangeAspect="1"/>
          </p:cNvPicPr>
          <p:nvPr/>
        </p:nvPicPr>
        <p:blipFill>
          <a:blip r:embed="rId3"/>
          <a:stretch>
            <a:fillRect/>
          </a:stretch>
        </p:blipFill>
        <p:spPr>
          <a:xfrm>
            <a:off x="4556592" y="1337749"/>
            <a:ext cx="5199091" cy="2394073"/>
          </a:xfrm>
          <a:prstGeom prst="rect">
            <a:avLst/>
          </a:prstGeom>
        </p:spPr>
      </p:pic>
      <p:sp>
        <p:nvSpPr>
          <p:cNvPr id="13" name="Rectangle 12">
            <a:extLst>
              <a:ext uri="{FF2B5EF4-FFF2-40B4-BE49-F238E27FC236}">
                <a16:creationId xmlns:a16="http://schemas.microsoft.com/office/drawing/2014/main" id="{60314B30-3815-4B7B-AD87-7902698F2195}"/>
              </a:ext>
            </a:extLst>
          </p:cNvPr>
          <p:cNvSpPr/>
          <p:nvPr/>
        </p:nvSpPr>
        <p:spPr>
          <a:xfrm>
            <a:off x="478738" y="6140148"/>
            <a:ext cx="9082707" cy="1384995"/>
          </a:xfrm>
          <a:prstGeom prst="rect">
            <a:avLst/>
          </a:prstGeom>
        </p:spPr>
        <p:txBody>
          <a:bodyPr wrap="square">
            <a:spAutoFit/>
          </a:bodyPr>
          <a:lstStyle/>
          <a:p>
            <a:r>
              <a:rPr lang="en-IN" sz="1200" dirty="0"/>
              <a:t>References :1. </a:t>
            </a:r>
            <a:r>
              <a:rPr lang="en-IN" sz="1200" dirty="0">
                <a:hlinkClick r:id="rId4"/>
              </a:rPr>
              <a:t>https://neo4j.com/docs/graph-algorithms/current/algorithms/strongly-connected-components/</a:t>
            </a:r>
            <a:endParaRPr lang="en-IN" sz="1200" dirty="0"/>
          </a:p>
          <a:p>
            <a:r>
              <a:rPr lang="en-IN" sz="1200" dirty="0"/>
              <a:t>2. </a:t>
            </a:r>
            <a:r>
              <a:rPr lang="en-IN" sz="1200" dirty="0">
                <a:hlinkClick r:id="rId5"/>
              </a:rPr>
              <a:t>https://neo4j.com/docs/graph-algorithms/current/algorithms/connected-components/</a:t>
            </a:r>
            <a:endParaRPr lang="en-IN" sz="1200" dirty="0"/>
          </a:p>
          <a:p>
            <a:endParaRPr lang="en-IN" sz="1200" dirty="0"/>
          </a:p>
          <a:p>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359590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5A641C-F09F-42A4-83B3-7CDDCEA55E8A}"/>
              </a:ext>
            </a:extLst>
          </p:cNvPr>
          <p:cNvSpPr>
            <a:spLocks noGrp="1"/>
          </p:cNvSpPr>
          <p:nvPr>
            <p:ph type="body" idx="1"/>
          </p:nvPr>
        </p:nvSpPr>
        <p:spPr/>
        <p:txBody>
          <a:bodyPr/>
          <a:lstStyle/>
          <a:p>
            <a:r>
              <a:rPr lang="en-IN" sz="1600" dirty="0"/>
              <a:t>We could find the community of nodes that are strongly connected in the system.</a:t>
            </a:r>
          </a:p>
          <a:p>
            <a:r>
              <a:rPr lang="en-IN" sz="1600" dirty="0"/>
              <a:t>In this example, we have sensor that uses enemy detection, external operator and weather. We could consider this as a community and use the whole component later.</a:t>
            </a:r>
          </a:p>
        </p:txBody>
      </p:sp>
      <p:sp>
        <p:nvSpPr>
          <p:cNvPr id="3" name="Title 2">
            <a:extLst>
              <a:ext uri="{FF2B5EF4-FFF2-40B4-BE49-F238E27FC236}">
                <a16:creationId xmlns:a16="http://schemas.microsoft.com/office/drawing/2014/main" id="{A53CA142-9E4F-4497-814C-58D1449B56AC}"/>
              </a:ext>
            </a:extLst>
          </p:cNvPr>
          <p:cNvSpPr>
            <a:spLocks noGrp="1"/>
          </p:cNvSpPr>
          <p:nvPr>
            <p:ph type="title"/>
          </p:nvPr>
        </p:nvSpPr>
        <p:spPr/>
        <p:txBody>
          <a:bodyPr/>
          <a:lstStyle/>
          <a:p>
            <a:r>
              <a:rPr lang="en-IN" dirty="0"/>
              <a:t>3.3.2 Utilisation of Strongly Connected Component Algorithm</a:t>
            </a:r>
          </a:p>
        </p:txBody>
      </p:sp>
      <p:sp>
        <p:nvSpPr>
          <p:cNvPr id="4" name="Slide Number Placeholder 3">
            <a:extLst>
              <a:ext uri="{FF2B5EF4-FFF2-40B4-BE49-F238E27FC236}">
                <a16:creationId xmlns:a16="http://schemas.microsoft.com/office/drawing/2014/main" id="{FC424FF1-100D-4C8D-8E84-549039525E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35</a:t>
            </a:fld>
            <a:endParaRPr lang="de-DE"/>
          </a:p>
        </p:txBody>
      </p:sp>
      <p:pic>
        <p:nvPicPr>
          <p:cNvPr id="5" name="Picture 4">
            <a:extLst>
              <a:ext uri="{FF2B5EF4-FFF2-40B4-BE49-F238E27FC236}">
                <a16:creationId xmlns:a16="http://schemas.microsoft.com/office/drawing/2014/main" id="{F693FBDE-B399-4A87-9C55-3D9A88C6D265}"/>
              </a:ext>
            </a:extLst>
          </p:cNvPr>
          <p:cNvPicPr>
            <a:picLocks noChangeAspect="1"/>
          </p:cNvPicPr>
          <p:nvPr/>
        </p:nvPicPr>
        <p:blipFill>
          <a:blip r:embed="rId2"/>
          <a:stretch>
            <a:fillRect/>
          </a:stretch>
        </p:blipFill>
        <p:spPr>
          <a:xfrm>
            <a:off x="493754" y="2713383"/>
            <a:ext cx="8948420" cy="3298060"/>
          </a:xfrm>
          <a:prstGeom prst="rect">
            <a:avLst/>
          </a:prstGeom>
        </p:spPr>
      </p:pic>
    </p:spTree>
    <p:extLst>
      <p:ext uri="{BB962C8B-B14F-4D97-AF65-F5344CB8AC3E}">
        <p14:creationId xmlns:p14="http://schemas.microsoft.com/office/powerpoint/2010/main" val="347371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26F9C9-9398-4554-9975-DB658030614C}"/>
              </a:ext>
            </a:extLst>
          </p:cNvPr>
          <p:cNvSpPr>
            <a:spLocks noGrp="1"/>
          </p:cNvSpPr>
          <p:nvPr>
            <p:ph type="body" idx="1"/>
          </p:nvPr>
        </p:nvSpPr>
        <p:spPr/>
        <p:txBody>
          <a:bodyPr/>
          <a:lstStyle/>
          <a:p>
            <a:endParaRPr lang="en-IN" sz="1600" dirty="0"/>
          </a:p>
          <a:p>
            <a:r>
              <a:rPr lang="en-IN" sz="1600" dirty="0"/>
              <a:t>How to add a node ArmorSystem (meaning similar to Armor Control Unit)  ?</a:t>
            </a:r>
          </a:p>
          <a:p>
            <a:r>
              <a:rPr lang="en-IN" sz="1600" dirty="0"/>
              <a:t>Add Semantic Information while building the graph OR import Semantic information from other sources.</a:t>
            </a:r>
          </a:p>
        </p:txBody>
      </p:sp>
      <p:sp>
        <p:nvSpPr>
          <p:cNvPr id="3" name="Title 2">
            <a:extLst>
              <a:ext uri="{FF2B5EF4-FFF2-40B4-BE49-F238E27FC236}">
                <a16:creationId xmlns:a16="http://schemas.microsoft.com/office/drawing/2014/main" id="{3C00ED25-CEB0-438D-B8FA-2CF366116A91}"/>
              </a:ext>
            </a:extLst>
          </p:cNvPr>
          <p:cNvSpPr>
            <a:spLocks noGrp="1"/>
          </p:cNvSpPr>
          <p:nvPr>
            <p:ph type="title"/>
          </p:nvPr>
        </p:nvSpPr>
        <p:spPr/>
        <p:txBody>
          <a:bodyPr/>
          <a:lstStyle/>
          <a:p>
            <a:r>
              <a:rPr lang="en-IN" dirty="0"/>
              <a:t>3.4 Adding New Node to the Current Graph </a:t>
            </a:r>
          </a:p>
        </p:txBody>
      </p:sp>
      <p:sp>
        <p:nvSpPr>
          <p:cNvPr id="4" name="Slide Number Placeholder 3">
            <a:extLst>
              <a:ext uri="{FF2B5EF4-FFF2-40B4-BE49-F238E27FC236}">
                <a16:creationId xmlns:a16="http://schemas.microsoft.com/office/drawing/2014/main" id="{ADD57553-B478-478A-A39E-97D8438A8CD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de-DE" smtClean="0"/>
              <a:t>36</a:t>
            </a:fld>
            <a:endParaRPr lang="de-DE"/>
          </a:p>
        </p:txBody>
      </p:sp>
      <p:pic>
        <p:nvPicPr>
          <p:cNvPr id="5" name="Picture 4">
            <a:extLst>
              <a:ext uri="{FF2B5EF4-FFF2-40B4-BE49-F238E27FC236}">
                <a16:creationId xmlns:a16="http://schemas.microsoft.com/office/drawing/2014/main" id="{0D4CD417-D27D-4915-9C3C-348A8AD5E92E}"/>
              </a:ext>
            </a:extLst>
          </p:cNvPr>
          <p:cNvPicPr>
            <a:picLocks noChangeAspect="1"/>
          </p:cNvPicPr>
          <p:nvPr/>
        </p:nvPicPr>
        <p:blipFill>
          <a:blip r:embed="rId2"/>
          <a:stretch>
            <a:fillRect/>
          </a:stretch>
        </p:blipFill>
        <p:spPr>
          <a:xfrm>
            <a:off x="493754" y="2713383"/>
            <a:ext cx="8948420" cy="3298060"/>
          </a:xfrm>
          <a:prstGeom prst="rect">
            <a:avLst/>
          </a:prstGeom>
        </p:spPr>
      </p:pic>
      <p:sp>
        <p:nvSpPr>
          <p:cNvPr id="6" name="Rectangle 5">
            <a:extLst>
              <a:ext uri="{FF2B5EF4-FFF2-40B4-BE49-F238E27FC236}">
                <a16:creationId xmlns:a16="http://schemas.microsoft.com/office/drawing/2014/main" id="{2B8664F7-FEF2-46E3-8A30-861347C50AA1}"/>
              </a:ext>
            </a:extLst>
          </p:cNvPr>
          <p:cNvSpPr/>
          <p:nvPr/>
        </p:nvSpPr>
        <p:spPr>
          <a:xfrm>
            <a:off x="478738" y="6140148"/>
            <a:ext cx="9082707" cy="1384995"/>
          </a:xfrm>
          <a:prstGeom prst="rect">
            <a:avLst/>
          </a:prstGeom>
        </p:spPr>
        <p:txBody>
          <a:bodyPr wrap="square">
            <a:spAutoFit/>
          </a:bodyPr>
          <a:lstStyle/>
          <a:p>
            <a:r>
              <a:rPr lang="en-IN" sz="1200" dirty="0"/>
              <a:t>References :1. </a:t>
            </a:r>
            <a:r>
              <a:rPr lang="en-IN" sz="1200" dirty="0">
                <a:hlinkClick r:id="rId3"/>
              </a:rPr>
              <a:t>https://arxiv.org/pdf/1412.0691.pdf</a:t>
            </a: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297682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4" name="Shape 494"/>
          <p:cNvSpPr txBox="1">
            <a:spLocks noGrp="1"/>
          </p:cNvSpPr>
          <p:nvPr>
            <p:ph type="sldNum" idx="12"/>
          </p:nvPr>
        </p:nvSpPr>
        <p:spPr>
          <a:xfrm>
            <a:off x="9269849" y="6333134"/>
            <a:ext cx="5943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de-DE"/>
              <a:t>37</a:t>
            </a:fld>
            <a:endParaRPr/>
          </a:p>
        </p:txBody>
      </p:sp>
      <p:pic>
        <p:nvPicPr>
          <p:cNvPr id="5" name="Picture 4">
            <a:extLst>
              <a:ext uri="{FF2B5EF4-FFF2-40B4-BE49-F238E27FC236}">
                <a16:creationId xmlns:a16="http://schemas.microsoft.com/office/drawing/2014/main" id="{43323F26-2B47-4F44-A507-366694289438}"/>
              </a:ext>
            </a:extLst>
          </p:cNvPr>
          <p:cNvPicPr>
            <a:picLocks noChangeAspect="1"/>
          </p:cNvPicPr>
          <p:nvPr/>
        </p:nvPicPr>
        <p:blipFill>
          <a:blip r:embed="rId3"/>
          <a:stretch>
            <a:fillRect/>
          </a:stretch>
        </p:blipFill>
        <p:spPr>
          <a:xfrm>
            <a:off x="646043" y="934278"/>
            <a:ext cx="8623805" cy="4860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1A8F30-02AE-4558-945A-F0ED46B1FACD}"/>
              </a:ext>
            </a:extLst>
          </p:cNvPr>
          <p:cNvSpPr>
            <a:spLocks noGrp="1"/>
          </p:cNvSpPr>
          <p:nvPr>
            <p:ph type="title"/>
          </p:nvPr>
        </p:nvSpPr>
        <p:spPr/>
        <p:txBody>
          <a:bodyPr/>
          <a:lstStyle/>
          <a:p>
            <a:r>
              <a:rPr lang="en-IN" dirty="0"/>
              <a:t>Knowledge Graph </a:t>
            </a:r>
            <a:br>
              <a:rPr lang="en-IN" dirty="0"/>
            </a:br>
            <a:r>
              <a:rPr lang="en-IN" sz="1800" dirty="0">
                <a:solidFill>
                  <a:srgbClr val="0070C0"/>
                </a:solidFill>
              </a:rPr>
              <a:t>Definition…..</a:t>
            </a:r>
            <a:endParaRPr lang="en-GB" dirty="0">
              <a:solidFill>
                <a:srgbClr val="0070C0"/>
              </a:solidFill>
            </a:endParaRPr>
          </a:p>
        </p:txBody>
      </p:sp>
      <p:sp>
        <p:nvSpPr>
          <p:cNvPr id="7" name="TextBox 6">
            <a:extLst>
              <a:ext uri="{FF2B5EF4-FFF2-40B4-BE49-F238E27FC236}">
                <a16:creationId xmlns:a16="http://schemas.microsoft.com/office/drawing/2014/main" id="{55B66B3F-4B95-4430-84F0-F2768EB14A7E}"/>
              </a:ext>
            </a:extLst>
          </p:cNvPr>
          <p:cNvSpPr txBox="1"/>
          <p:nvPr/>
        </p:nvSpPr>
        <p:spPr>
          <a:xfrm>
            <a:off x="351874" y="1460045"/>
            <a:ext cx="8956039" cy="646331"/>
          </a:xfrm>
          <a:prstGeom prst="rect">
            <a:avLst/>
          </a:prstGeom>
          <a:noFill/>
          <a:ln w="38100">
            <a:solidFill>
              <a:schemeClr val="tx1"/>
            </a:solidFill>
          </a:ln>
        </p:spPr>
        <p:txBody>
          <a:bodyPr wrap="square" rtlCol="0">
            <a:spAutoFit/>
          </a:bodyPr>
          <a:lstStyle/>
          <a:p>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Knowledge graphs are large networks of entities, their semantic types, properties, and</a:t>
            </a:r>
          </a:p>
          <a:p>
            <a:r>
              <a:rPr lang="en-IN" sz="1800" i="1" dirty="0">
                <a:latin typeface="Arial" panose="020B0604020202020204" pitchFamily="34" charset="0"/>
                <a:cs typeface="Arial" panose="020B0604020202020204" pitchFamily="34" charset="0"/>
              </a:rPr>
              <a:t>relationships between entities</a:t>
            </a:r>
            <a:r>
              <a:rPr lang="en-IN" sz="1800" dirty="0">
                <a:latin typeface="Arial" panose="020B0604020202020204" pitchFamily="34" charset="0"/>
                <a:cs typeface="Arial" panose="020B0604020202020204" pitchFamily="34" charset="0"/>
              </a:rPr>
              <a:t>.“ - </a:t>
            </a:r>
            <a:r>
              <a:rPr lang="en-IN" sz="1800" b="1" dirty="0">
                <a:latin typeface="Arial" panose="020B0604020202020204" pitchFamily="34" charset="0"/>
                <a:cs typeface="Arial" panose="020B0604020202020204" pitchFamily="34" charset="0"/>
              </a:rPr>
              <a:t>Journal of Web Semantics</a:t>
            </a:r>
            <a:endParaRPr lang="en-GB" sz="1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EB75F-6E27-482A-846E-4C7F41E5DA03}"/>
              </a:ext>
            </a:extLst>
          </p:cNvPr>
          <p:cNvSpPr txBox="1"/>
          <p:nvPr/>
        </p:nvSpPr>
        <p:spPr>
          <a:xfrm>
            <a:off x="4679051" y="6488668"/>
            <a:ext cx="301686" cy="369332"/>
          </a:xfrm>
          <a:prstGeom prst="rect">
            <a:avLst/>
          </a:prstGeom>
          <a:noFill/>
        </p:spPr>
        <p:txBody>
          <a:bodyPr wrap="none" rtlCol="0">
            <a:spAutoFit/>
          </a:bodyPr>
          <a:lstStyle/>
          <a:p>
            <a:fld id="{7F413BD5-032E-4577-91EA-304DB8A8F744}" type="slidenum">
              <a:rPr lang="en-IN" smtClean="0">
                <a:solidFill>
                  <a:srgbClr val="00B0F0"/>
                </a:solidFill>
              </a:rPr>
              <a:t>4</a:t>
            </a:fld>
            <a:endParaRPr lang="en-GB" dirty="0">
              <a:solidFill>
                <a:srgbClr val="00B0F0"/>
              </a:solidFill>
            </a:endParaRPr>
          </a:p>
        </p:txBody>
      </p:sp>
      <p:sp>
        <p:nvSpPr>
          <p:cNvPr id="5" name="TextBox 4">
            <a:extLst>
              <a:ext uri="{FF2B5EF4-FFF2-40B4-BE49-F238E27FC236}">
                <a16:creationId xmlns:a16="http://schemas.microsoft.com/office/drawing/2014/main" id="{9D1A0840-516E-48C0-8FF9-9B77945CB59F}"/>
              </a:ext>
            </a:extLst>
          </p:cNvPr>
          <p:cNvSpPr txBox="1"/>
          <p:nvPr/>
        </p:nvSpPr>
        <p:spPr>
          <a:xfrm>
            <a:off x="469900" y="2775857"/>
            <a:ext cx="8674100" cy="2308324"/>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t>Entities</a:t>
            </a:r>
            <a:r>
              <a:rPr lang="en-IN" sz="1800" dirty="0"/>
              <a:t>:  Real world objects (Things, places, people) and abstract concepts (genres, professions)</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b="1" dirty="0"/>
              <a:t>Relationships: </a:t>
            </a:r>
            <a:r>
              <a:rPr lang="en-IN" sz="1800" dirty="0"/>
              <a:t>describe how the entities relate</a:t>
            </a:r>
          </a:p>
          <a:p>
            <a:pPr marL="285750" indent="-285750">
              <a:buFont typeface="Wingdings" panose="05000000000000000000" pitchFamily="2" charset="2"/>
              <a:buChar char="Ø"/>
            </a:pPr>
            <a:endParaRPr lang="en-IN" sz="1800" b="1" dirty="0"/>
          </a:p>
          <a:p>
            <a:pPr marL="285750" indent="-285750">
              <a:buFont typeface="Wingdings" panose="05000000000000000000" pitchFamily="2" charset="2"/>
              <a:buChar char="Ø"/>
            </a:pPr>
            <a:endParaRPr lang="en-IN" sz="1800" b="1" dirty="0"/>
          </a:p>
          <a:p>
            <a:pPr marL="285750" indent="-285750">
              <a:buFont typeface="Wingdings" panose="05000000000000000000" pitchFamily="2" charset="2"/>
              <a:buChar char="Ø"/>
            </a:pPr>
            <a:r>
              <a:rPr lang="en-IN" sz="1800" b="1" dirty="0"/>
              <a:t>Semantic Description: </a:t>
            </a:r>
            <a:r>
              <a:rPr lang="en-IN" sz="1800" dirty="0"/>
              <a:t>types and properties with a well defined meaning</a:t>
            </a:r>
            <a:endParaRPr lang="en-GB" sz="1800" b="1" dirty="0"/>
          </a:p>
        </p:txBody>
      </p:sp>
    </p:spTree>
    <p:extLst>
      <p:ext uri="{BB962C8B-B14F-4D97-AF65-F5344CB8AC3E}">
        <p14:creationId xmlns:p14="http://schemas.microsoft.com/office/powerpoint/2010/main" val="179615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F02B54-528D-413F-8070-2F2131BE9C77}"/>
              </a:ext>
            </a:extLst>
          </p:cNvPr>
          <p:cNvSpPr>
            <a:spLocks noGrp="1"/>
          </p:cNvSpPr>
          <p:nvPr>
            <p:ph idx="1"/>
          </p:nvPr>
        </p:nvSpPr>
        <p:spPr>
          <a:xfrm>
            <a:off x="469899" y="968111"/>
            <a:ext cx="9043751" cy="5218680"/>
          </a:xfrm>
        </p:spPr>
        <p:txBody>
          <a:bodyPr/>
          <a:lstStyle/>
          <a:p>
            <a:pPr>
              <a:spcAft>
                <a:spcPts val="0"/>
              </a:spcAft>
            </a:pPr>
            <a:r>
              <a:rPr lang="en-IN" dirty="0"/>
              <a:t>We need a structured and formal representation of Knowledge</a:t>
            </a:r>
          </a:p>
          <a:p>
            <a:pPr>
              <a:spcAft>
                <a:spcPts val="0"/>
              </a:spcAft>
            </a:pPr>
            <a:endParaRPr lang="en-IN" dirty="0"/>
          </a:p>
          <a:p>
            <a:pPr marL="360000" lvl="1" indent="0">
              <a:spcAft>
                <a:spcPts val="0"/>
              </a:spcAft>
              <a:buNone/>
            </a:pPr>
            <a:endParaRPr lang="en-IN" dirty="0"/>
          </a:p>
          <a:p>
            <a:pPr>
              <a:spcAft>
                <a:spcPts val="0"/>
              </a:spcAft>
            </a:pPr>
            <a:r>
              <a:rPr lang="en-IN" dirty="0"/>
              <a:t> We are surrounded by entities, which are connected by relations</a:t>
            </a:r>
          </a:p>
          <a:p>
            <a:pPr>
              <a:spcAft>
                <a:spcPts val="0"/>
              </a:spcAft>
            </a:pPr>
            <a:endParaRPr lang="en-IN" dirty="0"/>
          </a:p>
          <a:p>
            <a:pPr lvl="1">
              <a:spcAft>
                <a:spcPts val="0"/>
              </a:spcAft>
            </a:pPr>
            <a:endParaRPr lang="en-IN" dirty="0"/>
          </a:p>
          <a:p>
            <a:pPr>
              <a:spcAft>
                <a:spcPts val="0"/>
              </a:spcAft>
            </a:pPr>
            <a:r>
              <a:rPr lang="en-IN" dirty="0"/>
              <a:t> Natural way of representing entities and their relationships</a:t>
            </a:r>
          </a:p>
          <a:p>
            <a:pPr>
              <a:spcAft>
                <a:spcPts val="0"/>
              </a:spcAft>
            </a:pPr>
            <a:endParaRPr lang="en-IN" dirty="0"/>
          </a:p>
          <a:p>
            <a:pPr lvl="1">
              <a:spcAft>
                <a:spcPts val="0"/>
              </a:spcAft>
            </a:pPr>
            <a:endParaRPr lang="en-GB" dirty="0"/>
          </a:p>
          <a:p>
            <a:pPr>
              <a:spcAft>
                <a:spcPts val="0"/>
              </a:spcAft>
            </a:pPr>
            <a:r>
              <a:rPr lang="en-GB" dirty="0"/>
              <a:t>Efficient Management</a:t>
            </a:r>
          </a:p>
          <a:p>
            <a:pPr marL="0" indent="0">
              <a:buNone/>
            </a:pPr>
            <a:endParaRPr lang="en-GB" dirty="0"/>
          </a:p>
          <a:p>
            <a:pPr lvl="1">
              <a:spcAft>
                <a:spcPts val="0"/>
              </a:spcAft>
            </a:pPr>
            <a:endParaRPr lang="en-IN" dirty="0"/>
          </a:p>
        </p:txBody>
      </p:sp>
      <p:sp>
        <p:nvSpPr>
          <p:cNvPr id="3" name="Title 2">
            <a:extLst>
              <a:ext uri="{FF2B5EF4-FFF2-40B4-BE49-F238E27FC236}">
                <a16:creationId xmlns:a16="http://schemas.microsoft.com/office/drawing/2014/main" id="{C9B4C902-FD53-4135-8F09-4C0E57DD078D}"/>
              </a:ext>
            </a:extLst>
          </p:cNvPr>
          <p:cNvSpPr>
            <a:spLocks noGrp="1"/>
          </p:cNvSpPr>
          <p:nvPr>
            <p:ph type="title"/>
          </p:nvPr>
        </p:nvSpPr>
        <p:spPr>
          <a:xfrm>
            <a:off x="469900" y="334800"/>
            <a:ext cx="8956040" cy="501806"/>
          </a:xfrm>
        </p:spPr>
        <p:txBody>
          <a:bodyPr/>
          <a:lstStyle/>
          <a:p>
            <a:r>
              <a:rPr lang="en-IN" dirty="0"/>
              <a:t>Why Knowledge Graphs?</a:t>
            </a:r>
            <a:endParaRPr lang="en-GB" dirty="0"/>
          </a:p>
        </p:txBody>
      </p:sp>
      <p:sp>
        <p:nvSpPr>
          <p:cNvPr id="5" name="TextBox 4">
            <a:extLst>
              <a:ext uri="{FF2B5EF4-FFF2-40B4-BE49-F238E27FC236}">
                <a16:creationId xmlns:a16="http://schemas.microsoft.com/office/drawing/2014/main" id="{645EC594-1C5F-48E6-BFAD-639F96686E9A}"/>
              </a:ext>
            </a:extLst>
          </p:cNvPr>
          <p:cNvSpPr txBox="1"/>
          <p:nvPr/>
        </p:nvSpPr>
        <p:spPr>
          <a:xfrm>
            <a:off x="4679051" y="6488668"/>
            <a:ext cx="301686" cy="369332"/>
          </a:xfrm>
          <a:prstGeom prst="rect">
            <a:avLst/>
          </a:prstGeom>
          <a:noFill/>
        </p:spPr>
        <p:txBody>
          <a:bodyPr wrap="none" rtlCol="0">
            <a:spAutoFit/>
          </a:bodyPr>
          <a:lstStyle/>
          <a:p>
            <a:fld id="{7F413BD5-032E-4577-91EA-304DB8A8F744}" type="slidenum">
              <a:rPr lang="en-IN" smtClean="0">
                <a:solidFill>
                  <a:srgbClr val="00B0F0"/>
                </a:solidFill>
              </a:rPr>
              <a:t>5</a:t>
            </a:fld>
            <a:endParaRPr lang="en-GB" dirty="0">
              <a:solidFill>
                <a:srgbClr val="00B0F0"/>
              </a:solidFill>
            </a:endParaRPr>
          </a:p>
        </p:txBody>
      </p:sp>
    </p:spTree>
    <p:extLst>
      <p:ext uri="{BB962C8B-B14F-4D97-AF65-F5344CB8AC3E}">
        <p14:creationId xmlns:p14="http://schemas.microsoft.com/office/powerpoint/2010/main" val="12371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4D27EC-2ECC-4F5B-BFAD-D86C8BC561F3}"/>
              </a:ext>
            </a:extLst>
          </p:cNvPr>
          <p:cNvSpPr>
            <a:spLocks noGrp="1"/>
          </p:cNvSpPr>
          <p:nvPr>
            <p:ph type="title"/>
          </p:nvPr>
        </p:nvSpPr>
        <p:spPr>
          <a:xfrm>
            <a:off x="469900" y="334799"/>
            <a:ext cx="8956040" cy="764427"/>
          </a:xfrm>
        </p:spPr>
        <p:txBody>
          <a:bodyPr/>
          <a:lstStyle/>
          <a:p>
            <a:r>
              <a:rPr lang="en-IN" dirty="0"/>
              <a:t>Graph Databases</a:t>
            </a:r>
            <a:endParaRPr lang="en-GB" dirty="0"/>
          </a:p>
        </p:txBody>
      </p:sp>
      <p:sp>
        <p:nvSpPr>
          <p:cNvPr id="7" name="TextBox 6">
            <a:extLst>
              <a:ext uri="{FF2B5EF4-FFF2-40B4-BE49-F238E27FC236}">
                <a16:creationId xmlns:a16="http://schemas.microsoft.com/office/drawing/2014/main" id="{C6D77827-5C8C-4750-B841-0AABB5631573}"/>
              </a:ext>
            </a:extLst>
          </p:cNvPr>
          <p:cNvSpPr txBox="1"/>
          <p:nvPr/>
        </p:nvSpPr>
        <p:spPr>
          <a:xfrm>
            <a:off x="389281" y="6180891"/>
            <a:ext cx="9182911" cy="307777"/>
          </a:xfrm>
          <a:prstGeom prst="rect">
            <a:avLst/>
          </a:prstGeom>
          <a:noFill/>
        </p:spPr>
        <p:txBody>
          <a:bodyPr wrap="square" rtlCol="0">
            <a:spAutoFit/>
          </a:bodyPr>
          <a:lstStyle/>
          <a:p>
            <a:r>
              <a:rPr lang="en-IN" sz="1400" dirty="0">
                <a:solidFill>
                  <a:srgbClr val="0070C0"/>
                </a:solidFill>
              </a:rPr>
              <a:t>Ref: </a:t>
            </a:r>
            <a:r>
              <a:rPr lang="en-IN" sz="1400" dirty="0"/>
              <a:t>https://orientdb.com/graph-database/</a:t>
            </a:r>
            <a:endParaRPr lang="en-GB" sz="1400" dirty="0"/>
          </a:p>
        </p:txBody>
      </p:sp>
      <p:sp>
        <p:nvSpPr>
          <p:cNvPr id="8" name="TextBox 7">
            <a:extLst>
              <a:ext uri="{FF2B5EF4-FFF2-40B4-BE49-F238E27FC236}">
                <a16:creationId xmlns:a16="http://schemas.microsoft.com/office/drawing/2014/main" id="{A5105220-8BF2-4AB7-A72E-9410E30C28DF}"/>
              </a:ext>
            </a:extLst>
          </p:cNvPr>
          <p:cNvSpPr txBox="1"/>
          <p:nvPr/>
        </p:nvSpPr>
        <p:spPr>
          <a:xfrm>
            <a:off x="4678920" y="6523200"/>
            <a:ext cx="301686" cy="369332"/>
          </a:xfrm>
          <a:prstGeom prst="rect">
            <a:avLst/>
          </a:prstGeom>
          <a:noFill/>
        </p:spPr>
        <p:txBody>
          <a:bodyPr wrap="none" rtlCol="0">
            <a:spAutoFit/>
          </a:bodyPr>
          <a:lstStyle/>
          <a:p>
            <a:fld id="{7F413BD5-032E-4577-91EA-304DB8A8F744}" type="slidenum">
              <a:rPr lang="en-IN" smtClean="0">
                <a:solidFill>
                  <a:srgbClr val="00B0F0"/>
                </a:solidFill>
              </a:rPr>
              <a:t>6</a:t>
            </a:fld>
            <a:endParaRPr lang="en-GB" dirty="0">
              <a:solidFill>
                <a:srgbClr val="00B0F0"/>
              </a:solidFill>
            </a:endParaRPr>
          </a:p>
        </p:txBody>
      </p:sp>
      <p:pic>
        <p:nvPicPr>
          <p:cNvPr id="10" name="Content Placeholder 9" descr="A screenshot of a cell phone&#10;&#10;Description generated with high confidence">
            <a:extLst>
              <a:ext uri="{FF2B5EF4-FFF2-40B4-BE49-F238E27FC236}">
                <a16:creationId xmlns:a16="http://schemas.microsoft.com/office/drawing/2014/main" id="{9568EA97-AE0C-40E8-A693-75E3AB19F8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291" y="974201"/>
            <a:ext cx="6463258" cy="4455352"/>
          </a:xfrm>
        </p:spPr>
      </p:pic>
    </p:spTree>
    <p:extLst>
      <p:ext uri="{BB962C8B-B14F-4D97-AF65-F5344CB8AC3E}">
        <p14:creationId xmlns:p14="http://schemas.microsoft.com/office/powerpoint/2010/main" val="79736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027E90-4BD0-48A8-A6EA-FBC619D61DC8}"/>
              </a:ext>
            </a:extLst>
          </p:cNvPr>
          <p:cNvSpPr>
            <a:spLocks noGrp="1"/>
          </p:cNvSpPr>
          <p:nvPr>
            <p:ph idx="1"/>
          </p:nvPr>
        </p:nvSpPr>
        <p:spPr>
          <a:xfrm>
            <a:off x="469900" y="1050586"/>
            <a:ext cx="8948420" cy="5041727"/>
          </a:xfrm>
        </p:spPr>
        <p:txBody>
          <a:bodyPr/>
          <a:lstStyle/>
          <a:p>
            <a:r>
              <a:rPr lang="en-GB" dirty="0"/>
              <a:t>An online </a:t>
            </a:r>
            <a:r>
              <a:rPr lang="en-IN" dirty="0"/>
              <a:t>database management system with Create, Read, Update, and Delete (CRUD) methods that expose a graph data model.</a:t>
            </a:r>
          </a:p>
          <a:p>
            <a:endParaRPr lang="en-IN" dirty="0"/>
          </a:p>
          <a:p>
            <a:endParaRPr lang="en-IN" dirty="0"/>
          </a:p>
          <a:p>
            <a:endParaRPr lang="en-IN" dirty="0"/>
          </a:p>
          <a:p>
            <a:endParaRPr lang="en-IN" dirty="0"/>
          </a:p>
          <a:p>
            <a:endParaRPr lang="en-IN" dirty="0"/>
          </a:p>
          <a:p>
            <a:endParaRPr lang="en-IN" dirty="0"/>
          </a:p>
          <a:p>
            <a:r>
              <a:rPr lang="en-IN" dirty="0"/>
              <a:t>NoSQL databases which use the graph data model comprising of:</a:t>
            </a:r>
          </a:p>
          <a:p>
            <a:pPr lvl="1"/>
            <a:r>
              <a:rPr lang="en-IN" dirty="0"/>
              <a:t>Vertices : Entities</a:t>
            </a:r>
          </a:p>
          <a:p>
            <a:pPr lvl="1"/>
            <a:r>
              <a:rPr lang="en-IN" dirty="0"/>
              <a:t>Edges: Relationships</a:t>
            </a:r>
          </a:p>
        </p:txBody>
      </p:sp>
      <p:sp>
        <p:nvSpPr>
          <p:cNvPr id="3" name="Title 2">
            <a:extLst>
              <a:ext uri="{FF2B5EF4-FFF2-40B4-BE49-F238E27FC236}">
                <a16:creationId xmlns:a16="http://schemas.microsoft.com/office/drawing/2014/main" id="{D53A8384-423C-441D-B214-2B90351DB0D9}"/>
              </a:ext>
            </a:extLst>
          </p:cNvPr>
          <p:cNvSpPr>
            <a:spLocks noGrp="1"/>
          </p:cNvSpPr>
          <p:nvPr>
            <p:ph type="title"/>
          </p:nvPr>
        </p:nvSpPr>
        <p:spPr>
          <a:xfrm>
            <a:off x="469900" y="334799"/>
            <a:ext cx="8956040" cy="715787"/>
          </a:xfrm>
        </p:spPr>
        <p:txBody>
          <a:bodyPr/>
          <a:lstStyle/>
          <a:p>
            <a:r>
              <a:rPr lang="en-IN" dirty="0"/>
              <a:t>Graph Databases</a:t>
            </a:r>
            <a:endParaRPr lang="en-GB" dirty="0"/>
          </a:p>
        </p:txBody>
      </p:sp>
      <p:sp>
        <p:nvSpPr>
          <p:cNvPr id="6" name="TextBox 5">
            <a:extLst>
              <a:ext uri="{FF2B5EF4-FFF2-40B4-BE49-F238E27FC236}">
                <a16:creationId xmlns:a16="http://schemas.microsoft.com/office/drawing/2014/main" id="{E46C605C-D211-4E07-91AF-059BDC51CDD8}"/>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2) https://medium.com/   , 3) https://neo4j.com </a:t>
            </a:r>
            <a:endParaRPr lang="en-GB" sz="1400" dirty="0"/>
          </a:p>
        </p:txBody>
      </p:sp>
      <p:sp>
        <p:nvSpPr>
          <p:cNvPr id="7" name="TextBox 6">
            <a:extLst>
              <a:ext uri="{FF2B5EF4-FFF2-40B4-BE49-F238E27FC236}">
                <a16:creationId xmlns:a16="http://schemas.microsoft.com/office/drawing/2014/main" id="{D1A08028-3503-4284-BB15-0B87BCF5F5DD}"/>
              </a:ext>
            </a:extLst>
          </p:cNvPr>
          <p:cNvSpPr txBox="1"/>
          <p:nvPr/>
        </p:nvSpPr>
        <p:spPr>
          <a:xfrm>
            <a:off x="4678920" y="6523200"/>
            <a:ext cx="301686" cy="369332"/>
          </a:xfrm>
          <a:prstGeom prst="rect">
            <a:avLst/>
          </a:prstGeom>
          <a:noFill/>
        </p:spPr>
        <p:txBody>
          <a:bodyPr wrap="none" rtlCol="0">
            <a:spAutoFit/>
          </a:bodyPr>
          <a:lstStyle/>
          <a:p>
            <a:fld id="{7F413BD5-032E-4577-91EA-304DB8A8F744}" type="slidenum">
              <a:rPr lang="en-IN" smtClean="0">
                <a:solidFill>
                  <a:srgbClr val="00B0F0"/>
                </a:solidFill>
              </a:rPr>
              <a:t>7</a:t>
            </a:fld>
            <a:endParaRPr lang="en-GB" dirty="0">
              <a:solidFill>
                <a:srgbClr val="00B0F0"/>
              </a:solidFill>
            </a:endParaRPr>
          </a:p>
        </p:txBody>
      </p:sp>
      <p:pic>
        <p:nvPicPr>
          <p:cNvPr id="8" name="Picture 7" descr="A screenshot of a cell phone&#10;&#10;Description generated with very high confidence">
            <a:extLst>
              <a:ext uri="{FF2B5EF4-FFF2-40B4-BE49-F238E27FC236}">
                <a16:creationId xmlns:a16="http://schemas.microsoft.com/office/drawing/2014/main" id="{6A0DC1B1-2999-42DA-BAE3-D5063B29C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4778" y="1112141"/>
            <a:ext cx="3777344" cy="1998595"/>
          </a:xfrm>
          <a:prstGeom prst="rect">
            <a:avLst/>
          </a:prstGeom>
        </p:spPr>
      </p:pic>
      <p:pic>
        <p:nvPicPr>
          <p:cNvPr id="10" name="Picture 9" descr="A close up of text on a white background&#10;&#10;Description generated with very high confidence">
            <a:extLst>
              <a:ext uri="{FF2B5EF4-FFF2-40B4-BE49-F238E27FC236}">
                <a16:creationId xmlns:a16="http://schemas.microsoft.com/office/drawing/2014/main" id="{E0655B36-078A-4712-BA41-B77C233938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9763" y="3911819"/>
            <a:ext cx="4551852" cy="2242049"/>
          </a:xfrm>
          <a:prstGeom prst="rect">
            <a:avLst/>
          </a:prstGeom>
        </p:spPr>
      </p:pic>
    </p:spTree>
    <p:extLst>
      <p:ext uri="{BB962C8B-B14F-4D97-AF65-F5344CB8AC3E}">
        <p14:creationId xmlns:p14="http://schemas.microsoft.com/office/powerpoint/2010/main" val="356473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027E90-4BD0-48A8-A6EA-FBC619D61DC8}"/>
              </a:ext>
            </a:extLst>
          </p:cNvPr>
          <p:cNvSpPr>
            <a:spLocks noGrp="1"/>
          </p:cNvSpPr>
          <p:nvPr>
            <p:ph idx="1"/>
          </p:nvPr>
        </p:nvSpPr>
        <p:spPr>
          <a:xfrm>
            <a:off x="469900" y="1050586"/>
            <a:ext cx="8948420" cy="5041727"/>
          </a:xfrm>
        </p:spPr>
        <p:txBody>
          <a:bodyPr/>
          <a:lstStyle/>
          <a:p>
            <a:r>
              <a:rPr lang="en-IN" dirty="0"/>
              <a:t>Relationships are first-class citizens of the graph data model.</a:t>
            </a:r>
          </a:p>
          <a:p>
            <a:pPr lvl="1"/>
            <a:r>
              <a:rPr lang="en-IN" dirty="0"/>
              <a:t>No foreign keys needed to infer the connection between entities</a:t>
            </a:r>
          </a:p>
          <a:p>
            <a:endParaRPr lang="en-IN" dirty="0"/>
          </a:p>
          <a:p>
            <a:r>
              <a:rPr lang="en-IN" dirty="0"/>
              <a:t>Two properties to look for in a Graph Database: </a:t>
            </a:r>
          </a:p>
          <a:p>
            <a:pPr lvl="1"/>
            <a:r>
              <a:rPr lang="en-IN" b="1" dirty="0"/>
              <a:t>The underlying storage</a:t>
            </a:r>
            <a:r>
              <a:rPr lang="en-IN" dirty="0"/>
              <a:t>:  </a:t>
            </a:r>
          </a:p>
          <a:p>
            <a:pPr lvl="2"/>
            <a:r>
              <a:rPr lang="en-IN" i="1" dirty="0"/>
              <a:t>native graph storage</a:t>
            </a:r>
            <a:r>
              <a:rPr lang="en-IN" dirty="0"/>
              <a:t>: optimized and designed for storing and managing graphs</a:t>
            </a:r>
          </a:p>
          <a:p>
            <a:pPr lvl="2"/>
            <a:r>
              <a:rPr lang="en-IN" dirty="0"/>
              <a:t>serializing the graph data into a </a:t>
            </a:r>
            <a:r>
              <a:rPr lang="en-IN" i="1" dirty="0"/>
              <a:t>relational database</a:t>
            </a:r>
            <a:r>
              <a:rPr lang="en-IN" dirty="0"/>
              <a:t> or an </a:t>
            </a:r>
            <a:r>
              <a:rPr lang="en-IN" i="1" dirty="0"/>
              <a:t>object-oriented database</a:t>
            </a:r>
            <a:r>
              <a:rPr lang="en-IN" dirty="0"/>
              <a:t>,</a:t>
            </a:r>
          </a:p>
          <a:p>
            <a:pPr lvl="1"/>
            <a:r>
              <a:rPr lang="en-IN" b="1" dirty="0"/>
              <a:t>The processing engine</a:t>
            </a:r>
            <a:r>
              <a:rPr lang="en-IN" dirty="0"/>
              <a:t>:</a:t>
            </a:r>
          </a:p>
          <a:p>
            <a:pPr lvl="2"/>
            <a:r>
              <a:rPr lang="en-IN" i="1" dirty="0"/>
              <a:t>index-free adjacency:</a:t>
            </a:r>
          </a:p>
          <a:p>
            <a:pPr lvl="3"/>
            <a:r>
              <a:rPr lang="en-IN" dirty="0"/>
              <a:t>connected nodes physically “point” to each other in the database</a:t>
            </a:r>
          </a:p>
          <a:p>
            <a:endParaRPr lang="en-IN" dirty="0"/>
          </a:p>
          <a:p>
            <a:endParaRPr lang="en-IN" dirty="0"/>
          </a:p>
          <a:p>
            <a:endParaRPr lang="en-IN" dirty="0"/>
          </a:p>
        </p:txBody>
      </p:sp>
      <p:sp>
        <p:nvSpPr>
          <p:cNvPr id="3" name="Title 2">
            <a:extLst>
              <a:ext uri="{FF2B5EF4-FFF2-40B4-BE49-F238E27FC236}">
                <a16:creationId xmlns:a16="http://schemas.microsoft.com/office/drawing/2014/main" id="{D53A8384-423C-441D-B214-2B90351DB0D9}"/>
              </a:ext>
            </a:extLst>
          </p:cNvPr>
          <p:cNvSpPr>
            <a:spLocks noGrp="1"/>
          </p:cNvSpPr>
          <p:nvPr>
            <p:ph type="title"/>
          </p:nvPr>
        </p:nvSpPr>
        <p:spPr>
          <a:xfrm>
            <a:off x="469900" y="334799"/>
            <a:ext cx="8956040" cy="715787"/>
          </a:xfrm>
        </p:spPr>
        <p:txBody>
          <a:bodyPr/>
          <a:lstStyle/>
          <a:p>
            <a:r>
              <a:rPr lang="en-IN" dirty="0"/>
              <a:t>Graph Databases</a:t>
            </a:r>
            <a:endParaRPr lang="en-GB" dirty="0"/>
          </a:p>
        </p:txBody>
      </p:sp>
      <p:sp>
        <p:nvSpPr>
          <p:cNvPr id="6" name="TextBox 5">
            <a:extLst>
              <a:ext uri="{FF2B5EF4-FFF2-40B4-BE49-F238E27FC236}">
                <a16:creationId xmlns:a16="http://schemas.microsoft.com/office/drawing/2014/main" id="{E46C605C-D211-4E07-91AF-059BDC51CDD8}"/>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2) https://medium.com/   , 3) https://neo4j.com </a:t>
            </a:r>
            <a:endParaRPr lang="en-GB" sz="1400" dirty="0"/>
          </a:p>
        </p:txBody>
      </p:sp>
      <p:sp>
        <p:nvSpPr>
          <p:cNvPr id="7" name="TextBox 6">
            <a:extLst>
              <a:ext uri="{FF2B5EF4-FFF2-40B4-BE49-F238E27FC236}">
                <a16:creationId xmlns:a16="http://schemas.microsoft.com/office/drawing/2014/main" id="{D1A08028-3503-4284-BB15-0B87BCF5F5DD}"/>
              </a:ext>
            </a:extLst>
          </p:cNvPr>
          <p:cNvSpPr txBox="1"/>
          <p:nvPr/>
        </p:nvSpPr>
        <p:spPr>
          <a:xfrm>
            <a:off x="4678920" y="6523200"/>
            <a:ext cx="301686" cy="369332"/>
          </a:xfrm>
          <a:prstGeom prst="rect">
            <a:avLst/>
          </a:prstGeom>
          <a:noFill/>
        </p:spPr>
        <p:txBody>
          <a:bodyPr wrap="none" rtlCol="0">
            <a:spAutoFit/>
          </a:bodyPr>
          <a:lstStyle/>
          <a:p>
            <a:fld id="{7F413BD5-032E-4577-91EA-304DB8A8F744}" type="slidenum">
              <a:rPr lang="en-IN" smtClean="0">
                <a:solidFill>
                  <a:srgbClr val="00B0F0"/>
                </a:solidFill>
              </a:rPr>
              <a:t>8</a:t>
            </a:fld>
            <a:endParaRPr lang="en-GB" dirty="0">
              <a:solidFill>
                <a:srgbClr val="00B0F0"/>
              </a:solidFill>
            </a:endParaRPr>
          </a:p>
        </p:txBody>
      </p:sp>
    </p:spTree>
    <p:extLst>
      <p:ext uri="{BB962C8B-B14F-4D97-AF65-F5344CB8AC3E}">
        <p14:creationId xmlns:p14="http://schemas.microsoft.com/office/powerpoint/2010/main" val="9014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DB26CA-7FCF-4B9E-95FC-2C06475CF25B}"/>
              </a:ext>
            </a:extLst>
          </p:cNvPr>
          <p:cNvSpPr>
            <a:spLocks noGrp="1"/>
          </p:cNvSpPr>
          <p:nvPr>
            <p:ph idx="1"/>
          </p:nvPr>
        </p:nvSpPr>
        <p:spPr>
          <a:xfrm>
            <a:off x="462280" y="859745"/>
            <a:ext cx="8948420" cy="4430713"/>
          </a:xfrm>
        </p:spPr>
        <p:txBody>
          <a:bodyPr/>
          <a:lstStyle/>
          <a:p>
            <a:r>
              <a:rPr lang="en-IN" dirty="0"/>
              <a:t>They are </a:t>
            </a:r>
            <a:r>
              <a:rPr lang="en-IN" b="1" dirty="0"/>
              <a:t>intuitive</a:t>
            </a:r>
          </a:p>
          <a:p>
            <a:endParaRPr lang="en-IN" dirty="0"/>
          </a:p>
          <a:p>
            <a:r>
              <a:rPr lang="en-GB" b="1" dirty="0"/>
              <a:t>Performance</a:t>
            </a:r>
            <a:r>
              <a:rPr lang="en-GB" dirty="0"/>
              <a:t>: </a:t>
            </a:r>
          </a:p>
          <a:p>
            <a:endParaRPr lang="en-IN" dirty="0"/>
          </a:p>
          <a:p>
            <a:endParaRPr lang="en-IN" dirty="0"/>
          </a:p>
          <a:p>
            <a:endParaRPr lang="en-IN" dirty="0"/>
          </a:p>
          <a:p>
            <a:endParaRPr lang="en-IN" dirty="0"/>
          </a:p>
          <a:p>
            <a:endParaRPr lang="en-GB" dirty="0"/>
          </a:p>
          <a:p>
            <a:pPr lvl="1"/>
            <a:r>
              <a:rPr lang="en-IN" dirty="0"/>
              <a:t>In relational databases, join-intensive query performance deteriorates as the dataset gets bigger</a:t>
            </a:r>
          </a:p>
          <a:p>
            <a:pPr lvl="1"/>
            <a:r>
              <a:rPr lang="en-IN" dirty="0"/>
              <a:t>Graph database performance tends to remain relatively constant, even as the dataset grows</a:t>
            </a:r>
          </a:p>
          <a:p>
            <a:pPr lvl="1"/>
            <a:r>
              <a:rPr lang="en-IN" dirty="0"/>
              <a:t>Queries are localized to a portion of the graph to satisfy that query, rather than the size of the overall graph.</a:t>
            </a:r>
            <a:endParaRPr lang="en-GB" dirty="0"/>
          </a:p>
        </p:txBody>
      </p:sp>
      <p:sp>
        <p:nvSpPr>
          <p:cNvPr id="3" name="Title 2">
            <a:extLst>
              <a:ext uri="{FF2B5EF4-FFF2-40B4-BE49-F238E27FC236}">
                <a16:creationId xmlns:a16="http://schemas.microsoft.com/office/drawing/2014/main" id="{698DB2D0-69F4-4C48-AC79-33B1B98E9280}"/>
              </a:ext>
            </a:extLst>
          </p:cNvPr>
          <p:cNvSpPr>
            <a:spLocks noGrp="1"/>
          </p:cNvSpPr>
          <p:nvPr>
            <p:ph type="title"/>
          </p:nvPr>
        </p:nvSpPr>
        <p:spPr>
          <a:xfrm>
            <a:off x="469900" y="334800"/>
            <a:ext cx="8956040" cy="501806"/>
          </a:xfrm>
        </p:spPr>
        <p:txBody>
          <a:bodyPr/>
          <a:lstStyle/>
          <a:p>
            <a:r>
              <a:rPr lang="en-IN" dirty="0"/>
              <a:t>Why Graph Database?</a:t>
            </a:r>
            <a:endParaRPr lang="en-GB" dirty="0"/>
          </a:p>
        </p:txBody>
      </p:sp>
      <p:pic>
        <p:nvPicPr>
          <p:cNvPr id="5" name="Picture 4" descr="A picture containing device&#10;&#10;Description generated with very high confidence">
            <a:extLst>
              <a:ext uri="{FF2B5EF4-FFF2-40B4-BE49-F238E27FC236}">
                <a16:creationId xmlns:a16="http://schemas.microsoft.com/office/drawing/2014/main" id="{191EE1EB-79A2-4287-9B94-97DB95CDE7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6888" y="753769"/>
            <a:ext cx="3328079" cy="2217563"/>
          </a:xfrm>
          <a:prstGeom prst="rect">
            <a:avLst/>
          </a:prstGeom>
        </p:spPr>
      </p:pic>
      <p:sp>
        <p:nvSpPr>
          <p:cNvPr id="6" name="TextBox 5">
            <a:extLst>
              <a:ext uri="{FF2B5EF4-FFF2-40B4-BE49-F238E27FC236}">
                <a16:creationId xmlns:a16="http://schemas.microsoft.com/office/drawing/2014/main" id="{CD6E58C4-3213-4BB0-890E-9DC9AAC9E82D}"/>
              </a:ext>
            </a:extLst>
          </p:cNvPr>
          <p:cNvSpPr txBox="1"/>
          <p:nvPr/>
        </p:nvSpPr>
        <p:spPr>
          <a:xfrm>
            <a:off x="379377" y="6153868"/>
            <a:ext cx="9182911" cy="307777"/>
          </a:xfrm>
          <a:prstGeom prst="rect">
            <a:avLst/>
          </a:prstGeom>
          <a:noFill/>
        </p:spPr>
        <p:txBody>
          <a:bodyPr wrap="square" rtlCol="0">
            <a:spAutoFit/>
          </a:bodyPr>
          <a:lstStyle/>
          <a:p>
            <a:r>
              <a:rPr lang="en-IN" sz="1400" dirty="0">
                <a:solidFill>
                  <a:srgbClr val="0070C0"/>
                </a:solidFill>
              </a:rPr>
              <a:t>Ref: </a:t>
            </a:r>
            <a:r>
              <a:rPr lang="en-IN" sz="1400" dirty="0"/>
              <a:t>1) Graph Databases by O’Reilly ,  2) https://blog.usejournal.com/</a:t>
            </a:r>
            <a:endParaRPr lang="en-GB" sz="1400" dirty="0"/>
          </a:p>
        </p:txBody>
      </p:sp>
      <p:sp>
        <p:nvSpPr>
          <p:cNvPr id="7" name="TextBox 6">
            <a:extLst>
              <a:ext uri="{FF2B5EF4-FFF2-40B4-BE49-F238E27FC236}">
                <a16:creationId xmlns:a16="http://schemas.microsoft.com/office/drawing/2014/main" id="{DB8F6AA2-97ED-4472-AA09-49CE5EFBE746}"/>
              </a:ext>
            </a:extLst>
          </p:cNvPr>
          <p:cNvSpPr txBox="1"/>
          <p:nvPr/>
        </p:nvSpPr>
        <p:spPr>
          <a:xfrm>
            <a:off x="4679051" y="6488668"/>
            <a:ext cx="301686" cy="369332"/>
          </a:xfrm>
          <a:prstGeom prst="rect">
            <a:avLst/>
          </a:prstGeom>
          <a:noFill/>
        </p:spPr>
        <p:txBody>
          <a:bodyPr wrap="none" rtlCol="0">
            <a:spAutoFit/>
          </a:bodyPr>
          <a:lstStyle/>
          <a:p>
            <a:fld id="{8842CBE3-795B-40D9-9B3C-3B764483238C}" type="slidenum">
              <a:rPr lang="en-IN" smtClean="0">
                <a:solidFill>
                  <a:srgbClr val="00B0F0"/>
                </a:solidFill>
              </a:rPr>
              <a:t>9</a:t>
            </a:fld>
            <a:endParaRPr lang="en-GB" dirty="0">
              <a:solidFill>
                <a:srgbClr val="00B0F0"/>
              </a:solidFill>
            </a:endParaRPr>
          </a:p>
        </p:txBody>
      </p:sp>
    </p:spTree>
    <p:extLst>
      <p:ext uri="{BB962C8B-B14F-4D97-AF65-F5344CB8AC3E}">
        <p14:creationId xmlns:p14="http://schemas.microsoft.com/office/powerpoint/2010/main" val="26684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unhofer_IEM_Design-2016-11-24">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unhofer_IEM_Design-2016-11-24">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2957</Words>
  <Application>Microsoft Office PowerPoint</Application>
  <PresentationFormat>A4 Paper (210x297 mm)</PresentationFormat>
  <Paragraphs>506</Paragraphs>
  <Slides>37</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Noto Sans Symbols</vt:lpstr>
      <vt:lpstr>Wingdings</vt:lpstr>
      <vt:lpstr>Arial</vt:lpstr>
      <vt:lpstr>Open Sans</vt:lpstr>
      <vt:lpstr>Fraunhofer_IEM_Design-2016-11-24</vt:lpstr>
      <vt:lpstr>Fraunhofer_IEM_Design-2016-11-24</vt:lpstr>
      <vt:lpstr>JARVIS FOR MBSE PRESENTATION ON ARTIFICIAL INTELLIGENCE</vt:lpstr>
      <vt:lpstr>Agenda</vt:lpstr>
      <vt:lpstr>A Knowledge Graph</vt:lpstr>
      <vt:lpstr>Knowledge Graph  Definition…..</vt:lpstr>
      <vt:lpstr>Why Knowledge Graphs?</vt:lpstr>
      <vt:lpstr>Graph Databases</vt:lpstr>
      <vt:lpstr>Graph Databases</vt:lpstr>
      <vt:lpstr>Graph Databases</vt:lpstr>
      <vt:lpstr>Why Graph Database?</vt:lpstr>
      <vt:lpstr>Why Graph Database?</vt:lpstr>
      <vt:lpstr>Why Graph Database?</vt:lpstr>
      <vt:lpstr>Neo4j</vt:lpstr>
      <vt:lpstr>Neo4j</vt:lpstr>
      <vt:lpstr>PowerPoint Presentation</vt:lpstr>
      <vt:lpstr>The Labelled Property Graph Model</vt:lpstr>
      <vt:lpstr>Cypher A declarative Query Language…</vt:lpstr>
      <vt:lpstr>Cypher </vt:lpstr>
      <vt:lpstr>Queries</vt:lpstr>
      <vt:lpstr>Queries</vt:lpstr>
      <vt:lpstr>Queries</vt:lpstr>
      <vt:lpstr>MongoDB </vt:lpstr>
      <vt:lpstr>MongoDB </vt:lpstr>
      <vt:lpstr>AGENDA</vt:lpstr>
      <vt:lpstr>1. Representation of Knowledge Graph</vt:lpstr>
      <vt:lpstr>1. Representation of Knowledge Graph</vt:lpstr>
      <vt:lpstr>2. Graph Analytics</vt:lpstr>
      <vt:lpstr>3. Graph Algorithms</vt:lpstr>
      <vt:lpstr>3.1 Path Finding Algorithms</vt:lpstr>
      <vt:lpstr>3.2 Centrality Algorithms</vt:lpstr>
      <vt:lpstr>3.2.1 Utilisation of Page Rank in our System</vt:lpstr>
      <vt:lpstr>3.2 Centrality Algorithms</vt:lpstr>
      <vt:lpstr>3.3 Community Detection Algorithms</vt:lpstr>
      <vt:lpstr>3.3.1 Utilisation of Label Propagation Algorithm</vt:lpstr>
      <vt:lpstr>3.3 Community Detection Algorithms</vt:lpstr>
      <vt:lpstr>3.3.2 Utilisation of Strongly Connected Component Algorithm</vt:lpstr>
      <vt:lpstr>3.4 Adding New Node to the Current Graph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FOR MBSE PRESENTATION ON ARTIFICIAL INTELLIGENCE</dc:title>
  <dc:creator>Rashmi</dc:creator>
  <cp:lastModifiedBy>Rashmi Gupta</cp:lastModifiedBy>
  <cp:revision>224</cp:revision>
  <dcterms:modified xsi:type="dcterms:W3CDTF">2018-08-16T15:19:10Z</dcterms:modified>
</cp:coreProperties>
</file>