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IBM Plex Sans"/>
      <p:regular r:id="rId18"/>
      <p:bold r:id="rId19"/>
      <p:italic r:id="rId20"/>
      <p:boldItalic r:id="rId21"/>
    </p:embeddedFont>
    <p:embeddedFont>
      <p:font typeface="IBM Plex Sans Medium"/>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ans-italic.fntdata"/><Relationship Id="rId22" Type="http://schemas.openxmlformats.org/officeDocument/2006/relationships/font" Target="fonts/IBMPlexSansMedium-regular.fntdata"/><Relationship Id="rId21" Type="http://schemas.openxmlformats.org/officeDocument/2006/relationships/font" Target="fonts/IBMPlexSans-boldItalic.fntdata"/><Relationship Id="rId24" Type="http://schemas.openxmlformats.org/officeDocument/2006/relationships/font" Target="fonts/IBMPlexSansMedium-italic.fntdata"/><Relationship Id="rId23" Type="http://schemas.openxmlformats.org/officeDocument/2006/relationships/font" Target="fonts/IBMPlexSans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IBMPlexSans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BMPlexSans-bold.fntdata"/><Relationship Id="rId18" Type="http://schemas.openxmlformats.org/officeDocument/2006/relationships/font" Target="fonts/IBMPlex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c6a1759d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c6a1759d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c6a1759d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c6a1759d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c6a1759d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c6a1759d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ec6a1759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ec6a1759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c6a1759d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c6a1759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c6a1759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c6a1759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c6a1759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c6a1759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c6a1759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c6a1759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c6a1759d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c6a1759d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c6a1759d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c6a1759d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c6a1759d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c6a1759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www.kaggle.com/datasets/utsavdey1410/food-nutrition-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727"/>
        </a:solidFill>
      </p:bgPr>
    </p:bg>
    <p:spTree>
      <p:nvGrpSpPr>
        <p:cNvPr id="53" name="Shape 53"/>
        <p:cNvGrpSpPr/>
        <p:nvPr/>
      </p:nvGrpSpPr>
      <p:grpSpPr>
        <a:xfrm>
          <a:off x="0" y="0"/>
          <a:ext cx="0" cy="0"/>
          <a:chOff x="0" y="0"/>
          <a:chExt cx="0" cy="0"/>
        </a:xfrm>
      </p:grpSpPr>
      <p:sp>
        <p:nvSpPr>
          <p:cNvPr id="54" name="Google Shape;54;p13"/>
          <p:cNvSpPr txBox="1"/>
          <p:nvPr/>
        </p:nvSpPr>
        <p:spPr>
          <a:xfrm>
            <a:off x="208675" y="857600"/>
            <a:ext cx="6854400" cy="78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chemeClr val="lt1"/>
                </a:solidFill>
                <a:latin typeface="IBM Plex Sans Medium"/>
                <a:ea typeface="IBM Plex Sans Medium"/>
                <a:cs typeface="IBM Plex Sans Medium"/>
                <a:sym typeface="IBM Plex Sans Medium"/>
              </a:rPr>
              <a:t>Data Analytics Internship Program 2024</a:t>
            </a:r>
            <a:br>
              <a:rPr lang="en" sz="1800">
                <a:solidFill>
                  <a:schemeClr val="lt1"/>
                </a:solidFill>
                <a:latin typeface="IBM Plex Sans Medium"/>
                <a:ea typeface="IBM Plex Sans Medium"/>
                <a:cs typeface="IBM Plex Sans Medium"/>
                <a:sym typeface="IBM Plex Sans Medium"/>
              </a:rPr>
            </a:br>
            <a:r>
              <a:rPr lang="en" sz="1800">
                <a:solidFill>
                  <a:schemeClr val="lt1"/>
                </a:solidFill>
                <a:latin typeface="IBM Plex Sans Medium"/>
                <a:ea typeface="IBM Plex Sans Medium"/>
                <a:cs typeface="IBM Plex Sans Medium"/>
                <a:sym typeface="IBM Plex Sans Medium"/>
              </a:rPr>
              <a:t>Final Project Presentation</a:t>
            </a:r>
            <a:endParaRPr sz="1800">
              <a:solidFill>
                <a:schemeClr val="lt1"/>
              </a:solidFill>
              <a:latin typeface="IBM Plex Sans Medium"/>
              <a:ea typeface="IBM Plex Sans Medium"/>
              <a:cs typeface="IBM Plex Sans Medium"/>
              <a:sym typeface="IBM Plex Sans Medium"/>
            </a:endParaRPr>
          </a:p>
        </p:txBody>
      </p:sp>
      <p:sp>
        <p:nvSpPr>
          <p:cNvPr id="55" name="Google Shape;55;p13"/>
          <p:cNvSpPr txBox="1"/>
          <p:nvPr/>
        </p:nvSpPr>
        <p:spPr>
          <a:xfrm>
            <a:off x="4334400" y="50150"/>
            <a:ext cx="48096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IBM Plex Sans"/>
                <a:ea typeface="IBM Plex Sans"/>
                <a:cs typeface="IBM Plex Sans"/>
                <a:sym typeface="IBM Plex Sans"/>
              </a:rPr>
              <a:t>IBM</a:t>
            </a:r>
            <a:r>
              <a:rPr lang="en" sz="1600">
                <a:solidFill>
                  <a:schemeClr val="lt1"/>
                </a:solidFill>
                <a:latin typeface="IBM Plex Sans Medium"/>
                <a:ea typeface="IBM Plex Sans Medium"/>
                <a:cs typeface="IBM Plex Sans Medium"/>
                <a:sym typeface="IBM Plex Sans Medium"/>
              </a:rPr>
              <a:t> </a:t>
            </a:r>
            <a:r>
              <a:rPr lang="en" sz="1600">
                <a:solidFill>
                  <a:schemeClr val="lt1"/>
                </a:solidFill>
                <a:latin typeface="IBM Plex Sans"/>
                <a:ea typeface="IBM Plex Sans"/>
                <a:cs typeface="IBM Plex Sans"/>
                <a:sym typeface="IBM Plex Sans"/>
              </a:rPr>
              <a:t>SkillsBuild</a:t>
            </a:r>
            <a:r>
              <a:rPr b="1" lang="en" sz="1600">
                <a:solidFill>
                  <a:schemeClr val="lt1"/>
                </a:solidFill>
                <a:latin typeface="IBM Plex Sans"/>
                <a:ea typeface="IBM Plex Sans"/>
                <a:cs typeface="IBM Plex Sans"/>
                <a:sym typeface="IBM Plex Sans"/>
              </a:rPr>
              <a:t> </a:t>
            </a:r>
            <a:r>
              <a:rPr lang="en" sz="1600">
                <a:solidFill>
                  <a:schemeClr val="lt1"/>
                </a:solidFill>
                <a:latin typeface="IBM Plex Sans"/>
                <a:ea typeface="IBM Plex Sans"/>
                <a:cs typeface="IBM Plex Sans"/>
                <a:sym typeface="IBM Plex Sans"/>
              </a:rPr>
              <a:t>for Adult Learners - Data Analytics</a:t>
            </a:r>
            <a:endParaRPr sz="1600">
              <a:solidFill>
                <a:schemeClr val="lt1"/>
              </a:solidFill>
              <a:latin typeface="IBM Plex Sans"/>
              <a:ea typeface="IBM Plex Sans"/>
              <a:cs typeface="IBM Plex Sans"/>
              <a:sym typeface="IBM Plex Sans"/>
            </a:endParaRPr>
          </a:p>
        </p:txBody>
      </p:sp>
      <p:sp>
        <p:nvSpPr>
          <p:cNvPr id="56" name="Google Shape;56;p13"/>
          <p:cNvSpPr/>
          <p:nvPr/>
        </p:nvSpPr>
        <p:spPr>
          <a:xfrm>
            <a:off x="0" y="2046775"/>
            <a:ext cx="9144000" cy="2076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IBM Plex Sans Medium"/>
                <a:ea typeface="IBM Plex Sans Medium"/>
                <a:cs typeface="IBM Plex Sans Medium"/>
                <a:sym typeface="IBM Plex Sans Medium"/>
              </a:rPr>
              <a:t>Project Name		</a:t>
            </a:r>
            <a:r>
              <a:rPr lang="en" sz="1600">
                <a:latin typeface="IBM Plex Sans Medium"/>
                <a:ea typeface="IBM Plex Sans Medium"/>
                <a:cs typeface="IBM Plex Sans Medium"/>
                <a:sym typeface="IBM Plex Sans Medium"/>
              </a:rPr>
              <a:t>: </a:t>
            </a:r>
            <a:r>
              <a:rPr b="1" lang="en" sz="1100">
                <a:solidFill>
                  <a:schemeClr val="dk1"/>
                </a:solidFill>
              </a:rPr>
              <a:t>Evaluating Nutritional Density of Foods to Enhance Dietary Health and Well-Being</a:t>
            </a:r>
            <a:br>
              <a:rPr lang="en" sz="1600">
                <a:latin typeface="IBM Plex Sans Medium"/>
                <a:ea typeface="IBM Plex Sans Medium"/>
                <a:cs typeface="IBM Plex Sans Medium"/>
                <a:sym typeface="IBM Plex Sans Medium"/>
              </a:rPr>
            </a:br>
            <a:r>
              <a:rPr lang="en" sz="1600">
                <a:latin typeface="IBM Plex Sans Medium"/>
                <a:ea typeface="IBM Plex Sans Medium"/>
                <a:cs typeface="IBM Plex Sans Medium"/>
                <a:sym typeface="IBM Plex Sans Medium"/>
              </a:rPr>
              <a:t>Team Name		:</a:t>
            </a:r>
            <a:r>
              <a:rPr b="1" lang="en" sz="1000">
                <a:solidFill>
                  <a:schemeClr val="dk1"/>
                </a:solidFill>
                <a:highlight>
                  <a:srgbClr val="FFFFFF"/>
                </a:highlight>
              </a:rPr>
              <a:t>GBU@MCAAI2024 </a:t>
            </a:r>
            <a:endParaRPr sz="1600">
              <a:latin typeface="IBM Plex Sans Medium"/>
              <a:ea typeface="IBM Plex Sans Medium"/>
              <a:cs typeface="IBM Plex Sans Medium"/>
              <a:sym typeface="IBM Plex Sans Medium"/>
            </a:endParaRPr>
          </a:p>
          <a:p>
            <a:pPr indent="0" lvl="0" marL="0" rtl="0" algn="l">
              <a:spcBef>
                <a:spcPts val="0"/>
              </a:spcBef>
              <a:spcAft>
                <a:spcPts val="0"/>
              </a:spcAft>
              <a:buNone/>
            </a:pPr>
            <a:r>
              <a:rPr lang="en" sz="1600">
                <a:latin typeface="IBM Plex Sans Medium"/>
                <a:ea typeface="IBM Plex Sans Medium"/>
                <a:cs typeface="IBM Plex Sans Medium"/>
                <a:sym typeface="IBM Plex Sans Medium"/>
              </a:rPr>
              <a:t>College Name		: </a:t>
            </a:r>
            <a:r>
              <a:rPr b="1" lang="en" sz="1100">
                <a:solidFill>
                  <a:srgbClr val="4F5050"/>
                </a:solidFill>
                <a:highlight>
                  <a:srgbClr val="FFFFFF"/>
                </a:highlight>
              </a:rPr>
              <a:t>Gautam Buddha University</a:t>
            </a:r>
            <a:endParaRPr b="1" sz="1600">
              <a:latin typeface="IBM Plex Sans"/>
              <a:ea typeface="IBM Plex Sans"/>
              <a:cs typeface="IBM Plex Sans"/>
              <a:sym typeface="IBM Plex Sans"/>
            </a:endParaRPr>
          </a:p>
        </p:txBody>
      </p:sp>
      <p:sp>
        <p:nvSpPr>
          <p:cNvPr id="57" name="Google Shape;57;p13"/>
          <p:cNvSpPr/>
          <p:nvPr/>
        </p:nvSpPr>
        <p:spPr>
          <a:xfrm>
            <a:off x="313000" y="1316675"/>
            <a:ext cx="6969300" cy="3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p:nvPr/>
        </p:nvSpPr>
        <p:spPr>
          <a:xfrm>
            <a:off x="0" y="4018825"/>
            <a:ext cx="9144000" cy="95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9" name="Google Shape;59;p13"/>
          <p:cNvPicPr preferRelativeResize="0"/>
          <p:nvPr/>
        </p:nvPicPr>
        <p:blipFill>
          <a:blip r:embed="rId3">
            <a:alphaModFix/>
          </a:blip>
          <a:stretch>
            <a:fillRect/>
          </a:stretch>
        </p:blipFill>
        <p:spPr>
          <a:xfrm>
            <a:off x="7282300" y="4288751"/>
            <a:ext cx="1711124" cy="58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22"/>
          <p:cNvSpPr txBox="1"/>
          <p:nvPr/>
        </p:nvSpPr>
        <p:spPr>
          <a:xfrm>
            <a:off x="187800" y="14815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BM Plex Sans Medium"/>
                <a:ea typeface="IBM Plex Sans Medium"/>
                <a:cs typeface="IBM Plex Sans Medium"/>
                <a:sym typeface="IBM Plex Sans Medium"/>
              </a:rPr>
              <a:t>Visualization</a:t>
            </a:r>
            <a:endParaRPr sz="1800">
              <a:solidFill>
                <a:schemeClr val="dk1"/>
              </a:solidFill>
              <a:latin typeface="IBM Plex Sans Medium"/>
              <a:ea typeface="IBM Plex Sans Medium"/>
              <a:cs typeface="IBM Plex Sans Medium"/>
              <a:sym typeface="IBM Plex Sans Medium"/>
            </a:endParaRPr>
          </a:p>
        </p:txBody>
      </p:sp>
      <p:sp>
        <p:nvSpPr>
          <p:cNvPr id="121" name="Google Shape;121;p22"/>
          <p:cNvSpPr txBox="1"/>
          <p:nvPr/>
        </p:nvSpPr>
        <p:spPr>
          <a:xfrm>
            <a:off x="332400" y="621850"/>
            <a:ext cx="8585700" cy="435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Data Visualization Techniques Used</a:t>
            </a:r>
            <a:endParaRPr b="1"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Charts and Graphs:</a:t>
            </a:r>
            <a:r>
              <a:rPr lang="en" sz="1800">
                <a:solidFill>
                  <a:schemeClr val="dk1"/>
                </a:solidFill>
              </a:rPr>
              <a:t> Bar charts for comparing nutrient levels between foods.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Key Visual Insights</a:t>
            </a:r>
            <a:endParaRPr b="1"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Nutrient Comparison:</a:t>
            </a:r>
            <a:r>
              <a:rPr lang="en" sz="1800">
                <a:solidFill>
                  <a:schemeClr val="dk1"/>
                </a:solidFill>
              </a:rPr>
              <a:t> Visualized differences in nutritional density among foods.</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Health Benefits:</a:t>
            </a:r>
            <a:r>
              <a:rPr lang="en" sz="1800">
                <a:solidFill>
                  <a:schemeClr val="dk1"/>
                </a:solidFill>
              </a:rPr>
              <a:t> Highlighted nutrient-rich foods with the highest health benefits.</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
        <p:nvSpPr>
          <p:cNvPr id="122" name="Google Shape;122;p22"/>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3"/>
          <p:cNvSpPr txBox="1"/>
          <p:nvPr/>
        </p:nvSpPr>
        <p:spPr>
          <a:xfrm>
            <a:off x="208675" y="16900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BM Plex Sans Medium"/>
                <a:ea typeface="IBM Plex Sans Medium"/>
                <a:cs typeface="IBM Plex Sans Medium"/>
                <a:sym typeface="IBM Plex Sans Medium"/>
              </a:rPr>
              <a:t>Conclusion</a:t>
            </a:r>
            <a:endParaRPr sz="1800">
              <a:solidFill>
                <a:schemeClr val="dk1"/>
              </a:solidFill>
              <a:latin typeface="IBM Plex Sans Medium"/>
              <a:ea typeface="IBM Plex Sans Medium"/>
              <a:cs typeface="IBM Plex Sans Medium"/>
              <a:sym typeface="IBM Plex Sans Medium"/>
            </a:endParaRPr>
          </a:p>
        </p:txBody>
      </p:sp>
      <p:sp>
        <p:nvSpPr>
          <p:cNvPr id="128" name="Google Shape;128;p23"/>
          <p:cNvSpPr txBox="1"/>
          <p:nvPr/>
        </p:nvSpPr>
        <p:spPr>
          <a:xfrm>
            <a:off x="371075" y="642700"/>
            <a:ext cx="8508300" cy="1408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Summary of Findings</a:t>
            </a:r>
            <a:endParaRPr b="1"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Identified foods with the highest nutritional density.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Revealed significant differences in nutrient profiles among various foods.</a:t>
            </a:r>
            <a:endParaRPr sz="1800">
              <a:solidFill>
                <a:schemeClr val="dk1"/>
              </a:solidFill>
            </a:endParaRPr>
          </a:p>
          <a:p>
            <a:pPr indent="0" lvl="0" marL="9144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Impact of Proposed Solution</a:t>
            </a:r>
            <a:endParaRPr b="1"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Provides actionable insights for healthier dietary choices.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Supports improved overall health and well-being.</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Future Work</a:t>
            </a:r>
            <a:endParaRPr b="1"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Expand dataset to include more food items and nutrients.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Enhance tool features with additional interactive elements and user feedback.</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
        <p:nvSpPr>
          <p:cNvPr id="129" name="Google Shape;129;p23"/>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24"/>
          <p:cNvSpPr txBox="1"/>
          <p:nvPr/>
        </p:nvSpPr>
        <p:spPr>
          <a:xfrm>
            <a:off x="135650" y="169025"/>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BM Plex Sans Medium"/>
                <a:ea typeface="IBM Plex Sans Medium"/>
                <a:cs typeface="IBM Plex Sans Medium"/>
                <a:sym typeface="IBM Plex Sans Medium"/>
              </a:rPr>
              <a:t>References</a:t>
            </a:r>
            <a:endParaRPr sz="1800">
              <a:solidFill>
                <a:schemeClr val="dk1"/>
              </a:solidFill>
              <a:latin typeface="IBM Plex Sans Medium"/>
              <a:ea typeface="IBM Plex Sans Medium"/>
              <a:cs typeface="IBM Plex Sans Medium"/>
              <a:sym typeface="IBM Plex Sans Medium"/>
            </a:endParaRPr>
          </a:p>
        </p:txBody>
      </p:sp>
      <p:sp>
        <p:nvSpPr>
          <p:cNvPr id="135" name="Google Shape;135;p24"/>
          <p:cNvSpPr txBox="1"/>
          <p:nvPr/>
        </p:nvSpPr>
        <p:spPr>
          <a:xfrm>
            <a:off x="140900" y="642725"/>
            <a:ext cx="8757600" cy="4141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Data Sources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800">
                <a:solidFill>
                  <a:schemeClr val="dk1"/>
                </a:solidFill>
              </a:rPr>
              <a:t>Kaggle's "Food Nutrition Dataset"</a:t>
            </a:r>
            <a:endParaRPr sz="1800">
              <a:solidFill>
                <a:schemeClr val="dk1"/>
              </a:solidFill>
            </a:endParaRPr>
          </a:p>
          <a:p>
            <a:pPr indent="0" lvl="0" marL="457200" rtl="0" algn="l">
              <a:spcBef>
                <a:spcPts val="120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Tools and Software Used</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Python Libraries:</a:t>
            </a:r>
            <a:r>
              <a:rPr lang="en" sz="1800">
                <a:solidFill>
                  <a:schemeClr val="dk1"/>
                </a:solidFill>
              </a:rPr>
              <a:t> Pandas, Matplotlib, IPython widgets</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Platform:</a:t>
            </a:r>
            <a:r>
              <a:rPr lang="en" sz="1800">
                <a:solidFill>
                  <a:schemeClr val="dk1"/>
                </a:solidFill>
              </a:rPr>
              <a:t> Google Colab</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
        <p:nvSpPr>
          <p:cNvPr id="136" name="Google Shape;136;p24"/>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4"/>
          <p:cNvSpPr txBox="1"/>
          <p:nvPr/>
        </p:nvSpPr>
        <p:spPr>
          <a:xfrm>
            <a:off x="187800" y="169000"/>
            <a:ext cx="8672100" cy="473700"/>
          </a:xfrm>
          <a:prstGeom prst="rect">
            <a:avLst/>
          </a:prstGeom>
          <a:noFill/>
          <a:ln>
            <a:noFill/>
          </a:ln>
        </p:spPr>
        <p:txBody>
          <a:bodyPr anchorCtr="0" anchor="t" bIns="91425" lIns="91425" spcFirstLastPara="1" rIns="91425" wrap="square" tIns="91425">
            <a:noAutofit/>
          </a:bodyPr>
          <a:lstStyle/>
          <a:p>
            <a:pPr indent="0" lvl="0" marL="3200400" rtl="0" algn="l">
              <a:spcBef>
                <a:spcPts val="0"/>
              </a:spcBef>
              <a:spcAft>
                <a:spcPts val="0"/>
              </a:spcAft>
              <a:buNone/>
            </a:pPr>
            <a:r>
              <a:rPr lang="en" sz="1800">
                <a:solidFill>
                  <a:schemeClr val="dk1"/>
                </a:solidFill>
                <a:latin typeface="IBM Plex Sans Medium"/>
                <a:ea typeface="IBM Plex Sans Medium"/>
                <a:cs typeface="IBM Plex Sans Medium"/>
                <a:sym typeface="IBM Plex Sans Medium"/>
              </a:rPr>
              <a:t>Team Members</a:t>
            </a:r>
            <a:endParaRPr sz="1800">
              <a:solidFill>
                <a:schemeClr val="dk1"/>
              </a:solidFill>
              <a:latin typeface="IBM Plex Sans Medium"/>
              <a:ea typeface="IBM Plex Sans Medium"/>
              <a:cs typeface="IBM Plex Sans Medium"/>
              <a:sym typeface="IBM Plex Sans Medium"/>
            </a:endParaRPr>
          </a:p>
        </p:txBody>
      </p:sp>
      <p:sp>
        <p:nvSpPr>
          <p:cNvPr id="65" name="Google Shape;65;p14"/>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txBox="1"/>
          <p:nvPr/>
        </p:nvSpPr>
        <p:spPr>
          <a:xfrm>
            <a:off x="816000" y="897200"/>
            <a:ext cx="6690300" cy="3558000"/>
          </a:xfrm>
          <a:prstGeom prst="rect">
            <a:avLst/>
          </a:prstGeom>
          <a:noFill/>
          <a:ln>
            <a:noFill/>
          </a:ln>
        </p:spPr>
        <p:txBody>
          <a:bodyPr anchorCtr="0" anchor="t" bIns="91425" lIns="91425" spcFirstLastPara="1" rIns="91425" wrap="square" tIns="91425">
            <a:noAutofit/>
          </a:bodyPr>
          <a:lstStyle/>
          <a:p>
            <a:pPr indent="-428625" lvl="0" marL="1828800" rtl="0" algn="l">
              <a:spcBef>
                <a:spcPts val="0"/>
              </a:spcBef>
              <a:spcAft>
                <a:spcPts val="0"/>
              </a:spcAft>
              <a:buClr>
                <a:srgbClr val="666666"/>
              </a:buClr>
              <a:buSzPts val="3150"/>
              <a:buChar char="●"/>
            </a:pPr>
            <a:r>
              <a:rPr b="1" lang="en" sz="3150">
                <a:solidFill>
                  <a:srgbClr val="666666"/>
                </a:solidFill>
                <a:highlight>
                  <a:srgbClr val="FFFFFF"/>
                </a:highlight>
              </a:rPr>
              <a:t>Rashmi Gupta </a:t>
            </a:r>
            <a:endParaRPr b="1" sz="3150">
              <a:solidFill>
                <a:srgbClr val="666666"/>
              </a:solidFill>
              <a:highlight>
                <a:srgbClr val="FFFFFF"/>
              </a:highlight>
            </a:endParaRPr>
          </a:p>
          <a:p>
            <a:pPr indent="-428625" lvl="0" marL="1828800" rtl="0" algn="l">
              <a:spcBef>
                <a:spcPts val="0"/>
              </a:spcBef>
              <a:spcAft>
                <a:spcPts val="0"/>
              </a:spcAft>
              <a:buClr>
                <a:srgbClr val="666666"/>
              </a:buClr>
              <a:buSzPts val="3150"/>
              <a:buChar char="●"/>
            </a:pPr>
            <a:r>
              <a:rPr b="1" lang="en" sz="3150">
                <a:solidFill>
                  <a:srgbClr val="666666"/>
                </a:solidFill>
                <a:highlight>
                  <a:srgbClr val="F9FAFB"/>
                </a:highlight>
              </a:rPr>
              <a:t>Shubham Kumar Yadav</a:t>
            </a:r>
            <a:endParaRPr b="1" sz="3150">
              <a:solidFill>
                <a:srgbClr val="666666"/>
              </a:solidFill>
              <a:highlight>
                <a:srgbClr val="F9FAFB"/>
              </a:highlight>
            </a:endParaRPr>
          </a:p>
          <a:p>
            <a:pPr indent="-428625" lvl="0" marL="1828800" rtl="0" algn="l">
              <a:spcBef>
                <a:spcPts val="0"/>
              </a:spcBef>
              <a:spcAft>
                <a:spcPts val="0"/>
              </a:spcAft>
              <a:buClr>
                <a:srgbClr val="666666"/>
              </a:buClr>
              <a:buSzPts val="3150"/>
              <a:buChar char="●"/>
            </a:pPr>
            <a:r>
              <a:rPr b="1" lang="en" sz="3150">
                <a:solidFill>
                  <a:srgbClr val="666666"/>
                </a:solidFill>
                <a:highlight>
                  <a:srgbClr val="FFFFFF"/>
                </a:highlight>
              </a:rPr>
              <a:t>Swadha Shukla</a:t>
            </a:r>
            <a:endParaRPr b="1" sz="3150">
              <a:solidFill>
                <a:srgbClr val="666666"/>
              </a:solidFill>
              <a:highlight>
                <a:srgbClr val="FFFFFF"/>
              </a:highlight>
            </a:endParaRPr>
          </a:p>
          <a:p>
            <a:pPr indent="-428625" lvl="0" marL="1828800" rtl="0" algn="l">
              <a:spcBef>
                <a:spcPts val="0"/>
              </a:spcBef>
              <a:spcAft>
                <a:spcPts val="0"/>
              </a:spcAft>
              <a:buClr>
                <a:srgbClr val="666666"/>
              </a:buClr>
              <a:buSzPts val="3150"/>
              <a:buChar char="●"/>
            </a:pPr>
            <a:r>
              <a:rPr b="1" lang="en" sz="3150">
                <a:solidFill>
                  <a:srgbClr val="666666"/>
                </a:solidFill>
                <a:highlight>
                  <a:srgbClr val="F9FAFB"/>
                </a:highlight>
              </a:rPr>
              <a:t>Rishabh Chaudhary</a:t>
            </a:r>
            <a:endParaRPr b="1" sz="3150">
              <a:solidFill>
                <a:srgbClr val="666666"/>
              </a:solidFill>
              <a:highlight>
                <a:srgbClr val="F9FAFB"/>
              </a:highlight>
            </a:endParaRPr>
          </a:p>
          <a:p>
            <a:pPr indent="-428625" lvl="0" marL="1828800" rtl="0" algn="l">
              <a:spcBef>
                <a:spcPts val="0"/>
              </a:spcBef>
              <a:spcAft>
                <a:spcPts val="0"/>
              </a:spcAft>
              <a:buClr>
                <a:srgbClr val="666666"/>
              </a:buClr>
              <a:buSzPts val="3150"/>
              <a:buChar char="●"/>
            </a:pPr>
            <a:r>
              <a:rPr b="1" lang="en" sz="3150">
                <a:solidFill>
                  <a:srgbClr val="666666"/>
                </a:solidFill>
                <a:highlight>
                  <a:srgbClr val="FFFFFF"/>
                </a:highlight>
              </a:rPr>
              <a:t>Nishita Saini</a:t>
            </a:r>
            <a:endParaRPr b="1" sz="3150">
              <a:solidFill>
                <a:srgbClr val="666666"/>
              </a:solidFill>
              <a:highlight>
                <a:srgbClr val="FFFFFF"/>
              </a:highlight>
            </a:endParaRPr>
          </a:p>
          <a:p>
            <a:pPr indent="-428625" lvl="0" marL="1828800" rtl="0" algn="l">
              <a:spcBef>
                <a:spcPts val="0"/>
              </a:spcBef>
              <a:spcAft>
                <a:spcPts val="0"/>
              </a:spcAft>
              <a:buClr>
                <a:srgbClr val="666666"/>
              </a:buClr>
              <a:buSzPts val="3150"/>
              <a:buChar char="●"/>
            </a:pPr>
            <a:r>
              <a:rPr b="1" lang="en" sz="3150">
                <a:solidFill>
                  <a:srgbClr val="666666"/>
                </a:solidFill>
                <a:highlight>
                  <a:srgbClr val="F9FAFB"/>
                </a:highlight>
              </a:rPr>
              <a:t>Prachi Khedia</a:t>
            </a:r>
            <a:endParaRPr b="1" sz="3150">
              <a:solidFill>
                <a:srgbClr val="666666"/>
              </a:solidFill>
              <a:highlight>
                <a:srgbClr val="F9FAFB"/>
              </a:highlight>
            </a:endParaRPr>
          </a:p>
          <a:p>
            <a:pPr indent="-428625" lvl="0" marL="1828800" rtl="0" algn="l">
              <a:spcBef>
                <a:spcPts val="0"/>
              </a:spcBef>
              <a:spcAft>
                <a:spcPts val="0"/>
              </a:spcAft>
              <a:buClr>
                <a:srgbClr val="666666"/>
              </a:buClr>
              <a:buSzPts val="3150"/>
              <a:buChar char="●"/>
            </a:pPr>
            <a:r>
              <a:rPr b="1" lang="en" sz="3150">
                <a:solidFill>
                  <a:srgbClr val="666666"/>
                </a:solidFill>
                <a:highlight>
                  <a:srgbClr val="FFFFFF"/>
                </a:highlight>
              </a:rPr>
              <a:t>Kaustubh Raj</a:t>
            </a:r>
            <a:endParaRPr b="1" sz="3150">
              <a:solidFill>
                <a:srgbClr val="666666"/>
              </a:solidFill>
              <a:highlight>
                <a:srgbClr val="F9FAFB"/>
              </a:highlight>
            </a:endParaRPr>
          </a:p>
          <a:p>
            <a:pPr indent="0" lvl="0" marL="0" rtl="0" algn="l">
              <a:spcBef>
                <a:spcPts val="0"/>
              </a:spcBef>
              <a:spcAft>
                <a:spcPts val="0"/>
              </a:spcAft>
              <a:buNone/>
            </a:pPr>
            <a:r>
              <a:t/>
            </a:r>
            <a:endParaRPr b="1" sz="1050">
              <a:solidFill>
                <a:srgbClr val="666666"/>
              </a:solidFill>
              <a:highlight>
                <a:srgbClr val="F9FAFB"/>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5"/>
          <p:cNvSpPr txBox="1"/>
          <p:nvPr/>
        </p:nvSpPr>
        <p:spPr>
          <a:xfrm>
            <a:off x="135650" y="158575"/>
            <a:ext cx="16692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BM Plex Sans Medium"/>
                <a:ea typeface="IBM Plex Sans Medium"/>
                <a:cs typeface="IBM Plex Sans Medium"/>
                <a:sym typeface="IBM Plex Sans Medium"/>
              </a:rPr>
              <a:t>Introduction</a:t>
            </a:r>
            <a:endParaRPr sz="1800">
              <a:solidFill>
                <a:schemeClr val="dk1"/>
              </a:solidFill>
              <a:latin typeface="IBM Plex Sans Medium"/>
              <a:ea typeface="IBM Plex Sans Medium"/>
              <a:cs typeface="IBM Plex Sans Medium"/>
              <a:sym typeface="IBM Plex Sans Medium"/>
            </a:endParaRPr>
          </a:p>
        </p:txBody>
      </p:sp>
      <p:sp>
        <p:nvSpPr>
          <p:cNvPr id="72" name="Google Shape;72;p15"/>
          <p:cNvSpPr txBox="1"/>
          <p:nvPr/>
        </p:nvSpPr>
        <p:spPr>
          <a:xfrm>
            <a:off x="448600" y="800525"/>
            <a:ext cx="8276100" cy="3986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Overview of the Project</a:t>
            </a:r>
            <a:endParaRPr b="1"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 sz="1800">
                <a:solidFill>
                  <a:schemeClr val="dk1"/>
                </a:solidFill>
              </a:rPr>
              <a:t>This project evaluates the nutritional density of various foods to promote healthier dietary habits. By analyzing comprehensive nutritional data, it aims to identify foods that offer the best balance of essential nutrients, supporting Sustainable Development Goals (SDG 2: Zero Hunger and SDG 3: Good Health and Well-Being).</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Objective</a:t>
            </a:r>
            <a:endParaRPr b="1" sz="1800">
              <a:solidFill>
                <a:schemeClr val="dk1"/>
              </a:solidFill>
            </a:endParaRPr>
          </a:p>
          <a:p>
            <a:pPr indent="0" lvl="0" marL="457200" rtl="0" algn="l">
              <a:spcBef>
                <a:spcPts val="0"/>
              </a:spcBef>
              <a:spcAft>
                <a:spcPts val="0"/>
              </a:spcAft>
              <a:buNone/>
            </a:pPr>
            <a:r>
              <a:t/>
            </a:r>
            <a:endParaRPr b="1" sz="1800">
              <a:solidFill>
                <a:schemeClr val="dk1"/>
              </a:solidFill>
            </a:endParaRPr>
          </a:p>
          <a:p>
            <a:pPr indent="0" lvl="0" marL="457200" rtl="0" algn="l">
              <a:spcBef>
                <a:spcPts val="0"/>
              </a:spcBef>
              <a:spcAft>
                <a:spcPts val="0"/>
              </a:spcAft>
              <a:buNone/>
            </a:pPr>
            <a:r>
              <a:rPr lang="en" sz="1800">
                <a:solidFill>
                  <a:schemeClr val="dk1"/>
                </a:solidFill>
              </a:rPr>
              <a:t>To analyze and compare the nutritional density of different foods, providing actionable insights for healthier eating habits and contributing to improved dietary health and overall well-being.</a:t>
            </a:r>
            <a:endParaRPr sz="1800">
              <a:solidFill>
                <a:schemeClr val="dk1"/>
              </a:solidFill>
            </a:endParaRPr>
          </a:p>
        </p:txBody>
      </p:sp>
      <p:sp>
        <p:nvSpPr>
          <p:cNvPr id="73" name="Google Shape;73;p15"/>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6"/>
          <p:cNvSpPr txBox="1"/>
          <p:nvPr/>
        </p:nvSpPr>
        <p:spPr>
          <a:xfrm>
            <a:off x="208675" y="169000"/>
            <a:ext cx="26397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BM Plex Sans Medium"/>
                <a:ea typeface="IBM Plex Sans Medium"/>
                <a:cs typeface="IBM Plex Sans Medium"/>
                <a:sym typeface="IBM Plex Sans Medium"/>
              </a:rPr>
              <a:t>Problem Identification</a:t>
            </a:r>
            <a:endParaRPr sz="1800">
              <a:solidFill>
                <a:schemeClr val="dk1"/>
              </a:solidFill>
              <a:latin typeface="IBM Plex Sans Medium"/>
              <a:ea typeface="IBM Plex Sans Medium"/>
              <a:cs typeface="IBM Plex Sans Medium"/>
              <a:sym typeface="IBM Plex Sans Medium"/>
            </a:endParaRPr>
          </a:p>
        </p:txBody>
      </p:sp>
      <p:sp>
        <p:nvSpPr>
          <p:cNvPr id="79" name="Google Shape;79;p16"/>
          <p:cNvSpPr txBox="1"/>
          <p:nvPr/>
        </p:nvSpPr>
        <p:spPr>
          <a:xfrm>
            <a:off x="409950" y="642700"/>
            <a:ext cx="7289700" cy="4199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Problem Statement</a:t>
            </a:r>
            <a:endParaRPr b="1" sz="1800">
              <a:solidFill>
                <a:schemeClr val="dk1"/>
              </a:solidFill>
            </a:endParaRPr>
          </a:p>
          <a:p>
            <a:pPr indent="0" lvl="0" marL="457200" rtl="0" algn="l">
              <a:spcBef>
                <a:spcPts val="0"/>
              </a:spcBef>
              <a:spcAft>
                <a:spcPts val="0"/>
              </a:spcAft>
              <a:buNone/>
            </a:pPr>
            <a:r>
              <a:rPr lang="en" sz="1800">
                <a:solidFill>
                  <a:schemeClr val="dk1"/>
                </a:solidFill>
              </a:rPr>
              <a:t>Many individuals struggle with making informed dietary choices due to insufficient knowledge about nutrition and the prevalence of misleading information, leading to poor health outcomes.</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Significance of the Problem</a:t>
            </a:r>
            <a:endParaRPr b="1" sz="1800">
              <a:solidFill>
                <a:schemeClr val="dk1"/>
              </a:solidFill>
            </a:endParaRPr>
          </a:p>
          <a:p>
            <a:pPr indent="0" lvl="0" marL="457200" rtl="0" algn="l">
              <a:spcBef>
                <a:spcPts val="0"/>
              </a:spcBef>
              <a:spcAft>
                <a:spcPts val="0"/>
              </a:spcAft>
              <a:buNone/>
            </a:pPr>
            <a:r>
              <a:rPr lang="en" sz="1800">
                <a:solidFill>
                  <a:schemeClr val="dk1"/>
                </a:solidFill>
              </a:rPr>
              <a:t>Addressing nutritional awareness can reduce deficiencies in essential nutrients and lower the risk of chronic diseases, promoting overall health and well-being.</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Relevant SDGs</a:t>
            </a:r>
            <a:endParaRPr b="1" sz="18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SDG 2: Zero Hunger</a:t>
            </a:r>
            <a:r>
              <a:rPr lang="en" sz="1700">
                <a:solidFill>
                  <a:schemeClr val="dk1"/>
                </a:solidFill>
              </a:rPr>
              <a:t> - By identifying nutrient-rich foods, the project supports efforts to combat hunger and malnutrition.</a:t>
            </a:r>
            <a:endParaRPr sz="17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SDG 3: Good Health and Well-Being</a:t>
            </a:r>
            <a:r>
              <a:rPr lang="en" sz="1800">
                <a:solidFill>
                  <a:schemeClr val="dk1"/>
                </a:solidFill>
              </a:rPr>
              <a:t> - Promoting healthier dietary choices enhances individual health outcomes and well-being.</a:t>
            </a:r>
            <a:endParaRPr sz="1800">
              <a:solidFill>
                <a:schemeClr val="dk1"/>
              </a:solidFill>
            </a:endParaRPr>
          </a:p>
        </p:txBody>
      </p:sp>
      <p:sp>
        <p:nvSpPr>
          <p:cNvPr id="80" name="Google Shape;80;p16"/>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93925" y="148150"/>
            <a:ext cx="26397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BM Plex Sans Medium"/>
                <a:ea typeface="IBM Plex Sans Medium"/>
                <a:cs typeface="IBM Plex Sans Medium"/>
                <a:sym typeface="IBM Plex Sans Medium"/>
              </a:rPr>
              <a:t>Data Collection</a:t>
            </a:r>
            <a:endParaRPr sz="1800">
              <a:solidFill>
                <a:schemeClr val="dk1"/>
              </a:solidFill>
              <a:latin typeface="IBM Plex Sans Medium"/>
              <a:ea typeface="IBM Plex Sans Medium"/>
              <a:cs typeface="IBM Plex Sans Medium"/>
              <a:sym typeface="IBM Plex Sans Medium"/>
            </a:endParaRPr>
          </a:p>
        </p:txBody>
      </p:sp>
      <p:sp>
        <p:nvSpPr>
          <p:cNvPr id="86" name="Google Shape;86;p17"/>
          <p:cNvSpPr txBox="1"/>
          <p:nvPr/>
        </p:nvSpPr>
        <p:spPr>
          <a:xfrm>
            <a:off x="216400" y="621850"/>
            <a:ext cx="8604900" cy="408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Sources of Data</a:t>
            </a:r>
            <a:endParaRPr b="1"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 sz="1800">
                <a:solidFill>
                  <a:schemeClr val="dk1"/>
                </a:solidFill>
              </a:rPr>
              <a:t>Kaggle "Food Nutrition Dataset"</a:t>
            </a:r>
            <a:endParaRPr sz="1800">
              <a:solidFill>
                <a:schemeClr val="dk1"/>
              </a:solidFill>
            </a:endParaRPr>
          </a:p>
          <a:p>
            <a:pPr indent="0" lvl="0" marL="457200" rtl="0" algn="l">
              <a:spcBef>
                <a:spcPts val="0"/>
              </a:spcBef>
              <a:spcAft>
                <a:spcPts val="0"/>
              </a:spcAft>
              <a:buNone/>
            </a:pPr>
            <a:r>
              <a:rPr lang="en" sz="1100" u="sng">
                <a:solidFill>
                  <a:schemeClr val="hlink"/>
                </a:solidFill>
                <a:hlinkClick r:id="rId3"/>
              </a:rPr>
              <a:t>Food Nutrition Dataset (kaggle.com)</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Data Description</a:t>
            </a:r>
            <a:endParaRPr b="1"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 sz="1800">
                <a:solidFill>
                  <a:schemeClr val="dk1"/>
                </a:solidFill>
              </a:rPr>
              <a:t>Nutritional information on calories, fats, carbohydrates, proteins, vitamins, and minerals for various foods.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Data Collection Methods</a:t>
            </a:r>
            <a:endParaRPr b="1"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AutoNum type="alphaUcPeriod"/>
            </a:pPr>
            <a:r>
              <a:rPr lang="en" sz="1800">
                <a:solidFill>
                  <a:schemeClr val="dk1"/>
                </a:solidFill>
              </a:rPr>
              <a:t>Extract data from multiple CSV files.</a:t>
            </a:r>
            <a:endParaRPr sz="1800">
              <a:solidFill>
                <a:schemeClr val="dk1"/>
              </a:solidFill>
            </a:endParaRPr>
          </a:p>
          <a:p>
            <a:pPr indent="-342900" lvl="0" marL="457200" rtl="0" algn="l">
              <a:spcBef>
                <a:spcPts val="0"/>
              </a:spcBef>
              <a:spcAft>
                <a:spcPts val="0"/>
              </a:spcAft>
              <a:buClr>
                <a:schemeClr val="dk1"/>
              </a:buClr>
              <a:buSzPts val="1800"/>
              <a:buAutoNum type="alphaUcPeriod"/>
            </a:pPr>
            <a:r>
              <a:rPr lang="en" sz="1800">
                <a:solidFill>
                  <a:schemeClr val="dk1"/>
                </a:solidFill>
              </a:rPr>
              <a:t>Clean and preprocess data for consistency and analysis.</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
        <p:nvSpPr>
          <p:cNvPr id="87" name="Google Shape;87;p17"/>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8"/>
          <p:cNvSpPr txBox="1"/>
          <p:nvPr/>
        </p:nvSpPr>
        <p:spPr>
          <a:xfrm>
            <a:off x="156500" y="127275"/>
            <a:ext cx="26397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BM Plex Sans Medium"/>
                <a:ea typeface="IBM Plex Sans Medium"/>
                <a:cs typeface="IBM Plex Sans Medium"/>
                <a:sym typeface="IBM Plex Sans Medium"/>
              </a:rPr>
              <a:t>Data Preprocessing</a:t>
            </a:r>
            <a:endParaRPr sz="1800">
              <a:solidFill>
                <a:schemeClr val="dk1"/>
              </a:solidFill>
              <a:latin typeface="IBM Plex Sans Medium"/>
              <a:ea typeface="IBM Plex Sans Medium"/>
              <a:cs typeface="IBM Plex Sans Medium"/>
              <a:sym typeface="IBM Plex Sans Medium"/>
            </a:endParaRPr>
          </a:p>
        </p:txBody>
      </p:sp>
      <p:sp>
        <p:nvSpPr>
          <p:cNvPr id="93" name="Google Shape;93;p18"/>
          <p:cNvSpPr txBox="1"/>
          <p:nvPr/>
        </p:nvSpPr>
        <p:spPr>
          <a:xfrm>
            <a:off x="274400" y="652050"/>
            <a:ext cx="8469600" cy="4221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Data Cleaning Methods</a:t>
            </a:r>
            <a:endParaRPr b="1"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Combined multiple CSV files into a single dataset.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Dropped unnecessary columns for streamlined analysis.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Handling Missing Values</a:t>
            </a:r>
            <a:endParaRPr b="1"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 sz="1800">
                <a:solidFill>
                  <a:schemeClr val="dk1"/>
                </a:solidFill>
              </a:rPr>
              <a:t>Replaced missing values with zeros or appropriate placeholders to ensure data integrity.</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Data Transformation Techniques</a:t>
            </a:r>
            <a:endParaRPr b="1"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Standardized data formats for consistency.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Aggregated data for comparative analysis of nutritional density.</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
        <p:nvSpPr>
          <p:cNvPr id="94" name="Google Shape;94;p18"/>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135650" y="116850"/>
            <a:ext cx="26397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BM Plex Sans Medium"/>
                <a:ea typeface="IBM Plex Sans Medium"/>
                <a:cs typeface="IBM Plex Sans Medium"/>
                <a:sym typeface="IBM Plex Sans Medium"/>
              </a:rPr>
              <a:t>Data Analysis</a:t>
            </a:r>
            <a:endParaRPr sz="1800">
              <a:solidFill>
                <a:schemeClr val="dk1"/>
              </a:solidFill>
              <a:latin typeface="IBM Plex Sans Medium"/>
              <a:ea typeface="IBM Plex Sans Medium"/>
              <a:cs typeface="IBM Plex Sans Medium"/>
              <a:sym typeface="IBM Plex Sans Medium"/>
            </a:endParaRPr>
          </a:p>
        </p:txBody>
      </p:sp>
      <p:sp>
        <p:nvSpPr>
          <p:cNvPr id="100" name="Google Shape;100;p19"/>
          <p:cNvSpPr txBox="1"/>
          <p:nvPr/>
        </p:nvSpPr>
        <p:spPr>
          <a:xfrm>
            <a:off x="0" y="477900"/>
            <a:ext cx="9014700" cy="4498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Analytical Tools and Methods Used</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Python Libraries:</a:t>
            </a:r>
            <a:r>
              <a:rPr lang="en" sz="1800">
                <a:solidFill>
                  <a:schemeClr val="dk1"/>
                </a:solidFill>
              </a:rPr>
              <a:t> Utilized Pandas for data manipulation, Matplotlib for visualization, and IPython widgets for interactive user interfaces.</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Google Colab:</a:t>
            </a:r>
            <a:r>
              <a:rPr lang="en" sz="1800">
                <a:solidFill>
                  <a:schemeClr val="dk1"/>
                </a:solidFill>
              </a:rPr>
              <a:t> Provided a cloud-based environment for executing Python code and interactive visualizations.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Key Findings</a:t>
            </a:r>
            <a:endParaRPr b="1"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Identified foods with the highest nutritional density based on a comprehensive analysis of essential nutrients.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Revealed significant differences in nutrient content among various foods.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Insights Derived</a:t>
            </a:r>
            <a:endParaRPr b="1"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Clear recommendations for nutrient-rich foods that support healthier dietary choices.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Enhanced understanding of the nutritional value of different foods, promoting better overall health and well-being.</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
        <p:nvSpPr>
          <p:cNvPr id="101" name="Google Shape;101;p19"/>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nvSpPr>
        <p:spPr>
          <a:xfrm>
            <a:off x="161750" y="8320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BM Plex Sans Medium"/>
                <a:ea typeface="IBM Plex Sans Medium"/>
                <a:cs typeface="IBM Plex Sans Medium"/>
                <a:sym typeface="IBM Plex Sans Medium"/>
              </a:rPr>
              <a:t>Hypothesis Development</a:t>
            </a:r>
            <a:endParaRPr sz="1800">
              <a:solidFill>
                <a:schemeClr val="dk1"/>
              </a:solidFill>
              <a:latin typeface="IBM Plex Sans Medium"/>
              <a:ea typeface="IBM Plex Sans Medium"/>
              <a:cs typeface="IBM Plex Sans Medium"/>
              <a:sym typeface="IBM Plex Sans Medium"/>
            </a:endParaRPr>
          </a:p>
        </p:txBody>
      </p:sp>
      <p:sp>
        <p:nvSpPr>
          <p:cNvPr id="107" name="Google Shape;107;p20"/>
          <p:cNvSpPr txBox="1"/>
          <p:nvPr/>
        </p:nvSpPr>
        <p:spPr>
          <a:xfrm>
            <a:off x="161750" y="458100"/>
            <a:ext cx="8736900" cy="440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Formulated Hypothesis</a:t>
            </a:r>
            <a:endParaRPr b="1" sz="1800">
              <a:solidFill>
                <a:schemeClr val="dk1"/>
              </a:solidFill>
            </a:endParaRPr>
          </a:p>
          <a:p>
            <a:pPr indent="0" lvl="0" marL="457200" rtl="0" algn="l">
              <a:spcBef>
                <a:spcPts val="0"/>
              </a:spcBef>
              <a:spcAft>
                <a:spcPts val="0"/>
              </a:spcAft>
              <a:buNone/>
            </a:pPr>
            <a:r>
              <a:rPr lang="en" sz="1800">
                <a:solidFill>
                  <a:schemeClr val="dk1"/>
                </a:solidFill>
              </a:rPr>
              <a:t>Systematically evaluating and comparing the nutritional density of various foods will identify specific foods that provide significantly higher health benefits.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Rationale Behind the Hypothesis</a:t>
            </a:r>
            <a:endParaRPr b="1" sz="1800">
              <a:solidFill>
                <a:schemeClr val="dk1"/>
              </a:solidFill>
            </a:endParaRPr>
          </a:p>
          <a:p>
            <a:pPr indent="0" lvl="0" marL="457200" rtl="0" algn="l">
              <a:spcBef>
                <a:spcPts val="0"/>
              </a:spcBef>
              <a:spcAft>
                <a:spcPts val="0"/>
              </a:spcAft>
              <a:buNone/>
            </a:pPr>
            <a:r>
              <a:rPr lang="en" sz="1800">
                <a:solidFill>
                  <a:schemeClr val="dk1"/>
                </a:solidFill>
              </a:rPr>
              <a:t>By understanding the nutrient profiles of different foods, individuals can make more informed dietary choices, leading to improved health outcomes and alignment with SDG goals.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Method for Testing the Hypothesis</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Data Collection:</a:t>
            </a:r>
            <a:r>
              <a:rPr lang="en" sz="1800">
                <a:solidFill>
                  <a:schemeClr val="dk1"/>
                </a:solidFill>
              </a:rPr>
              <a:t> Gather comprehensive nutritional data from the Kaggle "Food Nutrition Dataset."</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Data Analysis:</a:t>
            </a:r>
            <a:r>
              <a:rPr lang="en" sz="1800">
                <a:solidFill>
                  <a:schemeClr val="dk1"/>
                </a:solidFill>
              </a:rPr>
              <a:t> Use Python libraries for exploratory data analysis, compare nutritional density, and calculate total nutritional values.</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Interactive Comparison:</a:t>
            </a:r>
            <a:r>
              <a:rPr lang="en" sz="1800">
                <a:solidFill>
                  <a:schemeClr val="dk1"/>
                </a:solidFill>
              </a:rPr>
              <a:t> Implement widgets for user-selected food comparisons, visualizing key nutrient differences.</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
        <p:nvSpPr>
          <p:cNvPr id="108" name="Google Shape;108;p20"/>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156525" y="158600"/>
            <a:ext cx="2963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BM Plex Sans Medium"/>
                <a:ea typeface="IBM Plex Sans Medium"/>
                <a:cs typeface="IBM Plex Sans Medium"/>
                <a:sym typeface="IBM Plex Sans Medium"/>
              </a:rPr>
              <a:t>Solution Design</a:t>
            </a:r>
            <a:endParaRPr sz="1800">
              <a:solidFill>
                <a:schemeClr val="dk1"/>
              </a:solidFill>
              <a:latin typeface="IBM Plex Sans Medium"/>
              <a:ea typeface="IBM Plex Sans Medium"/>
              <a:cs typeface="IBM Plex Sans Medium"/>
              <a:sym typeface="IBM Plex Sans Medium"/>
            </a:endParaRPr>
          </a:p>
        </p:txBody>
      </p:sp>
      <p:sp>
        <p:nvSpPr>
          <p:cNvPr id="114" name="Google Shape;114;p21"/>
          <p:cNvSpPr txBox="1"/>
          <p:nvPr/>
        </p:nvSpPr>
        <p:spPr>
          <a:xfrm>
            <a:off x="126300" y="516275"/>
            <a:ext cx="8891400" cy="4344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Proposed Solution</a:t>
            </a:r>
            <a:endParaRPr b="1" sz="1800">
              <a:solidFill>
                <a:schemeClr val="dk1"/>
              </a:solidFill>
            </a:endParaRPr>
          </a:p>
          <a:p>
            <a:pPr indent="0" lvl="0" marL="457200" rtl="0" algn="l">
              <a:spcBef>
                <a:spcPts val="0"/>
              </a:spcBef>
              <a:spcAft>
                <a:spcPts val="0"/>
              </a:spcAft>
              <a:buNone/>
            </a:pPr>
            <a:r>
              <a:rPr lang="en" sz="1800">
                <a:solidFill>
                  <a:schemeClr val="dk1"/>
                </a:solidFill>
              </a:rPr>
              <a:t>Develop an interactive tool to evaluate and compare the nutritional density of various foods, providing actionable insights to help individuals make healthier dietary choices.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Implementation Plan</a:t>
            </a:r>
            <a:endParaRPr b="1" sz="1800">
              <a:solidFill>
                <a:schemeClr val="dk1"/>
              </a:solidFill>
            </a:endParaRPr>
          </a:p>
          <a:p>
            <a:pPr indent="0" lvl="0" marL="457200" rtl="0" algn="l">
              <a:spcBef>
                <a:spcPts val="0"/>
              </a:spcBef>
              <a:spcAft>
                <a:spcPts val="0"/>
              </a:spcAft>
              <a:buNone/>
            </a:pPr>
            <a:r>
              <a:rPr lang="en" sz="1800">
                <a:solidFill>
                  <a:schemeClr val="dk1"/>
                </a:solidFill>
              </a:rPr>
              <a:t>Data Collection → Data Processing → Analysis → Tool Development → Insights and Reporting</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Alignment with SDGs</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SDG 2: Zero Hunger:</a:t>
            </a:r>
            <a:r>
              <a:rPr lang="en" sz="1800">
                <a:solidFill>
                  <a:schemeClr val="dk1"/>
                </a:solidFill>
              </a:rPr>
              <a:t> Promotes food security and better nutrition through nutrient-dense food identification.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SDG 3: Good Health and Well-Being:</a:t>
            </a:r>
            <a:r>
              <a:rPr lang="en" sz="1800">
                <a:solidFill>
                  <a:schemeClr val="dk1"/>
                </a:solidFill>
              </a:rPr>
              <a:t> Enhances well-being by encouraging healthier eating habits.</a:t>
            </a:r>
            <a:endParaRPr sz="1800">
              <a:solidFill>
                <a:schemeClr val="dk1"/>
              </a:solidFill>
            </a:endParaRPr>
          </a:p>
          <a:p>
            <a:pPr indent="0" lvl="0" marL="457200" rtl="0" algn="l">
              <a:lnSpc>
                <a:spcPct val="115000"/>
              </a:lnSpc>
              <a:spcBef>
                <a:spcPts val="1200"/>
              </a:spcBef>
              <a:spcAft>
                <a:spcPts val="0"/>
              </a:spcAft>
              <a:buNone/>
            </a:pPr>
            <a:r>
              <a:rPr lang="en" sz="1800">
                <a:solidFill>
                  <a:schemeClr val="dk1"/>
                </a:solidFill>
              </a:rPr>
              <a:t>.</a:t>
            </a:r>
            <a:endParaRPr sz="1800">
              <a:solidFill>
                <a:schemeClr val="dk1"/>
              </a:solidFill>
            </a:endParaRPr>
          </a:p>
          <a:p>
            <a:pPr indent="0" lvl="0" marL="457200" rtl="0" algn="l">
              <a:spcBef>
                <a:spcPts val="1200"/>
              </a:spcBef>
              <a:spcAft>
                <a:spcPts val="0"/>
              </a:spcAft>
              <a:buNone/>
            </a:pPr>
            <a:r>
              <a:t/>
            </a:r>
            <a:endParaRPr sz="1800">
              <a:solidFill>
                <a:schemeClr val="dk1"/>
              </a:solidFill>
            </a:endParaRPr>
          </a:p>
        </p:txBody>
      </p:sp>
      <p:sp>
        <p:nvSpPr>
          <p:cNvPr id="115" name="Google Shape;115;p21"/>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