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22"/>
  </p:notesMasterIdLst>
  <p:handoutMasterIdLst>
    <p:handoutMasterId r:id="rId23"/>
  </p:handoutMasterIdLst>
  <p:sldIdLst>
    <p:sldId id="256" r:id="rId5"/>
    <p:sldId id="299" r:id="rId6"/>
    <p:sldId id="308" r:id="rId7"/>
    <p:sldId id="294" r:id="rId8"/>
    <p:sldId id="288" r:id="rId9"/>
    <p:sldId id="291" r:id="rId10"/>
    <p:sldId id="300" r:id="rId11"/>
    <p:sldId id="304" r:id="rId12"/>
    <p:sldId id="302" r:id="rId13"/>
    <p:sldId id="307" r:id="rId14"/>
    <p:sldId id="306" r:id="rId15"/>
    <p:sldId id="295" r:id="rId16"/>
    <p:sldId id="298" r:id="rId17"/>
    <p:sldId id="301" r:id="rId18"/>
    <p:sldId id="303" r:id="rId19"/>
    <p:sldId id="290" r:id="rId20"/>
    <p:sldId id="29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5646" autoAdjust="0"/>
  </p:normalViewPr>
  <p:slideViewPr>
    <p:cSldViewPr snapToGrid="0">
      <p:cViewPr varScale="1">
        <p:scale>
          <a:sx n="80" d="100"/>
          <a:sy n="80" d="100"/>
        </p:scale>
        <p:origin x="773" y="67"/>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C90A5F-32DC-4EFD-A6D0-F129492BA2B0}" type="doc">
      <dgm:prSet loTypeId="urn:microsoft.com/office/officeart/2005/8/layout/default" loCatId="list" qsTypeId="urn:microsoft.com/office/officeart/2005/8/quickstyle/simple3" qsCatId="simple" csTypeId="urn:microsoft.com/office/officeart/2005/8/colors/colorful5" csCatId="colorful" phldr="1"/>
      <dgm:spPr/>
      <dgm:t>
        <a:bodyPr/>
        <a:lstStyle/>
        <a:p>
          <a:endParaRPr lang="en-US"/>
        </a:p>
      </dgm:t>
    </dgm:pt>
    <dgm:pt modelId="{43C52F69-315C-4E83-AF76-10DC653A4DCA}">
      <dgm:prSet custT="1"/>
      <dgm:spPr/>
      <dgm:t>
        <a:bodyPr/>
        <a:lstStyle/>
        <a:p>
          <a:pPr algn="ctr"/>
          <a:r>
            <a:rPr lang="en-US" sz="2000" b="1" dirty="0">
              <a:latin typeface="Times New Roman" panose="02020603050405020304" pitchFamily="18" charset="0"/>
              <a:cs typeface="Times New Roman" panose="02020603050405020304" pitchFamily="18" charset="0"/>
            </a:rPr>
            <a:t>1. Dataset Selection</a:t>
          </a:r>
          <a:endParaRPr lang="en-US" sz="2000" dirty="0">
            <a:latin typeface="Times New Roman" panose="02020603050405020304" pitchFamily="18" charset="0"/>
            <a:cs typeface="Times New Roman" panose="02020603050405020304" pitchFamily="18" charset="0"/>
          </a:endParaRPr>
        </a:p>
      </dgm:t>
    </dgm:pt>
    <dgm:pt modelId="{A6D9DB55-0AC7-4DBB-B7B6-C672ECA1F109}" type="parTrans" cxnId="{27399521-D3D9-48A9-825F-0145443ACF47}">
      <dgm:prSet/>
      <dgm:spPr/>
      <dgm:t>
        <a:bodyPr/>
        <a:lstStyle/>
        <a:p>
          <a:endParaRPr lang="en-US"/>
        </a:p>
      </dgm:t>
    </dgm:pt>
    <dgm:pt modelId="{4131A0C9-CB45-4BC6-81D4-984F7CF185A2}" type="sibTrans" cxnId="{27399521-D3D9-48A9-825F-0145443ACF47}">
      <dgm:prSet/>
      <dgm:spPr/>
      <dgm:t>
        <a:bodyPr/>
        <a:lstStyle/>
        <a:p>
          <a:endParaRPr lang="en-US"/>
        </a:p>
      </dgm:t>
    </dgm:pt>
    <dgm:pt modelId="{FB77E988-2DF6-4484-B87F-01A5FC684C71}">
      <dgm:prSet custT="1"/>
      <dgm:spPr/>
      <dgm:t>
        <a:bodyPr/>
        <a:lstStyle/>
        <a:p>
          <a:pPr algn="l"/>
          <a:r>
            <a:rPr lang="en-US" sz="1600" b="0" dirty="0">
              <a:latin typeface="Times New Roman" panose="02020603050405020304" pitchFamily="18" charset="0"/>
              <a:cs typeface="Times New Roman" panose="02020603050405020304" pitchFamily="18" charset="0"/>
            </a:rPr>
            <a:t>Select a dataset containing fetal health data (e.g., Cardiotocography dataset).</a:t>
          </a:r>
        </a:p>
      </dgm:t>
    </dgm:pt>
    <dgm:pt modelId="{0C21A595-DF2E-480A-9956-E34AB433DB09}" type="parTrans" cxnId="{51EFDB3E-6E21-4ABA-9550-4BA7C9BD52BA}">
      <dgm:prSet/>
      <dgm:spPr/>
      <dgm:t>
        <a:bodyPr/>
        <a:lstStyle/>
        <a:p>
          <a:endParaRPr lang="en-US"/>
        </a:p>
      </dgm:t>
    </dgm:pt>
    <dgm:pt modelId="{0EEED69C-15ED-45AB-B024-A6F009C99A20}" type="sibTrans" cxnId="{51EFDB3E-6E21-4ABA-9550-4BA7C9BD52BA}">
      <dgm:prSet/>
      <dgm:spPr/>
      <dgm:t>
        <a:bodyPr/>
        <a:lstStyle/>
        <a:p>
          <a:endParaRPr lang="en-US"/>
        </a:p>
      </dgm:t>
    </dgm:pt>
    <dgm:pt modelId="{D450795B-3C77-45CA-8857-0A67F7ECEEE0}">
      <dgm:prSet custT="1"/>
      <dgm:spPr/>
      <dgm:t>
        <a:bodyPr/>
        <a:lstStyle/>
        <a:p>
          <a:pPr algn="ctr"/>
          <a:r>
            <a:rPr lang="en-US" sz="2000" b="1">
              <a:latin typeface="Times New Roman" panose="02020603050405020304" pitchFamily="18" charset="0"/>
              <a:cs typeface="Times New Roman" panose="02020603050405020304" pitchFamily="18" charset="0"/>
            </a:rPr>
            <a:t>2. Data Preprocessing</a:t>
          </a:r>
          <a:endParaRPr lang="en-US" sz="2000" dirty="0">
            <a:latin typeface="Times New Roman" panose="02020603050405020304" pitchFamily="18" charset="0"/>
            <a:cs typeface="Times New Roman" panose="02020603050405020304" pitchFamily="18" charset="0"/>
          </a:endParaRPr>
        </a:p>
      </dgm:t>
    </dgm:pt>
    <dgm:pt modelId="{241128D3-2623-4CB9-84F8-C73A12F917AF}" type="parTrans" cxnId="{9605BCDE-0170-48FF-B05F-2903F69B18AF}">
      <dgm:prSet/>
      <dgm:spPr/>
      <dgm:t>
        <a:bodyPr/>
        <a:lstStyle/>
        <a:p>
          <a:endParaRPr lang="en-US"/>
        </a:p>
      </dgm:t>
    </dgm:pt>
    <dgm:pt modelId="{0F561186-119D-4886-907E-029472A58A7F}" type="sibTrans" cxnId="{9605BCDE-0170-48FF-B05F-2903F69B18AF}">
      <dgm:prSet/>
      <dgm:spPr/>
      <dgm:t>
        <a:bodyPr/>
        <a:lstStyle/>
        <a:p>
          <a:endParaRPr lang="en-US"/>
        </a:p>
      </dgm:t>
    </dgm:pt>
    <dgm:pt modelId="{2200A787-D4BF-4187-8179-6BF4CD7B96BE}">
      <dgm:prSet custT="1"/>
      <dgm:spPr/>
      <dgm:t>
        <a:bodyPr/>
        <a:lstStyle/>
        <a:p>
          <a:pPr algn="l"/>
          <a:r>
            <a:rPr lang="en-US" sz="1600" dirty="0">
              <a:latin typeface="Times New Roman" panose="02020603050405020304" pitchFamily="18" charset="0"/>
              <a:cs typeface="Times New Roman" panose="02020603050405020304" pitchFamily="18" charset="0"/>
            </a:rPr>
            <a:t>Handle missing values (if any).</a:t>
          </a:r>
        </a:p>
      </dgm:t>
    </dgm:pt>
    <dgm:pt modelId="{375D69ED-F01E-4437-BBB7-953E96FEE17B}" type="parTrans" cxnId="{BB5E8471-354D-47F2-B143-356979A0B892}">
      <dgm:prSet/>
      <dgm:spPr/>
      <dgm:t>
        <a:bodyPr/>
        <a:lstStyle/>
        <a:p>
          <a:endParaRPr lang="en-US"/>
        </a:p>
      </dgm:t>
    </dgm:pt>
    <dgm:pt modelId="{5F1A1BEA-09DD-4D64-A9DB-5873EABEC015}" type="sibTrans" cxnId="{BB5E8471-354D-47F2-B143-356979A0B892}">
      <dgm:prSet/>
      <dgm:spPr/>
      <dgm:t>
        <a:bodyPr/>
        <a:lstStyle/>
        <a:p>
          <a:endParaRPr lang="en-US"/>
        </a:p>
      </dgm:t>
    </dgm:pt>
    <dgm:pt modelId="{A06882C2-7C93-4936-ABB2-B7B28B0EB331}">
      <dgm:prSet custT="1"/>
      <dgm:spPr/>
      <dgm:t>
        <a:bodyPr/>
        <a:lstStyle/>
        <a:p>
          <a:pPr algn="l"/>
          <a:r>
            <a:rPr lang="en-US" sz="1600" dirty="0">
              <a:latin typeface="Times New Roman" panose="02020603050405020304" pitchFamily="18" charset="0"/>
              <a:cs typeface="Times New Roman" panose="02020603050405020304" pitchFamily="18" charset="0"/>
            </a:rPr>
            <a:t>Apply feature engineering techniques such as normalization and standardization.</a:t>
          </a:r>
        </a:p>
      </dgm:t>
    </dgm:pt>
    <dgm:pt modelId="{6FC76AF5-8B40-41DD-8EAB-EA2052F9929F}" type="parTrans" cxnId="{62341029-ABB5-4219-9FCB-73E3EE3F6DCA}">
      <dgm:prSet/>
      <dgm:spPr/>
      <dgm:t>
        <a:bodyPr/>
        <a:lstStyle/>
        <a:p>
          <a:endParaRPr lang="en-US"/>
        </a:p>
      </dgm:t>
    </dgm:pt>
    <dgm:pt modelId="{C39DE886-363C-4597-A1E7-E30043D1FEC5}" type="sibTrans" cxnId="{62341029-ABB5-4219-9FCB-73E3EE3F6DCA}">
      <dgm:prSet/>
      <dgm:spPr/>
      <dgm:t>
        <a:bodyPr/>
        <a:lstStyle/>
        <a:p>
          <a:endParaRPr lang="en-US"/>
        </a:p>
      </dgm:t>
    </dgm:pt>
    <dgm:pt modelId="{FE390659-E483-4902-99CE-487F6C2E3F59}">
      <dgm:prSet custT="1"/>
      <dgm:spPr/>
      <dgm:t>
        <a:bodyPr/>
        <a:lstStyle/>
        <a:p>
          <a:pPr algn="ctr"/>
          <a:r>
            <a:rPr lang="en-US" sz="2000" b="1">
              <a:latin typeface="Times New Roman" panose="02020603050405020304" pitchFamily="18" charset="0"/>
              <a:cs typeface="Times New Roman" panose="02020603050405020304" pitchFamily="18" charset="0"/>
            </a:rPr>
            <a:t>3. Exploratory Data Analysis (EDA)</a:t>
          </a:r>
          <a:endParaRPr lang="en-US" sz="2000" dirty="0">
            <a:latin typeface="Times New Roman" panose="02020603050405020304" pitchFamily="18" charset="0"/>
            <a:cs typeface="Times New Roman" panose="02020603050405020304" pitchFamily="18" charset="0"/>
          </a:endParaRPr>
        </a:p>
      </dgm:t>
    </dgm:pt>
    <dgm:pt modelId="{A8760D0A-3384-44BE-BD87-C0D795B6B718}" type="parTrans" cxnId="{80EF354E-2C6E-428B-B811-68D98E1BECD2}">
      <dgm:prSet/>
      <dgm:spPr/>
      <dgm:t>
        <a:bodyPr/>
        <a:lstStyle/>
        <a:p>
          <a:endParaRPr lang="en-US"/>
        </a:p>
      </dgm:t>
    </dgm:pt>
    <dgm:pt modelId="{5A41AB7C-292B-49C0-ADD7-5849C29A30AF}" type="sibTrans" cxnId="{80EF354E-2C6E-428B-B811-68D98E1BECD2}">
      <dgm:prSet/>
      <dgm:spPr/>
      <dgm:t>
        <a:bodyPr/>
        <a:lstStyle/>
        <a:p>
          <a:endParaRPr lang="en-US"/>
        </a:p>
      </dgm:t>
    </dgm:pt>
    <dgm:pt modelId="{2C7F8B99-0BA9-4BBC-B808-56C90C97B92A}">
      <dgm:prSet custT="1"/>
      <dgm:spPr/>
      <dgm:t>
        <a:bodyPr/>
        <a:lstStyle/>
        <a:p>
          <a:pPr algn="l"/>
          <a:r>
            <a:rPr lang="en-US" sz="1600" dirty="0">
              <a:latin typeface="Times New Roman" panose="02020603050405020304" pitchFamily="18" charset="0"/>
              <a:cs typeface="Times New Roman" panose="02020603050405020304" pitchFamily="18" charset="0"/>
            </a:rPr>
            <a:t>Perform statistical analysis on features.</a:t>
          </a:r>
        </a:p>
      </dgm:t>
    </dgm:pt>
    <dgm:pt modelId="{A800695B-721D-4F92-95C6-4322962A0DF6}" type="parTrans" cxnId="{1B23061C-7E5E-4CAD-9DBC-4460AA64E190}">
      <dgm:prSet/>
      <dgm:spPr/>
      <dgm:t>
        <a:bodyPr/>
        <a:lstStyle/>
        <a:p>
          <a:endParaRPr lang="en-US"/>
        </a:p>
      </dgm:t>
    </dgm:pt>
    <dgm:pt modelId="{BB293937-3651-4ADC-BF19-5F71B4E5531E}" type="sibTrans" cxnId="{1B23061C-7E5E-4CAD-9DBC-4460AA64E190}">
      <dgm:prSet/>
      <dgm:spPr/>
      <dgm:t>
        <a:bodyPr/>
        <a:lstStyle/>
        <a:p>
          <a:endParaRPr lang="en-US"/>
        </a:p>
      </dgm:t>
    </dgm:pt>
    <dgm:pt modelId="{411A8077-4882-43A7-875D-D4022BCB350D}">
      <dgm:prSet custT="1"/>
      <dgm:spPr/>
      <dgm:t>
        <a:bodyPr/>
        <a:lstStyle/>
        <a:p>
          <a:pPr algn="l"/>
          <a:r>
            <a:rPr lang="en-US" sz="1600" dirty="0">
              <a:latin typeface="Times New Roman" panose="02020603050405020304" pitchFamily="18" charset="0"/>
              <a:cs typeface="Times New Roman" panose="02020603050405020304" pitchFamily="18" charset="0"/>
            </a:rPr>
            <a:t>Visualize distributions using histograms, box plots, and correlation heatmaps.</a:t>
          </a:r>
        </a:p>
      </dgm:t>
    </dgm:pt>
    <dgm:pt modelId="{F14B93F5-E59E-47B4-B718-BBA6EE24A383}" type="parTrans" cxnId="{001163AE-2BEC-48DA-A351-371A4E69E175}">
      <dgm:prSet/>
      <dgm:spPr/>
      <dgm:t>
        <a:bodyPr/>
        <a:lstStyle/>
        <a:p>
          <a:endParaRPr lang="en-US"/>
        </a:p>
      </dgm:t>
    </dgm:pt>
    <dgm:pt modelId="{528031B8-D49B-480C-B968-4DC925CDC741}" type="sibTrans" cxnId="{001163AE-2BEC-48DA-A351-371A4E69E175}">
      <dgm:prSet/>
      <dgm:spPr/>
      <dgm:t>
        <a:bodyPr/>
        <a:lstStyle/>
        <a:p>
          <a:endParaRPr lang="en-US"/>
        </a:p>
      </dgm:t>
    </dgm:pt>
    <dgm:pt modelId="{576F8137-1313-4981-ABA6-52D419FC067E}">
      <dgm:prSet custT="1"/>
      <dgm:spPr/>
      <dgm:t>
        <a:bodyPr/>
        <a:lstStyle/>
        <a:p>
          <a:pPr algn="ctr"/>
          <a:r>
            <a:rPr lang="en-US" sz="2000" b="1">
              <a:latin typeface="Times New Roman" panose="02020603050405020304" pitchFamily="18" charset="0"/>
              <a:cs typeface="Times New Roman" panose="02020603050405020304" pitchFamily="18" charset="0"/>
            </a:rPr>
            <a:t>4. Feature Selection</a:t>
          </a:r>
          <a:endParaRPr lang="en-US" sz="2000" dirty="0">
            <a:latin typeface="Times New Roman" panose="02020603050405020304" pitchFamily="18" charset="0"/>
            <a:cs typeface="Times New Roman" panose="02020603050405020304" pitchFamily="18" charset="0"/>
          </a:endParaRPr>
        </a:p>
      </dgm:t>
    </dgm:pt>
    <dgm:pt modelId="{29D04DE8-457F-49B6-ACA1-F5F276383ACE}" type="parTrans" cxnId="{D3E05295-3760-419A-8933-FFAEBEF3C5FF}">
      <dgm:prSet/>
      <dgm:spPr/>
      <dgm:t>
        <a:bodyPr/>
        <a:lstStyle/>
        <a:p>
          <a:endParaRPr lang="en-US"/>
        </a:p>
      </dgm:t>
    </dgm:pt>
    <dgm:pt modelId="{1F35C557-EB6D-44E4-88E5-FFF776FA88FD}" type="sibTrans" cxnId="{D3E05295-3760-419A-8933-FFAEBEF3C5FF}">
      <dgm:prSet/>
      <dgm:spPr/>
      <dgm:t>
        <a:bodyPr/>
        <a:lstStyle/>
        <a:p>
          <a:endParaRPr lang="en-US"/>
        </a:p>
      </dgm:t>
    </dgm:pt>
    <dgm:pt modelId="{C0EB0AED-A9CC-4BD2-9EBA-5475BD1FFBD1}">
      <dgm:prSet custT="1"/>
      <dgm:spPr/>
      <dgm:t>
        <a:bodyPr/>
        <a:lstStyle/>
        <a:p>
          <a:pPr algn="l"/>
          <a:r>
            <a:rPr lang="en-US" sz="1600" dirty="0">
              <a:latin typeface="Times New Roman" panose="02020603050405020304" pitchFamily="18" charset="0"/>
              <a:cs typeface="Times New Roman" panose="02020603050405020304" pitchFamily="18" charset="0"/>
            </a:rPr>
            <a:t>Use techniques like SelectKBest, Recursive Feature Elimination (RFE), or PCA to retain the most relevant features.</a:t>
          </a:r>
        </a:p>
      </dgm:t>
    </dgm:pt>
    <dgm:pt modelId="{29C3E9E6-7892-423E-89E1-1EEE6161819C}" type="parTrans" cxnId="{ED1AD83C-E4C0-4E9F-B1E9-F18AE37CC237}">
      <dgm:prSet/>
      <dgm:spPr/>
      <dgm:t>
        <a:bodyPr/>
        <a:lstStyle/>
        <a:p>
          <a:endParaRPr lang="en-US"/>
        </a:p>
      </dgm:t>
    </dgm:pt>
    <dgm:pt modelId="{9F30C992-90EF-4B6B-B933-FCBEE1195E81}" type="sibTrans" cxnId="{ED1AD83C-E4C0-4E9F-B1E9-F18AE37CC237}">
      <dgm:prSet/>
      <dgm:spPr/>
      <dgm:t>
        <a:bodyPr/>
        <a:lstStyle/>
        <a:p>
          <a:endParaRPr lang="en-US"/>
        </a:p>
      </dgm:t>
    </dgm:pt>
    <dgm:pt modelId="{E2A0B71F-9C1D-4641-A651-1BE6A58A6DCC}">
      <dgm:prSet custT="1"/>
      <dgm:spPr/>
      <dgm:t>
        <a:bodyPr/>
        <a:lstStyle/>
        <a:p>
          <a:pPr algn="l"/>
          <a:r>
            <a:rPr lang="en-US" sz="2000" b="1" dirty="0">
              <a:latin typeface="Times New Roman" panose="02020603050405020304" pitchFamily="18" charset="0"/>
              <a:cs typeface="Times New Roman" panose="02020603050405020304" pitchFamily="18" charset="0"/>
            </a:rPr>
            <a:t>5. Data Splitting</a:t>
          </a:r>
          <a:endParaRPr lang="en-US" sz="2000" dirty="0">
            <a:latin typeface="Times New Roman" panose="02020603050405020304" pitchFamily="18" charset="0"/>
            <a:cs typeface="Times New Roman" panose="02020603050405020304" pitchFamily="18" charset="0"/>
          </a:endParaRPr>
        </a:p>
      </dgm:t>
    </dgm:pt>
    <dgm:pt modelId="{E6EEED99-D36B-4294-A70D-ED0A2CDA7F81}" type="parTrans" cxnId="{B4C8BAB6-AE64-434C-B0C5-F5E910906282}">
      <dgm:prSet/>
      <dgm:spPr/>
      <dgm:t>
        <a:bodyPr/>
        <a:lstStyle/>
        <a:p>
          <a:endParaRPr lang="en-US"/>
        </a:p>
      </dgm:t>
    </dgm:pt>
    <dgm:pt modelId="{0220AFC9-B06D-4BE3-827A-BBE98989C22C}" type="sibTrans" cxnId="{B4C8BAB6-AE64-434C-B0C5-F5E910906282}">
      <dgm:prSet/>
      <dgm:spPr/>
      <dgm:t>
        <a:bodyPr/>
        <a:lstStyle/>
        <a:p>
          <a:endParaRPr lang="en-US"/>
        </a:p>
      </dgm:t>
    </dgm:pt>
    <dgm:pt modelId="{C95E6E6B-D2DC-4F5C-9B19-D1F634DBCCE4}">
      <dgm:prSet custT="1"/>
      <dgm:spPr/>
      <dgm:t>
        <a:bodyPr/>
        <a:lstStyle/>
        <a:p>
          <a:pPr algn="l"/>
          <a:r>
            <a:rPr lang="en-US" sz="1600" dirty="0">
              <a:latin typeface="Times New Roman" panose="02020603050405020304" pitchFamily="18" charset="0"/>
              <a:cs typeface="Times New Roman" panose="02020603050405020304" pitchFamily="18" charset="0"/>
            </a:rPr>
            <a:t>Split data into training, validation, and test sets (e.g., 70%-15%-15%). </a:t>
          </a:r>
        </a:p>
      </dgm:t>
    </dgm:pt>
    <dgm:pt modelId="{D55CADF1-EDC7-4565-8641-CF1424A4644C}" type="parTrans" cxnId="{3D86C45D-51F4-447E-B008-C386BE862A9E}">
      <dgm:prSet/>
      <dgm:spPr/>
      <dgm:t>
        <a:bodyPr/>
        <a:lstStyle/>
        <a:p>
          <a:endParaRPr lang="en-US"/>
        </a:p>
      </dgm:t>
    </dgm:pt>
    <dgm:pt modelId="{C008CA2F-5085-41B2-ADF7-3E961F0B4BFB}" type="sibTrans" cxnId="{3D86C45D-51F4-447E-B008-C386BE862A9E}">
      <dgm:prSet/>
      <dgm:spPr/>
      <dgm:t>
        <a:bodyPr/>
        <a:lstStyle/>
        <a:p>
          <a:endParaRPr lang="en-US"/>
        </a:p>
      </dgm:t>
    </dgm:pt>
    <dgm:pt modelId="{6C5A5C03-F49C-42FA-B081-C3456A7336E2}">
      <dgm:prSet custT="1"/>
      <dgm:spPr/>
      <dgm:t>
        <a:bodyPr/>
        <a:lstStyle/>
        <a:p>
          <a:pPr algn="ctr">
            <a:buNone/>
          </a:pPr>
          <a:r>
            <a:rPr lang="en-US" sz="2000" b="1">
              <a:latin typeface="Times New Roman" panose="02020603050405020304" pitchFamily="18" charset="0"/>
              <a:cs typeface="Times New Roman" panose="02020603050405020304" pitchFamily="18" charset="0"/>
            </a:rPr>
            <a:t>6. Model Optimization</a:t>
          </a:r>
          <a:endParaRPr lang="en-US" sz="2000" dirty="0">
            <a:latin typeface="Times New Roman" panose="02020603050405020304" pitchFamily="18" charset="0"/>
            <a:cs typeface="Times New Roman" panose="02020603050405020304" pitchFamily="18" charset="0"/>
          </a:endParaRPr>
        </a:p>
      </dgm:t>
    </dgm:pt>
    <dgm:pt modelId="{98DEFA08-8094-4C39-9E73-A2D0932B2865}" type="parTrans" cxnId="{487CE747-0905-4B19-BA9F-2AB7CCEBC087}">
      <dgm:prSet/>
      <dgm:spPr/>
      <dgm:t>
        <a:bodyPr/>
        <a:lstStyle/>
        <a:p>
          <a:endParaRPr lang="en-US"/>
        </a:p>
      </dgm:t>
    </dgm:pt>
    <dgm:pt modelId="{E2D33C5F-63C1-406E-8462-87D8F815BDF7}" type="sibTrans" cxnId="{487CE747-0905-4B19-BA9F-2AB7CCEBC087}">
      <dgm:prSet/>
      <dgm:spPr/>
      <dgm:t>
        <a:bodyPr/>
        <a:lstStyle/>
        <a:p>
          <a:endParaRPr lang="en-US"/>
        </a:p>
      </dgm:t>
    </dgm:pt>
    <dgm:pt modelId="{0C158081-1ADB-4819-B2F0-EF9B9B5325A6}">
      <dgm:prSet custT="1"/>
      <dgm:spPr/>
      <dgm:t>
        <a:bodyPr/>
        <a:lstStyle/>
        <a:p>
          <a:pPr algn="l"/>
          <a:r>
            <a:rPr lang="en-US" sz="1600" dirty="0">
              <a:latin typeface="Times New Roman" panose="02020603050405020304" pitchFamily="18" charset="0"/>
              <a:cs typeface="Times New Roman" panose="02020603050405020304" pitchFamily="18" charset="0"/>
            </a:rPr>
            <a:t>Train machine learning models such as:</a:t>
          </a:r>
        </a:p>
      </dgm:t>
    </dgm:pt>
    <dgm:pt modelId="{57C5FD30-5CBB-4FA4-9AF3-654E7D1EB782}" type="parTrans" cxnId="{E533E2F7-C0F1-49D3-8CD9-845CE1D93F69}">
      <dgm:prSet/>
      <dgm:spPr/>
      <dgm:t>
        <a:bodyPr/>
        <a:lstStyle/>
        <a:p>
          <a:endParaRPr lang="en-US"/>
        </a:p>
      </dgm:t>
    </dgm:pt>
    <dgm:pt modelId="{0891FE12-E469-4A84-B64C-379FB8ED0528}" type="sibTrans" cxnId="{E533E2F7-C0F1-49D3-8CD9-845CE1D93F69}">
      <dgm:prSet/>
      <dgm:spPr/>
      <dgm:t>
        <a:bodyPr/>
        <a:lstStyle/>
        <a:p>
          <a:endParaRPr lang="en-US"/>
        </a:p>
      </dgm:t>
    </dgm:pt>
    <dgm:pt modelId="{DECD3A53-E9A4-46B6-94F8-A50C7707752A}">
      <dgm:prSet custT="1"/>
      <dgm:spPr/>
      <dgm:t>
        <a:bodyPr/>
        <a:lstStyle/>
        <a:p>
          <a:pPr algn="l">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LightGBM (LGBM)</a:t>
          </a:r>
        </a:p>
      </dgm:t>
    </dgm:pt>
    <dgm:pt modelId="{F3D811A7-16BE-451B-9A49-725EABE4A1DA}" type="parTrans" cxnId="{3937846D-1CA5-4C1E-9AE4-D8C37AD4959C}">
      <dgm:prSet/>
      <dgm:spPr/>
      <dgm:t>
        <a:bodyPr/>
        <a:lstStyle/>
        <a:p>
          <a:endParaRPr lang="en-US"/>
        </a:p>
      </dgm:t>
    </dgm:pt>
    <dgm:pt modelId="{ADEFAB0E-497D-4459-AE9E-FD75544BA919}" type="sibTrans" cxnId="{3937846D-1CA5-4C1E-9AE4-D8C37AD4959C}">
      <dgm:prSet/>
      <dgm:spPr/>
      <dgm:t>
        <a:bodyPr/>
        <a:lstStyle/>
        <a:p>
          <a:endParaRPr lang="en-US"/>
        </a:p>
      </dgm:t>
    </dgm:pt>
    <dgm:pt modelId="{E2BE924A-F481-4D87-A232-55748C679AA9}">
      <dgm:prSet custT="1"/>
      <dgm:spPr/>
      <dgm:t>
        <a:bodyPr/>
        <a:lstStyle/>
        <a:p>
          <a:pPr algn="l">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XGBoost Classifier</a:t>
          </a:r>
        </a:p>
      </dgm:t>
    </dgm:pt>
    <dgm:pt modelId="{86BAD286-DF25-4D24-850F-C4C47CB80F9E}" type="parTrans" cxnId="{F6BCBFCE-23B5-4226-A629-0138FFE70F3B}">
      <dgm:prSet/>
      <dgm:spPr/>
      <dgm:t>
        <a:bodyPr/>
        <a:lstStyle/>
        <a:p>
          <a:endParaRPr lang="en-US"/>
        </a:p>
      </dgm:t>
    </dgm:pt>
    <dgm:pt modelId="{F0170D7A-8322-46B3-9CBE-571109AFFC88}" type="sibTrans" cxnId="{F6BCBFCE-23B5-4226-A629-0138FFE70F3B}">
      <dgm:prSet/>
      <dgm:spPr/>
      <dgm:t>
        <a:bodyPr/>
        <a:lstStyle/>
        <a:p>
          <a:endParaRPr lang="en-US"/>
        </a:p>
      </dgm:t>
    </dgm:pt>
    <dgm:pt modelId="{F8F39274-B809-4009-B111-D9B3674B02C5}">
      <dgm:prSet custT="1"/>
      <dgm:spPr/>
      <dgm:t>
        <a:bodyPr/>
        <a:lstStyle/>
        <a:p>
          <a:pPr algn="l">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Support Vector Machine (SVM)</a:t>
          </a:r>
        </a:p>
      </dgm:t>
    </dgm:pt>
    <dgm:pt modelId="{9C889E51-EF27-4894-9D5E-A167104D9CBF}" type="parTrans" cxnId="{8551F5F9-46CF-4A7D-A921-E160AF061A6D}">
      <dgm:prSet/>
      <dgm:spPr/>
      <dgm:t>
        <a:bodyPr/>
        <a:lstStyle/>
        <a:p>
          <a:endParaRPr lang="en-US"/>
        </a:p>
      </dgm:t>
    </dgm:pt>
    <dgm:pt modelId="{5000FF42-4F8D-4F8B-9E04-144B00ED7245}" type="sibTrans" cxnId="{8551F5F9-46CF-4A7D-A921-E160AF061A6D}">
      <dgm:prSet/>
      <dgm:spPr/>
      <dgm:t>
        <a:bodyPr/>
        <a:lstStyle/>
        <a:p>
          <a:endParaRPr lang="en-US"/>
        </a:p>
      </dgm:t>
    </dgm:pt>
    <dgm:pt modelId="{03E88ACF-5A8B-4C96-9F62-7DF206BACCD1}">
      <dgm:prSet custT="1"/>
      <dgm:spPr/>
      <dgm:t>
        <a:bodyPr/>
        <a:lstStyle/>
        <a:p>
          <a:pPr algn="l">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Random Forest</a:t>
          </a:r>
        </a:p>
      </dgm:t>
    </dgm:pt>
    <dgm:pt modelId="{305500CB-E4ED-4787-8E82-A20DDCD1D657}" type="parTrans" cxnId="{7DFB0B08-0010-45E6-B68F-1F7306B93B2E}">
      <dgm:prSet/>
      <dgm:spPr/>
      <dgm:t>
        <a:bodyPr/>
        <a:lstStyle/>
        <a:p>
          <a:endParaRPr lang="en-US"/>
        </a:p>
      </dgm:t>
    </dgm:pt>
    <dgm:pt modelId="{129AB919-7E31-4391-8687-CAD6EFE6F8C5}" type="sibTrans" cxnId="{7DFB0B08-0010-45E6-B68F-1F7306B93B2E}">
      <dgm:prSet/>
      <dgm:spPr/>
      <dgm:t>
        <a:bodyPr/>
        <a:lstStyle/>
        <a:p>
          <a:endParaRPr lang="en-US"/>
        </a:p>
      </dgm:t>
    </dgm:pt>
    <dgm:pt modelId="{262CABEB-E911-4340-85C1-E42BBDDD6CB9}">
      <dgm:prSet custT="1"/>
      <dgm:spPr/>
      <dgm:t>
        <a:bodyPr/>
        <a:lstStyle/>
        <a:p>
          <a:pPr algn="l">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Logistic Regression</a:t>
          </a:r>
        </a:p>
      </dgm:t>
    </dgm:pt>
    <dgm:pt modelId="{23E9D2AC-D521-4922-AF8A-EE11E88622A5}" type="parTrans" cxnId="{840BF16D-0B04-40E4-8811-00998294C605}">
      <dgm:prSet/>
      <dgm:spPr/>
      <dgm:t>
        <a:bodyPr/>
        <a:lstStyle/>
        <a:p>
          <a:endParaRPr lang="en-US"/>
        </a:p>
      </dgm:t>
    </dgm:pt>
    <dgm:pt modelId="{4B664C3D-478B-4E06-B571-B4BF9A6F3FCF}" type="sibTrans" cxnId="{840BF16D-0B04-40E4-8811-00998294C605}">
      <dgm:prSet/>
      <dgm:spPr/>
      <dgm:t>
        <a:bodyPr/>
        <a:lstStyle/>
        <a:p>
          <a:endParaRPr lang="en-US"/>
        </a:p>
      </dgm:t>
    </dgm:pt>
    <dgm:pt modelId="{40BF9056-61F5-478F-AD00-CFE01C838B0D}">
      <dgm:prSet custT="1"/>
      <dgm:spPr/>
      <dgm:t>
        <a:bodyPr/>
        <a:lstStyle/>
        <a:p>
          <a:pPr algn="l"/>
          <a:r>
            <a:rPr lang="en-US" sz="1600" dirty="0">
              <a:latin typeface="Times New Roman" panose="02020603050405020304" pitchFamily="18" charset="0"/>
              <a:cs typeface="Times New Roman" panose="02020603050405020304" pitchFamily="18" charset="0"/>
            </a:rPr>
            <a:t>Tune hyperparameters using Grid Search or Bayesian Optimization.</a:t>
          </a:r>
        </a:p>
      </dgm:t>
    </dgm:pt>
    <dgm:pt modelId="{3D0132A8-FE2B-440D-9C76-B8BAA987C120}" type="parTrans" cxnId="{AC9DBC96-AF26-44C5-8B66-D37DEE2CABEE}">
      <dgm:prSet/>
      <dgm:spPr/>
      <dgm:t>
        <a:bodyPr/>
        <a:lstStyle/>
        <a:p>
          <a:endParaRPr lang="en-US"/>
        </a:p>
      </dgm:t>
    </dgm:pt>
    <dgm:pt modelId="{7C217AB3-A72D-4709-BB0A-CFEBB46BF16C}" type="sibTrans" cxnId="{AC9DBC96-AF26-44C5-8B66-D37DEE2CABEE}">
      <dgm:prSet/>
      <dgm:spPr/>
      <dgm:t>
        <a:bodyPr/>
        <a:lstStyle/>
        <a:p>
          <a:endParaRPr lang="en-US"/>
        </a:p>
      </dgm:t>
    </dgm:pt>
    <dgm:pt modelId="{3D2AFBE3-133E-48FE-9E28-D6D8D72ED59F}">
      <dgm:prSet custT="1"/>
      <dgm:spPr/>
      <dgm:t>
        <a:bodyPr/>
        <a:lstStyle/>
        <a:p>
          <a:pPr algn="ctr">
            <a:buNone/>
          </a:pPr>
          <a:r>
            <a:rPr lang="en-US" sz="2000" b="1">
              <a:latin typeface="Times New Roman" panose="02020603050405020304" pitchFamily="18" charset="0"/>
              <a:cs typeface="Times New Roman" panose="02020603050405020304" pitchFamily="18" charset="0"/>
            </a:rPr>
            <a:t>7. Model Evaluation</a:t>
          </a:r>
          <a:endParaRPr lang="en-US" sz="2000" dirty="0">
            <a:latin typeface="Times New Roman" panose="02020603050405020304" pitchFamily="18" charset="0"/>
            <a:cs typeface="Times New Roman" panose="02020603050405020304" pitchFamily="18" charset="0"/>
          </a:endParaRPr>
        </a:p>
      </dgm:t>
    </dgm:pt>
    <dgm:pt modelId="{54312285-5AF8-4B8E-BA5D-CDCE17F26A86}" type="parTrans" cxnId="{94EED34C-3FF0-4118-9B07-F1D38AFA2DAA}">
      <dgm:prSet/>
      <dgm:spPr/>
      <dgm:t>
        <a:bodyPr/>
        <a:lstStyle/>
        <a:p>
          <a:endParaRPr lang="en-US"/>
        </a:p>
      </dgm:t>
    </dgm:pt>
    <dgm:pt modelId="{149C9F5F-87FB-4423-9311-3DEF5F317981}" type="sibTrans" cxnId="{94EED34C-3FF0-4118-9B07-F1D38AFA2DAA}">
      <dgm:prSet/>
      <dgm:spPr/>
      <dgm:t>
        <a:bodyPr/>
        <a:lstStyle/>
        <a:p>
          <a:endParaRPr lang="en-US"/>
        </a:p>
      </dgm:t>
    </dgm:pt>
    <dgm:pt modelId="{4571600F-C449-43E5-BB94-51AAC081C8F7}">
      <dgm:prSet custT="1"/>
      <dgm:spPr/>
      <dgm:t>
        <a:bodyPr/>
        <a:lstStyle/>
        <a:p>
          <a:pPr algn="l">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Accuracy</a:t>
          </a:r>
        </a:p>
      </dgm:t>
    </dgm:pt>
    <dgm:pt modelId="{09C73E03-AE4F-4F05-BAB4-760D7AB3DFBF}" type="parTrans" cxnId="{B85D66CC-99D3-4E29-9C98-E3C6B4319DBA}">
      <dgm:prSet/>
      <dgm:spPr/>
      <dgm:t>
        <a:bodyPr/>
        <a:lstStyle/>
        <a:p>
          <a:endParaRPr lang="en-US"/>
        </a:p>
      </dgm:t>
    </dgm:pt>
    <dgm:pt modelId="{1FED1139-B105-42DC-82D9-81F0275EBC69}" type="sibTrans" cxnId="{B85D66CC-99D3-4E29-9C98-E3C6B4319DBA}">
      <dgm:prSet/>
      <dgm:spPr/>
      <dgm:t>
        <a:bodyPr/>
        <a:lstStyle/>
        <a:p>
          <a:endParaRPr lang="en-US"/>
        </a:p>
      </dgm:t>
    </dgm:pt>
    <dgm:pt modelId="{F7C155CD-6FD3-4FA9-A747-DF01904A7B45}">
      <dgm:prSet custT="1"/>
      <dgm:spPr/>
      <dgm:t>
        <a:bodyPr/>
        <a:lstStyle/>
        <a:p>
          <a:pPr algn="l">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Precision</a:t>
          </a:r>
        </a:p>
      </dgm:t>
    </dgm:pt>
    <dgm:pt modelId="{93B602FB-4018-4629-8DB8-BAA28FB243CA}" type="parTrans" cxnId="{E2ED13D9-334C-4BF2-81A7-81E233C6BFA8}">
      <dgm:prSet/>
      <dgm:spPr/>
      <dgm:t>
        <a:bodyPr/>
        <a:lstStyle/>
        <a:p>
          <a:endParaRPr lang="en-US"/>
        </a:p>
      </dgm:t>
    </dgm:pt>
    <dgm:pt modelId="{3C72E875-DF0B-4981-9417-3774554FE9C2}" type="sibTrans" cxnId="{E2ED13D9-334C-4BF2-81A7-81E233C6BFA8}">
      <dgm:prSet/>
      <dgm:spPr/>
      <dgm:t>
        <a:bodyPr/>
        <a:lstStyle/>
        <a:p>
          <a:endParaRPr lang="en-US"/>
        </a:p>
      </dgm:t>
    </dgm:pt>
    <dgm:pt modelId="{F5423647-0FA0-4C88-8F75-D3894BD415BA}">
      <dgm:prSet custT="1"/>
      <dgm:spPr/>
      <dgm:t>
        <a:bodyPr/>
        <a:lstStyle/>
        <a:p>
          <a:pPr algn="l">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F1 Score</a:t>
          </a:r>
        </a:p>
      </dgm:t>
    </dgm:pt>
    <dgm:pt modelId="{C3C1C176-17DE-490D-90DA-355B1A3A780A}" type="parTrans" cxnId="{9C6DA113-0049-457F-B82F-3CAFC18A5175}">
      <dgm:prSet/>
      <dgm:spPr/>
      <dgm:t>
        <a:bodyPr/>
        <a:lstStyle/>
        <a:p>
          <a:endParaRPr lang="en-US"/>
        </a:p>
      </dgm:t>
    </dgm:pt>
    <dgm:pt modelId="{B098659C-C503-49DA-B5C0-6C4BCD76597E}" type="sibTrans" cxnId="{9C6DA113-0049-457F-B82F-3CAFC18A5175}">
      <dgm:prSet/>
      <dgm:spPr/>
      <dgm:t>
        <a:bodyPr/>
        <a:lstStyle/>
        <a:p>
          <a:endParaRPr lang="en-US"/>
        </a:p>
      </dgm:t>
    </dgm:pt>
    <dgm:pt modelId="{1CD32DB2-A220-4FC9-A2E9-2337E73FEE7A}">
      <dgm:prSet custT="1"/>
      <dgm:spPr/>
      <dgm:t>
        <a:bodyPr/>
        <a:lstStyle/>
        <a:p>
          <a:pPr algn="l">
            <a:buFont typeface="Courier New" panose="02070309020205020404" pitchFamily="49" charset="0"/>
            <a:buChar char="o"/>
          </a:pPr>
          <a:r>
            <a:rPr lang="en-US" sz="1600" dirty="0">
              <a:latin typeface="Times New Roman" panose="02020603050405020304" pitchFamily="18" charset="0"/>
              <a:cs typeface="Times New Roman" panose="02020603050405020304" pitchFamily="18" charset="0"/>
            </a:rPr>
            <a:t>Recall</a:t>
          </a:r>
        </a:p>
      </dgm:t>
    </dgm:pt>
    <dgm:pt modelId="{33C650D8-0453-43DB-97C7-54FB9AF55E89}" type="parTrans" cxnId="{E52D0E07-B0CA-40A3-B94C-844BCF16BFA9}">
      <dgm:prSet/>
      <dgm:spPr/>
      <dgm:t>
        <a:bodyPr/>
        <a:lstStyle/>
        <a:p>
          <a:endParaRPr lang="en-US"/>
        </a:p>
      </dgm:t>
    </dgm:pt>
    <dgm:pt modelId="{4D696345-01E0-4922-899C-1830590B77DC}" type="sibTrans" cxnId="{E52D0E07-B0CA-40A3-B94C-844BCF16BFA9}">
      <dgm:prSet/>
      <dgm:spPr/>
      <dgm:t>
        <a:bodyPr/>
        <a:lstStyle/>
        <a:p>
          <a:endParaRPr lang="en-US"/>
        </a:p>
      </dgm:t>
    </dgm:pt>
    <dgm:pt modelId="{47C63A1A-D910-4995-9076-A492766BE719}">
      <dgm:prSet custT="1"/>
      <dgm:spPr/>
      <dgm:t>
        <a:bodyPr/>
        <a:lstStyle/>
        <a:p>
          <a:pPr algn="ctr"/>
          <a:r>
            <a:rPr lang="en-US" sz="2000" b="1">
              <a:latin typeface="Times New Roman" panose="02020603050405020304" pitchFamily="18" charset="0"/>
              <a:cs typeface="Times New Roman" panose="02020603050405020304" pitchFamily="18" charset="0"/>
            </a:rPr>
            <a:t>8. Final Model Evaluation</a:t>
          </a:r>
          <a:endParaRPr lang="en-US" sz="2000" dirty="0">
            <a:latin typeface="Times New Roman" panose="02020603050405020304" pitchFamily="18" charset="0"/>
            <a:cs typeface="Times New Roman" panose="02020603050405020304" pitchFamily="18" charset="0"/>
          </a:endParaRPr>
        </a:p>
      </dgm:t>
    </dgm:pt>
    <dgm:pt modelId="{FBC30F03-17BF-439F-B753-0C463ED60F83}" type="parTrans" cxnId="{A7F7E845-BC6A-4FFC-8ECF-1E298906F624}">
      <dgm:prSet/>
      <dgm:spPr/>
      <dgm:t>
        <a:bodyPr/>
        <a:lstStyle/>
        <a:p>
          <a:endParaRPr lang="en-US"/>
        </a:p>
      </dgm:t>
    </dgm:pt>
    <dgm:pt modelId="{7EFD65F2-2E69-4FA6-9985-4198078C4A33}" type="sibTrans" cxnId="{A7F7E845-BC6A-4FFC-8ECF-1E298906F624}">
      <dgm:prSet/>
      <dgm:spPr/>
      <dgm:t>
        <a:bodyPr/>
        <a:lstStyle/>
        <a:p>
          <a:endParaRPr lang="en-US"/>
        </a:p>
      </dgm:t>
    </dgm:pt>
    <dgm:pt modelId="{78865F24-EE14-462A-A221-25A634479D0D}">
      <dgm:prSet custT="1"/>
      <dgm:spPr/>
      <dgm:t>
        <a:bodyPr/>
        <a:lstStyle/>
        <a:p>
          <a:pPr algn="l"/>
          <a:r>
            <a:rPr lang="en-US" sz="1600" dirty="0">
              <a:latin typeface="Times New Roman" panose="02020603050405020304" pitchFamily="18" charset="0"/>
              <a:cs typeface="Times New Roman" panose="02020603050405020304" pitchFamily="18" charset="0"/>
            </a:rPr>
            <a:t>Compare all models based on accuracy.</a:t>
          </a:r>
        </a:p>
      </dgm:t>
    </dgm:pt>
    <dgm:pt modelId="{F06DA80E-244B-414F-96BA-B8FE12DD94A2}" type="parTrans" cxnId="{B79EB4FC-81F4-4031-AB39-7726D22CC981}">
      <dgm:prSet/>
      <dgm:spPr/>
      <dgm:t>
        <a:bodyPr/>
        <a:lstStyle/>
        <a:p>
          <a:endParaRPr lang="en-US"/>
        </a:p>
      </dgm:t>
    </dgm:pt>
    <dgm:pt modelId="{0D348073-6556-487B-A0ED-4871BB35CBEF}" type="sibTrans" cxnId="{B79EB4FC-81F4-4031-AB39-7726D22CC981}">
      <dgm:prSet/>
      <dgm:spPr/>
      <dgm:t>
        <a:bodyPr/>
        <a:lstStyle/>
        <a:p>
          <a:endParaRPr lang="en-US"/>
        </a:p>
      </dgm:t>
    </dgm:pt>
    <dgm:pt modelId="{54F83E32-0C09-4388-998C-EFFA24B54803}">
      <dgm:prSet custT="1"/>
      <dgm:spPr/>
      <dgm:t>
        <a:bodyPr/>
        <a:lstStyle/>
        <a:p>
          <a:pPr algn="l"/>
          <a:r>
            <a:rPr lang="en-US" sz="1600" dirty="0">
              <a:latin typeface="Times New Roman" panose="02020603050405020304" pitchFamily="18" charset="0"/>
              <a:cs typeface="Times New Roman" panose="02020603050405020304" pitchFamily="18" charset="0"/>
            </a:rPr>
            <a:t>Select the best-performing model for fetal health prediction.</a:t>
          </a:r>
        </a:p>
      </dgm:t>
    </dgm:pt>
    <dgm:pt modelId="{271A2239-1857-48BF-B560-AB42935AB8FA}" type="sibTrans" cxnId="{3002FB07-7F6F-4E59-BEDB-09BDE2D40F35}">
      <dgm:prSet/>
      <dgm:spPr/>
      <dgm:t>
        <a:bodyPr/>
        <a:lstStyle/>
        <a:p>
          <a:endParaRPr lang="en-US"/>
        </a:p>
      </dgm:t>
    </dgm:pt>
    <dgm:pt modelId="{A594DE17-DE7C-4EC1-8F4F-671FA897A99F}" type="parTrans" cxnId="{3002FB07-7F6F-4E59-BEDB-09BDE2D40F35}">
      <dgm:prSet/>
      <dgm:spPr/>
      <dgm:t>
        <a:bodyPr/>
        <a:lstStyle/>
        <a:p>
          <a:endParaRPr lang="en-US"/>
        </a:p>
      </dgm:t>
    </dgm:pt>
    <dgm:pt modelId="{ADBC5080-0487-4EE6-B5BF-02CB609C887C}">
      <dgm:prSet custT="1"/>
      <dgm:spPr/>
      <dgm:t>
        <a:bodyPr/>
        <a:lstStyle/>
        <a:p>
          <a:pPr algn="l"/>
          <a:r>
            <a:rPr lang="en-US" sz="1600" dirty="0">
              <a:latin typeface="Times New Roman" panose="02020603050405020304" pitchFamily="18" charset="0"/>
              <a:cs typeface="Times New Roman" panose="02020603050405020304" pitchFamily="18" charset="0"/>
            </a:rPr>
            <a:t>Assess models using metrics like:</a:t>
          </a:r>
        </a:p>
      </dgm:t>
    </dgm:pt>
    <dgm:pt modelId="{A72CAB04-7298-48F7-8BAC-1B129CDDBF36}" type="sibTrans" cxnId="{6B6DF84C-8C00-4328-B354-746D50C47DB7}">
      <dgm:prSet/>
      <dgm:spPr/>
      <dgm:t>
        <a:bodyPr/>
        <a:lstStyle/>
        <a:p>
          <a:endParaRPr lang="en-US"/>
        </a:p>
      </dgm:t>
    </dgm:pt>
    <dgm:pt modelId="{D9734CF0-48B0-4AB0-8DF1-478AE74060C2}" type="parTrans" cxnId="{6B6DF84C-8C00-4328-B354-746D50C47DB7}">
      <dgm:prSet/>
      <dgm:spPr/>
      <dgm:t>
        <a:bodyPr/>
        <a:lstStyle/>
        <a:p>
          <a:endParaRPr lang="en-US"/>
        </a:p>
      </dgm:t>
    </dgm:pt>
    <dgm:pt modelId="{A932BF36-9241-4835-985F-DBF41002229F}" type="pres">
      <dgm:prSet presAssocID="{E8C90A5F-32DC-4EFD-A6D0-F129492BA2B0}" presName="diagram" presStyleCnt="0">
        <dgm:presLayoutVars>
          <dgm:dir/>
          <dgm:resizeHandles val="exact"/>
        </dgm:presLayoutVars>
      </dgm:prSet>
      <dgm:spPr/>
    </dgm:pt>
    <dgm:pt modelId="{5E944EA6-F9AF-477D-A4FC-4FC3FF0E5D19}" type="pres">
      <dgm:prSet presAssocID="{43C52F69-315C-4E83-AF76-10DC653A4DCA}" presName="node" presStyleLbl="node1" presStyleIdx="0" presStyleCnt="8" custScaleX="50124" custScaleY="70443" custLinFactNeighborX="86" custLinFactNeighborY="7330">
        <dgm:presLayoutVars>
          <dgm:bulletEnabled val="1"/>
        </dgm:presLayoutVars>
      </dgm:prSet>
      <dgm:spPr/>
    </dgm:pt>
    <dgm:pt modelId="{1C8BFE00-9EE2-4344-AA3F-0FA33E3563FA}" type="pres">
      <dgm:prSet presAssocID="{4131A0C9-CB45-4BC6-81D4-984F7CF185A2}" presName="sibTrans" presStyleCnt="0"/>
      <dgm:spPr/>
    </dgm:pt>
    <dgm:pt modelId="{33872AE9-0F8D-49C3-BFD4-9E46D17B0ACF}" type="pres">
      <dgm:prSet presAssocID="{D450795B-3C77-45CA-8857-0A67F7ECEEE0}" presName="node" presStyleLbl="node1" presStyleIdx="1" presStyleCnt="8" custScaleX="60285" custScaleY="68869" custLinFactNeighborX="-297" custLinFactNeighborY="6943">
        <dgm:presLayoutVars>
          <dgm:bulletEnabled val="1"/>
        </dgm:presLayoutVars>
      </dgm:prSet>
      <dgm:spPr/>
    </dgm:pt>
    <dgm:pt modelId="{1339DE50-A102-49E5-9CF1-94A200AD7BA9}" type="pres">
      <dgm:prSet presAssocID="{0F561186-119D-4886-907E-029472A58A7F}" presName="sibTrans" presStyleCnt="0"/>
      <dgm:spPr/>
    </dgm:pt>
    <dgm:pt modelId="{6FF43F45-DF6B-4084-A018-E7F2328D7A4F}" type="pres">
      <dgm:prSet presAssocID="{FE390659-E483-4902-99CE-487F6C2E3F59}" presName="node" presStyleLbl="node1" presStyleIdx="2" presStyleCnt="8" custScaleX="65456" custScaleY="70047" custLinFactNeighborX="-1127" custLinFactNeighborY="6837">
        <dgm:presLayoutVars>
          <dgm:bulletEnabled val="1"/>
        </dgm:presLayoutVars>
      </dgm:prSet>
      <dgm:spPr/>
    </dgm:pt>
    <dgm:pt modelId="{32835181-2338-49A3-9F11-C4036B6877DF}" type="pres">
      <dgm:prSet presAssocID="{5A41AB7C-292B-49C0-ADD7-5849C29A30AF}" presName="sibTrans" presStyleCnt="0"/>
      <dgm:spPr/>
    </dgm:pt>
    <dgm:pt modelId="{6230D069-1651-40E6-9AB0-4B2F817C4377}" type="pres">
      <dgm:prSet presAssocID="{576F8137-1313-4981-ABA6-52D419FC067E}" presName="node" presStyleLbl="node1" presStyleIdx="3" presStyleCnt="8" custScaleX="59510" custScaleY="65416" custLinFactNeighborX="-1752" custLinFactNeighborY="21566">
        <dgm:presLayoutVars>
          <dgm:bulletEnabled val="1"/>
        </dgm:presLayoutVars>
      </dgm:prSet>
      <dgm:spPr/>
    </dgm:pt>
    <dgm:pt modelId="{D6A352D9-69AB-40D5-8C73-838E80209E45}" type="pres">
      <dgm:prSet presAssocID="{1F35C557-EB6D-44E4-88E5-FFF776FA88FD}" presName="sibTrans" presStyleCnt="0"/>
      <dgm:spPr/>
    </dgm:pt>
    <dgm:pt modelId="{EE1470AD-6F93-4A8F-88F7-C9024713F7C4}" type="pres">
      <dgm:prSet presAssocID="{E2A0B71F-9C1D-4641-A651-1BE6A58A6DCC}" presName="node" presStyleLbl="node1" presStyleIdx="4" presStyleCnt="8" custScaleX="43916" custScaleY="56110" custLinFactX="100000" custLinFactNeighborX="103621" custLinFactNeighborY="-4273">
        <dgm:presLayoutVars>
          <dgm:bulletEnabled val="1"/>
        </dgm:presLayoutVars>
      </dgm:prSet>
      <dgm:spPr/>
    </dgm:pt>
    <dgm:pt modelId="{DD34BF24-FBBC-4096-A934-4A9CF42DE1D2}" type="pres">
      <dgm:prSet presAssocID="{0220AFC9-B06D-4BE3-827A-BBE98989C22C}" presName="sibTrans" presStyleCnt="0"/>
      <dgm:spPr/>
    </dgm:pt>
    <dgm:pt modelId="{E27E3D46-16F8-47FF-95E5-7060834D10D2}" type="pres">
      <dgm:prSet presAssocID="{6C5A5C03-F49C-42FA-B081-C3456A7336E2}" presName="node" presStyleLbl="node1" presStyleIdx="5" presStyleCnt="8" custScaleX="66803" custScaleY="118536" custLinFactNeighborX="70219" custLinFactNeighborY="710">
        <dgm:presLayoutVars>
          <dgm:bulletEnabled val="1"/>
        </dgm:presLayoutVars>
      </dgm:prSet>
      <dgm:spPr/>
    </dgm:pt>
    <dgm:pt modelId="{6096EA32-5091-4273-9774-633737A25C50}" type="pres">
      <dgm:prSet presAssocID="{E2D33C5F-63C1-406E-8462-87D8F815BDF7}" presName="sibTrans" presStyleCnt="0"/>
      <dgm:spPr/>
    </dgm:pt>
    <dgm:pt modelId="{13BC0604-36D4-45E4-B9AA-3C462A633A77}" type="pres">
      <dgm:prSet presAssocID="{3D2AFBE3-133E-48FE-9E28-D6D8D72ED59F}" presName="node" presStyleLbl="node1" presStyleIdx="6" presStyleCnt="8" custScaleX="56993" custScaleY="77247" custLinFactNeighborX="-72914" custLinFactNeighborY="1013">
        <dgm:presLayoutVars>
          <dgm:bulletEnabled val="1"/>
        </dgm:presLayoutVars>
      </dgm:prSet>
      <dgm:spPr/>
    </dgm:pt>
    <dgm:pt modelId="{FA31FB45-B1FF-4C0D-98B8-4C77F6772363}" type="pres">
      <dgm:prSet presAssocID="{149C9F5F-87FB-4423-9311-3DEF5F317981}" presName="sibTrans" presStyleCnt="0"/>
      <dgm:spPr/>
    </dgm:pt>
    <dgm:pt modelId="{1BDFE5B6-1196-4BCD-B81D-41A6F01DF4E7}" type="pres">
      <dgm:prSet presAssocID="{47C63A1A-D910-4995-9076-A492766BE719}" presName="node" presStyleLbl="node1" presStyleIdx="7" presStyleCnt="8" custScaleX="55713" custScaleY="70492" custLinFactX="-100000" custLinFactNeighborX="-141642" custLinFactNeighborY="2680">
        <dgm:presLayoutVars>
          <dgm:bulletEnabled val="1"/>
        </dgm:presLayoutVars>
      </dgm:prSet>
      <dgm:spPr/>
    </dgm:pt>
  </dgm:ptLst>
  <dgm:cxnLst>
    <dgm:cxn modelId="{CA042900-CB3F-45DB-B012-98BCD1EC761A}" type="presOf" srcId="{78865F24-EE14-462A-A221-25A634479D0D}" destId="{1BDFE5B6-1196-4BCD-B81D-41A6F01DF4E7}" srcOrd="0" destOrd="1" presId="urn:microsoft.com/office/officeart/2005/8/layout/default"/>
    <dgm:cxn modelId="{2C017103-B444-4017-8134-DF3845A1BD9B}" type="presOf" srcId="{47C63A1A-D910-4995-9076-A492766BE719}" destId="{1BDFE5B6-1196-4BCD-B81D-41A6F01DF4E7}" srcOrd="0" destOrd="0" presId="urn:microsoft.com/office/officeart/2005/8/layout/default"/>
    <dgm:cxn modelId="{5962CA06-EBC5-4934-95F8-B5ED12A58D2E}" type="presOf" srcId="{C95E6E6B-D2DC-4F5C-9B19-D1F634DBCCE4}" destId="{EE1470AD-6F93-4A8F-88F7-C9024713F7C4}" srcOrd="0" destOrd="1" presId="urn:microsoft.com/office/officeart/2005/8/layout/default"/>
    <dgm:cxn modelId="{E52D0E07-B0CA-40A3-B94C-844BCF16BFA9}" srcId="{ADBC5080-0487-4EE6-B5BF-02CB609C887C}" destId="{1CD32DB2-A220-4FC9-A2E9-2337E73FEE7A}" srcOrd="3" destOrd="0" parTransId="{33C650D8-0453-43DB-97C7-54FB9AF55E89}" sibTransId="{4D696345-01E0-4922-899C-1830590B77DC}"/>
    <dgm:cxn modelId="{3002FB07-7F6F-4E59-BEDB-09BDE2D40F35}" srcId="{47C63A1A-D910-4995-9076-A492766BE719}" destId="{54F83E32-0C09-4388-998C-EFFA24B54803}" srcOrd="1" destOrd="0" parTransId="{A594DE17-DE7C-4EC1-8F4F-671FA897A99F}" sibTransId="{271A2239-1857-48BF-B560-AB42935AB8FA}"/>
    <dgm:cxn modelId="{7DFB0B08-0010-45E6-B68F-1F7306B93B2E}" srcId="{0C158081-1ADB-4819-B2F0-EF9B9B5325A6}" destId="{03E88ACF-5A8B-4C96-9F62-7DF206BACCD1}" srcOrd="3" destOrd="0" parTransId="{305500CB-E4ED-4787-8E82-A20DDCD1D657}" sibTransId="{129AB919-7E31-4391-8687-CAD6EFE6F8C5}"/>
    <dgm:cxn modelId="{E9734C09-60F7-4EB3-968E-C1CBC588D173}" type="presOf" srcId="{E8C90A5F-32DC-4EFD-A6D0-F129492BA2B0}" destId="{A932BF36-9241-4835-985F-DBF41002229F}" srcOrd="0" destOrd="0" presId="urn:microsoft.com/office/officeart/2005/8/layout/default"/>
    <dgm:cxn modelId="{9C6DA113-0049-457F-B82F-3CAFC18A5175}" srcId="{ADBC5080-0487-4EE6-B5BF-02CB609C887C}" destId="{F5423647-0FA0-4C88-8F75-D3894BD415BA}" srcOrd="2" destOrd="0" parTransId="{C3C1C176-17DE-490D-90DA-355B1A3A780A}" sibTransId="{B098659C-C503-49DA-B5C0-6C4BCD76597E}"/>
    <dgm:cxn modelId="{E50ECF1A-97DB-44CD-8D40-2943D3E095AA}" type="presOf" srcId="{0C158081-1ADB-4819-B2F0-EF9B9B5325A6}" destId="{E27E3D46-16F8-47FF-95E5-7060834D10D2}" srcOrd="0" destOrd="1" presId="urn:microsoft.com/office/officeart/2005/8/layout/default"/>
    <dgm:cxn modelId="{1B23061C-7E5E-4CAD-9DBC-4460AA64E190}" srcId="{FE390659-E483-4902-99CE-487F6C2E3F59}" destId="{2C7F8B99-0BA9-4BBC-B808-56C90C97B92A}" srcOrd="0" destOrd="0" parTransId="{A800695B-721D-4F92-95C6-4322962A0DF6}" sibTransId="{BB293937-3651-4ADC-BF19-5F71B4E5531E}"/>
    <dgm:cxn modelId="{27399521-D3D9-48A9-825F-0145443ACF47}" srcId="{E8C90A5F-32DC-4EFD-A6D0-F129492BA2B0}" destId="{43C52F69-315C-4E83-AF76-10DC653A4DCA}" srcOrd="0" destOrd="0" parTransId="{A6D9DB55-0AC7-4DBB-B7B6-C672ECA1F109}" sibTransId="{4131A0C9-CB45-4BC6-81D4-984F7CF185A2}"/>
    <dgm:cxn modelId="{62341029-ABB5-4219-9FCB-73E3EE3F6DCA}" srcId="{D450795B-3C77-45CA-8857-0A67F7ECEEE0}" destId="{A06882C2-7C93-4936-ABB2-B7B28B0EB331}" srcOrd="1" destOrd="0" parTransId="{6FC76AF5-8B40-41DD-8EAB-EA2052F9929F}" sibTransId="{C39DE886-363C-4597-A1E7-E30043D1FEC5}"/>
    <dgm:cxn modelId="{ED1AD83C-E4C0-4E9F-B1E9-F18AE37CC237}" srcId="{576F8137-1313-4981-ABA6-52D419FC067E}" destId="{C0EB0AED-A9CC-4BD2-9EBA-5475BD1FFBD1}" srcOrd="0" destOrd="0" parTransId="{29C3E9E6-7892-423E-89E1-1EEE6161819C}" sibTransId="{9F30C992-90EF-4B6B-B933-FCBEE1195E81}"/>
    <dgm:cxn modelId="{51EFDB3E-6E21-4ABA-9550-4BA7C9BD52BA}" srcId="{43C52F69-315C-4E83-AF76-10DC653A4DCA}" destId="{FB77E988-2DF6-4484-B87F-01A5FC684C71}" srcOrd="0" destOrd="0" parTransId="{0C21A595-DF2E-480A-9956-E34AB433DB09}" sibTransId="{0EEED69C-15ED-45AB-B024-A6F009C99A20}"/>
    <dgm:cxn modelId="{9B56AC3F-FC37-489F-A8FB-20D7D641A873}" type="presOf" srcId="{1CD32DB2-A220-4FC9-A2E9-2337E73FEE7A}" destId="{13BC0604-36D4-45E4-B9AA-3C462A633A77}" srcOrd="0" destOrd="5" presId="urn:microsoft.com/office/officeart/2005/8/layout/default"/>
    <dgm:cxn modelId="{3D86C45D-51F4-447E-B008-C386BE862A9E}" srcId="{E2A0B71F-9C1D-4641-A651-1BE6A58A6DCC}" destId="{C95E6E6B-D2DC-4F5C-9B19-D1F634DBCCE4}" srcOrd="0" destOrd="0" parTransId="{D55CADF1-EDC7-4565-8641-CF1424A4644C}" sibTransId="{C008CA2F-5085-41B2-ADF7-3E961F0B4BFB}"/>
    <dgm:cxn modelId="{C0D2095E-AAE7-45A8-95EB-AE4CDC9161D1}" type="presOf" srcId="{D450795B-3C77-45CA-8857-0A67F7ECEEE0}" destId="{33872AE9-0F8D-49C3-BFD4-9E46D17B0ACF}" srcOrd="0" destOrd="0" presId="urn:microsoft.com/office/officeart/2005/8/layout/default"/>
    <dgm:cxn modelId="{96C25C41-2DA3-4873-8491-FB4B37C42117}" type="presOf" srcId="{F7C155CD-6FD3-4FA9-A747-DF01904A7B45}" destId="{13BC0604-36D4-45E4-B9AA-3C462A633A77}" srcOrd="0" destOrd="3" presId="urn:microsoft.com/office/officeart/2005/8/layout/default"/>
    <dgm:cxn modelId="{A7F7E845-BC6A-4FFC-8ECF-1E298906F624}" srcId="{E8C90A5F-32DC-4EFD-A6D0-F129492BA2B0}" destId="{47C63A1A-D910-4995-9076-A492766BE719}" srcOrd="7" destOrd="0" parTransId="{FBC30F03-17BF-439F-B753-0C463ED60F83}" sibTransId="{7EFD65F2-2E69-4FA6-9985-4198078C4A33}"/>
    <dgm:cxn modelId="{487CE747-0905-4B19-BA9F-2AB7CCEBC087}" srcId="{E8C90A5F-32DC-4EFD-A6D0-F129492BA2B0}" destId="{6C5A5C03-F49C-42FA-B081-C3456A7336E2}" srcOrd="5" destOrd="0" parTransId="{98DEFA08-8094-4C39-9E73-A2D0932B2865}" sibTransId="{E2D33C5F-63C1-406E-8462-87D8F815BDF7}"/>
    <dgm:cxn modelId="{F3872269-08B6-48B7-B030-088F0B935FA8}" type="presOf" srcId="{FE390659-E483-4902-99CE-487F6C2E3F59}" destId="{6FF43F45-DF6B-4084-A018-E7F2328D7A4F}" srcOrd="0" destOrd="0" presId="urn:microsoft.com/office/officeart/2005/8/layout/default"/>
    <dgm:cxn modelId="{E915204B-14A9-4418-A207-2E376E65F2A7}" type="presOf" srcId="{F8F39274-B809-4009-B111-D9B3674B02C5}" destId="{E27E3D46-16F8-47FF-95E5-7060834D10D2}" srcOrd="0" destOrd="4" presId="urn:microsoft.com/office/officeart/2005/8/layout/default"/>
    <dgm:cxn modelId="{94EED34C-3FF0-4118-9B07-F1D38AFA2DAA}" srcId="{E8C90A5F-32DC-4EFD-A6D0-F129492BA2B0}" destId="{3D2AFBE3-133E-48FE-9E28-D6D8D72ED59F}" srcOrd="6" destOrd="0" parTransId="{54312285-5AF8-4B8E-BA5D-CDCE17F26A86}" sibTransId="{149C9F5F-87FB-4423-9311-3DEF5F317981}"/>
    <dgm:cxn modelId="{6B6DF84C-8C00-4328-B354-746D50C47DB7}" srcId="{3D2AFBE3-133E-48FE-9E28-D6D8D72ED59F}" destId="{ADBC5080-0487-4EE6-B5BF-02CB609C887C}" srcOrd="0" destOrd="0" parTransId="{D9734CF0-48B0-4AB0-8DF1-478AE74060C2}" sibTransId="{A72CAB04-7298-48F7-8BAC-1B129CDDBF36}"/>
    <dgm:cxn modelId="{3937846D-1CA5-4C1E-9AE4-D8C37AD4959C}" srcId="{0C158081-1ADB-4819-B2F0-EF9B9B5325A6}" destId="{DECD3A53-E9A4-46B6-94F8-A50C7707752A}" srcOrd="0" destOrd="0" parTransId="{F3D811A7-16BE-451B-9A49-725EABE4A1DA}" sibTransId="{ADEFAB0E-497D-4459-AE9E-FD75544BA919}"/>
    <dgm:cxn modelId="{840BF16D-0B04-40E4-8811-00998294C605}" srcId="{0C158081-1ADB-4819-B2F0-EF9B9B5325A6}" destId="{262CABEB-E911-4340-85C1-E42BBDDD6CB9}" srcOrd="4" destOrd="0" parTransId="{23E9D2AC-D521-4922-AF8A-EE11E88622A5}" sibTransId="{4B664C3D-478B-4E06-B571-B4BF9A6F3FCF}"/>
    <dgm:cxn modelId="{80EF354E-2C6E-428B-B811-68D98E1BECD2}" srcId="{E8C90A5F-32DC-4EFD-A6D0-F129492BA2B0}" destId="{FE390659-E483-4902-99CE-487F6C2E3F59}" srcOrd="2" destOrd="0" parTransId="{A8760D0A-3384-44BE-BD87-C0D795B6B718}" sibTransId="{5A41AB7C-292B-49C0-ADD7-5849C29A30AF}"/>
    <dgm:cxn modelId="{1F7FDB6F-CD3B-41B7-BCDF-DE52582D61C1}" type="presOf" srcId="{3D2AFBE3-133E-48FE-9E28-D6D8D72ED59F}" destId="{13BC0604-36D4-45E4-B9AA-3C462A633A77}" srcOrd="0" destOrd="0" presId="urn:microsoft.com/office/officeart/2005/8/layout/default"/>
    <dgm:cxn modelId="{BB5E8471-354D-47F2-B143-356979A0B892}" srcId="{D450795B-3C77-45CA-8857-0A67F7ECEEE0}" destId="{2200A787-D4BF-4187-8179-6BF4CD7B96BE}" srcOrd="0" destOrd="0" parTransId="{375D69ED-F01E-4437-BBB7-953E96FEE17B}" sibTransId="{5F1A1BEA-09DD-4D64-A9DB-5873EABEC015}"/>
    <dgm:cxn modelId="{A3453F73-746E-4DDD-B5C6-134642286992}" type="presOf" srcId="{43C52F69-315C-4E83-AF76-10DC653A4DCA}" destId="{5E944EA6-F9AF-477D-A4FC-4FC3FF0E5D19}" srcOrd="0" destOrd="0" presId="urn:microsoft.com/office/officeart/2005/8/layout/default"/>
    <dgm:cxn modelId="{48D4C053-0DB7-4077-B7CB-638BCC80C6DB}" type="presOf" srcId="{2200A787-D4BF-4187-8179-6BF4CD7B96BE}" destId="{33872AE9-0F8D-49C3-BFD4-9E46D17B0ACF}" srcOrd="0" destOrd="1" presId="urn:microsoft.com/office/officeart/2005/8/layout/default"/>
    <dgm:cxn modelId="{096B3077-112B-47D4-ABF6-ADD51B39AF09}" type="presOf" srcId="{ADBC5080-0487-4EE6-B5BF-02CB609C887C}" destId="{13BC0604-36D4-45E4-B9AA-3C462A633A77}" srcOrd="0" destOrd="1" presId="urn:microsoft.com/office/officeart/2005/8/layout/default"/>
    <dgm:cxn modelId="{0BA32478-28C4-470C-9E1C-A50CE47BE7C2}" type="presOf" srcId="{DECD3A53-E9A4-46B6-94F8-A50C7707752A}" destId="{E27E3D46-16F8-47FF-95E5-7060834D10D2}" srcOrd="0" destOrd="2" presId="urn:microsoft.com/office/officeart/2005/8/layout/default"/>
    <dgm:cxn modelId="{274FFE7F-8617-4C9E-B82E-415B7341470E}" type="presOf" srcId="{C0EB0AED-A9CC-4BD2-9EBA-5475BD1FFBD1}" destId="{6230D069-1651-40E6-9AB0-4B2F817C4377}" srcOrd="0" destOrd="1" presId="urn:microsoft.com/office/officeart/2005/8/layout/default"/>
    <dgm:cxn modelId="{30ED718E-CBFC-4325-8E9C-71AB568D5811}" type="presOf" srcId="{411A8077-4882-43A7-875D-D4022BCB350D}" destId="{6FF43F45-DF6B-4084-A018-E7F2328D7A4F}" srcOrd="0" destOrd="2" presId="urn:microsoft.com/office/officeart/2005/8/layout/default"/>
    <dgm:cxn modelId="{08063F8F-B09E-4093-9374-DDD18E524776}" type="presOf" srcId="{E2A0B71F-9C1D-4641-A651-1BE6A58A6DCC}" destId="{EE1470AD-6F93-4A8F-88F7-C9024713F7C4}" srcOrd="0" destOrd="0" presId="urn:microsoft.com/office/officeart/2005/8/layout/default"/>
    <dgm:cxn modelId="{65E7F98F-6D1D-4DFD-BC1F-A7EAD971346C}" type="presOf" srcId="{54F83E32-0C09-4388-998C-EFFA24B54803}" destId="{1BDFE5B6-1196-4BCD-B81D-41A6F01DF4E7}" srcOrd="0" destOrd="2" presId="urn:microsoft.com/office/officeart/2005/8/layout/default"/>
    <dgm:cxn modelId="{E4A3F591-82D1-4138-B6E7-6E24187AD70D}" type="presOf" srcId="{6C5A5C03-F49C-42FA-B081-C3456A7336E2}" destId="{E27E3D46-16F8-47FF-95E5-7060834D10D2}" srcOrd="0" destOrd="0" presId="urn:microsoft.com/office/officeart/2005/8/layout/default"/>
    <dgm:cxn modelId="{D3E05295-3760-419A-8933-FFAEBEF3C5FF}" srcId="{E8C90A5F-32DC-4EFD-A6D0-F129492BA2B0}" destId="{576F8137-1313-4981-ABA6-52D419FC067E}" srcOrd="3" destOrd="0" parTransId="{29D04DE8-457F-49B6-ACA1-F5F276383ACE}" sibTransId="{1F35C557-EB6D-44E4-88E5-FFF776FA88FD}"/>
    <dgm:cxn modelId="{AC9DBC96-AF26-44C5-8B66-D37DEE2CABEE}" srcId="{6C5A5C03-F49C-42FA-B081-C3456A7336E2}" destId="{40BF9056-61F5-478F-AD00-CFE01C838B0D}" srcOrd="1" destOrd="0" parTransId="{3D0132A8-FE2B-440D-9C76-B8BAA987C120}" sibTransId="{7C217AB3-A72D-4709-BB0A-CFEBB46BF16C}"/>
    <dgm:cxn modelId="{20657398-A7D1-4180-8A50-D8882E728EE0}" type="presOf" srcId="{262CABEB-E911-4340-85C1-E42BBDDD6CB9}" destId="{E27E3D46-16F8-47FF-95E5-7060834D10D2}" srcOrd="0" destOrd="6" presId="urn:microsoft.com/office/officeart/2005/8/layout/default"/>
    <dgm:cxn modelId="{001163AE-2BEC-48DA-A351-371A4E69E175}" srcId="{FE390659-E483-4902-99CE-487F6C2E3F59}" destId="{411A8077-4882-43A7-875D-D4022BCB350D}" srcOrd="1" destOrd="0" parTransId="{F14B93F5-E59E-47B4-B718-BBA6EE24A383}" sibTransId="{528031B8-D49B-480C-B968-4DC925CDC741}"/>
    <dgm:cxn modelId="{156926B0-8D1F-493D-96F5-68254666C4AA}" type="presOf" srcId="{E2BE924A-F481-4D87-A232-55748C679AA9}" destId="{E27E3D46-16F8-47FF-95E5-7060834D10D2}" srcOrd="0" destOrd="3" presId="urn:microsoft.com/office/officeart/2005/8/layout/default"/>
    <dgm:cxn modelId="{B4C8BAB6-AE64-434C-B0C5-F5E910906282}" srcId="{E8C90A5F-32DC-4EFD-A6D0-F129492BA2B0}" destId="{E2A0B71F-9C1D-4641-A651-1BE6A58A6DCC}" srcOrd="4" destOrd="0" parTransId="{E6EEED99-D36B-4294-A70D-ED0A2CDA7F81}" sibTransId="{0220AFC9-B06D-4BE3-827A-BBE98989C22C}"/>
    <dgm:cxn modelId="{581EEDC1-1C07-458B-95C1-8477E0B5FC88}" type="presOf" srcId="{40BF9056-61F5-478F-AD00-CFE01C838B0D}" destId="{E27E3D46-16F8-47FF-95E5-7060834D10D2}" srcOrd="0" destOrd="7" presId="urn:microsoft.com/office/officeart/2005/8/layout/default"/>
    <dgm:cxn modelId="{4D30A8C5-A5A5-4A73-886B-140347CA0AE8}" type="presOf" srcId="{A06882C2-7C93-4936-ABB2-B7B28B0EB331}" destId="{33872AE9-0F8D-49C3-BFD4-9E46D17B0ACF}" srcOrd="0" destOrd="2" presId="urn:microsoft.com/office/officeart/2005/8/layout/default"/>
    <dgm:cxn modelId="{B85D66CC-99D3-4E29-9C98-E3C6B4319DBA}" srcId="{ADBC5080-0487-4EE6-B5BF-02CB609C887C}" destId="{4571600F-C449-43E5-BB94-51AAC081C8F7}" srcOrd="0" destOrd="0" parTransId="{09C73E03-AE4F-4F05-BAB4-760D7AB3DFBF}" sibTransId="{1FED1139-B105-42DC-82D9-81F0275EBC69}"/>
    <dgm:cxn modelId="{F6BCBFCE-23B5-4226-A629-0138FFE70F3B}" srcId="{0C158081-1ADB-4819-B2F0-EF9B9B5325A6}" destId="{E2BE924A-F481-4D87-A232-55748C679AA9}" srcOrd="1" destOrd="0" parTransId="{86BAD286-DF25-4D24-850F-C4C47CB80F9E}" sibTransId="{F0170D7A-8322-46B3-9CBE-571109AFFC88}"/>
    <dgm:cxn modelId="{E2ED13D9-334C-4BF2-81A7-81E233C6BFA8}" srcId="{ADBC5080-0487-4EE6-B5BF-02CB609C887C}" destId="{F7C155CD-6FD3-4FA9-A747-DF01904A7B45}" srcOrd="1" destOrd="0" parTransId="{93B602FB-4018-4629-8DB8-BAA28FB243CA}" sibTransId="{3C72E875-DF0B-4981-9417-3774554FE9C2}"/>
    <dgm:cxn modelId="{70822FDE-48A2-48CC-81CE-69B40920E7F5}" type="presOf" srcId="{2C7F8B99-0BA9-4BBC-B808-56C90C97B92A}" destId="{6FF43F45-DF6B-4084-A018-E7F2328D7A4F}" srcOrd="0" destOrd="1" presId="urn:microsoft.com/office/officeart/2005/8/layout/default"/>
    <dgm:cxn modelId="{9605BCDE-0170-48FF-B05F-2903F69B18AF}" srcId="{E8C90A5F-32DC-4EFD-A6D0-F129492BA2B0}" destId="{D450795B-3C77-45CA-8857-0A67F7ECEEE0}" srcOrd="1" destOrd="0" parTransId="{241128D3-2623-4CB9-84F8-C73A12F917AF}" sibTransId="{0F561186-119D-4886-907E-029472A58A7F}"/>
    <dgm:cxn modelId="{8A88C4E9-C422-47A9-B5F3-5D09D26BCFC4}" type="presOf" srcId="{576F8137-1313-4981-ABA6-52D419FC067E}" destId="{6230D069-1651-40E6-9AB0-4B2F817C4377}" srcOrd="0" destOrd="0" presId="urn:microsoft.com/office/officeart/2005/8/layout/default"/>
    <dgm:cxn modelId="{31EC15F2-7F28-47FE-AC90-6ECDB78F00EC}" type="presOf" srcId="{FB77E988-2DF6-4484-B87F-01A5FC684C71}" destId="{5E944EA6-F9AF-477D-A4FC-4FC3FF0E5D19}" srcOrd="0" destOrd="1" presId="urn:microsoft.com/office/officeart/2005/8/layout/default"/>
    <dgm:cxn modelId="{E533E2F7-C0F1-49D3-8CD9-845CE1D93F69}" srcId="{6C5A5C03-F49C-42FA-B081-C3456A7336E2}" destId="{0C158081-1ADB-4819-B2F0-EF9B9B5325A6}" srcOrd="0" destOrd="0" parTransId="{57C5FD30-5CBB-4FA4-9AF3-654E7D1EB782}" sibTransId="{0891FE12-E469-4A84-B64C-379FB8ED0528}"/>
    <dgm:cxn modelId="{E8E8A2F8-B261-4752-97EE-E35FA953FDE6}" type="presOf" srcId="{4571600F-C449-43E5-BB94-51AAC081C8F7}" destId="{13BC0604-36D4-45E4-B9AA-3C462A633A77}" srcOrd="0" destOrd="2" presId="urn:microsoft.com/office/officeart/2005/8/layout/default"/>
    <dgm:cxn modelId="{38D9E2F9-2ECC-4065-B073-22E5ABF70592}" type="presOf" srcId="{F5423647-0FA0-4C88-8F75-D3894BD415BA}" destId="{13BC0604-36D4-45E4-B9AA-3C462A633A77}" srcOrd="0" destOrd="4" presId="urn:microsoft.com/office/officeart/2005/8/layout/default"/>
    <dgm:cxn modelId="{8551F5F9-46CF-4A7D-A921-E160AF061A6D}" srcId="{0C158081-1ADB-4819-B2F0-EF9B9B5325A6}" destId="{F8F39274-B809-4009-B111-D9B3674B02C5}" srcOrd="2" destOrd="0" parTransId="{9C889E51-EF27-4894-9D5E-A167104D9CBF}" sibTransId="{5000FF42-4F8D-4F8B-9E04-144B00ED7245}"/>
    <dgm:cxn modelId="{B79EB4FC-81F4-4031-AB39-7726D22CC981}" srcId="{47C63A1A-D910-4995-9076-A492766BE719}" destId="{78865F24-EE14-462A-A221-25A634479D0D}" srcOrd="0" destOrd="0" parTransId="{F06DA80E-244B-414F-96BA-B8FE12DD94A2}" sibTransId="{0D348073-6556-487B-A0ED-4871BB35CBEF}"/>
    <dgm:cxn modelId="{C8858DFF-92B2-41F4-8B69-D4364B9278DB}" type="presOf" srcId="{03E88ACF-5A8B-4C96-9F62-7DF206BACCD1}" destId="{E27E3D46-16F8-47FF-95E5-7060834D10D2}" srcOrd="0" destOrd="5" presId="urn:microsoft.com/office/officeart/2005/8/layout/default"/>
    <dgm:cxn modelId="{71C4B121-74FA-4664-A891-15174DB98A2D}" type="presParOf" srcId="{A932BF36-9241-4835-985F-DBF41002229F}" destId="{5E944EA6-F9AF-477D-A4FC-4FC3FF0E5D19}" srcOrd="0" destOrd="0" presId="urn:microsoft.com/office/officeart/2005/8/layout/default"/>
    <dgm:cxn modelId="{38B03E30-334D-45AE-9A40-BAEE6096D554}" type="presParOf" srcId="{A932BF36-9241-4835-985F-DBF41002229F}" destId="{1C8BFE00-9EE2-4344-AA3F-0FA33E3563FA}" srcOrd="1" destOrd="0" presId="urn:microsoft.com/office/officeart/2005/8/layout/default"/>
    <dgm:cxn modelId="{A913510C-B4FB-423E-8644-2539D6A090EE}" type="presParOf" srcId="{A932BF36-9241-4835-985F-DBF41002229F}" destId="{33872AE9-0F8D-49C3-BFD4-9E46D17B0ACF}" srcOrd="2" destOrd="0" presId="urn:microsoft.com/office/officeart/2005/8/layout/default"/>
    <dgm:cxn modelId="{DB6F5175-1406-446A-92C5-5377D55BAFA1}" type="presParOf" srcId="{A932BF36-9241-4835-985F-DBF41002229F}" destId="{1339DE50-A102-49E5-9CF1-94A200AD7BA9}" srcOrd="3" destOrd="0" presId="urn:microsoft.com/office/officeart/2005/8/layout/default"/>
    <dgm:cxn modelId="{B99DCB4F-1E83-4733-8F75-B9B2F6F720AF}" type="presParOf" srcId="{A932BF36-9241-4835-985F-DBF41002229F}" destId="{6FF43F45-DF6B-4084-A018-E7F2328D7A4F}" srcOrd="4" destOrd="0" presId="urn:microsoft.com/office/officeart/2005/8/layout/default"/>
    <dgm:cxn modelId="{7A7FDECF-2AF4-475E-BAD8-A285528D7C00}" type="presParOf" srcId="{A932BF36-9241-4835-985F-DBF41002229F}" destId="{32835181-2338-49A3-9F11-C4036B6877DF}" srcOrd="5" destOrd="0" presId="urn:microsoft.com/office/officeart/2005/8/layout/default"/>
    <dgm:cxn modelId="{3DF70257-458A-4F3D-9A65-23283A49BBD0}" type="presParOf" srcId="{A932BF36-9241-4835-985F-DBF41002229F}" destId="{6230D069-1651-40E6-9AB0-4B2F817C4377}" srcOrd="6" destOrd="0" presId="urn:microsoft.com/office/officeart/2005/8/layout/default"/>
    <dgm:cxn modelId="{14460738-AEC9-48E6-BA30-5E6EFC79ACE6}" type="presParOf" srcId="{A932BF36-9241-4835-985F-DBF41002229F}" destId="{D6A352D9-69AB-40D5-8C73-838E80209E45}" srcOrd="7" destOrd="0" presId="urn:microsoft.com/office/officeart/2005/8/layout/default"/>
    <dgm:cxn modelId="{39C897AD-84DC-4B07-BF0C-ED1D600A6C28}" type="presParOf" srcId="{A932BF36-9241-4835-985F-DBF41002229F}" destId="{EE1470AD-6F93-4A8F-88F7-C9024713F7C4}" srcOrd="8" destOrd="0" presId="urn:microsoft.com/office/officeart/2005/8/layout/default"/>
    <dgm:cxn modelId="{D08DA0FB-7396-428B-A1C8-15A769D463D1}" type="presParOf" srcId="{A932BF36-9241-4835-985F-DBF41002229F}" destId="{DD34BF24-FBBC-4096-A934-4A9CF42DE1D2}" srcOrd="9" destOrd="0" presId="urn:microsoft.com/office/officeart/2005/8/layout/default"/>
    <dgm:cxn modelId="{1F4C8114-EE08-44D1-ACBC-ABEFA80D7364}" type="presParOf" srcId="{A932BF36-9241-4835-985F-DBF41002229F}" destId="{E27E3D46-16F8-47FF-95E5-7060834D10D2}" srcOrd="10" destOrd="0" presId="urn:microsoft.com/office/officeart/2005/8/layout/default"/>
    <dgm:cxn modelId="{86E788B2-E36C-4970-A123-0723C09F9088}" type="presParOf" srcId="{A932BF36-9241-4835-985F-DBF41002229F}" destId="{6096EA32-5091-4273-9774-633737A25C50}" srcOrd="11" destOrd="0" presId="urn:microsoft.com/office/officeart/2005/8/layout/default"/>
    <dgm:cxn modelId="{AF6D57C1-D9B2-4288-9036-37F21DB6630C}" type="presParOf" srcId="{A932BF36-9241-4835-985F-DBF41002229F}" destId="{13BC0604-36D4-45E4-B9AA-3C462A633A77}" srcOrd="12" destOrd="0" presId="urn:microsoft.com/office/officeart/2005/8/layout/default"/>
    <dgm:cxn modelId="{EE41EAD0-5D81-4713-8929-EAE905441A06}" type="presParOf" srcId="{A932BF36-9241-4835-985F-DBF41002229F}" destId="{FA31FB45-B1FF-4C0D-98B8-4C77F6772363}" srcOrd="13" destOrd="0" presId="urn:microsoft.com/office/officeart/2005/8/layout/default"/>
    <dgm:cxn modelId="{B0AE8968-0B7B-4328-8B2F-B0E34299B20A}" type="presParOf" srcId="{A932BF36-9241-4835-985F-DBF41002229F}" destId="{1BDFE5B6-1196-4BCD-B81D-41A6F01DF4E7}"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944EA6-F9AF-477D-A4FC-4FC3FF0E5D19}">
      <dsp:nvSpPr>
        <dsp:cNvPr id="0" name=""/>
        <dsp:cNvSpPr/>
      </dsp:nvSpPr>
      <dsp:spPr>
        <a:xfrm>
          <a:off x="9386" y="290036"/>
          <a:ext cx="2208596" cy="1862343"/>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t" anchorCtr="0">
          <a:noAutofit/>
        </a:bodyPr>
        <a:lstStyle/>
        <a:p>
          <a:pPr marL="0" lvl="0" indent="0" algn="ctr"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1. Dataset Selection</a:t>
          </a:r>
          <a:endParaRPr lang="en-US" sz="2000"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Char char="•"/>
          </a:pPr>
          <a:r>
            <a:rPr lang="en-US" sz="1600" b="0" kern="1200" dirty="0">
              <a:latin typeface="Times New Roman" panose="02020603050405020304" pitchFamily="18" charset="0"/>
              <a:cs typeface="Times New Roman" panose="02020603050405020304" pitchFamily="18" charset="0"/>
            </a:rPr>
            <a:t>Select a dataset containing fetal health data (e.g., Cardiotocography dataset).</a:t>
          </a:r>
        </a:p>
      </dsp:txBody>
      <dsp:txXfrm>
        <a:off x="9386" y="290036"/>
        <a:ext cx="2208596" cy="1862343"/>
      </dsp:txXfrm>
    </dsp:sp>
    <dsp:sp modelId="{33872AE9-0F8D-49C3-BFD4-9E46D17B0ACF}">
      <dsp:nvSpPr>
        <dsp:cNvPr id="0" name=""/>
        <dsp:cNvSpPr/>
      </dsp:nvSpPr>
      <dsp:spPr>
        <a:xfrm>
          <a:off x="2641733" y="300611"/>
          <a:ext cx="2656316" cy="1820730"/>
        </a:xfrm>
        <a:prstGeom prst="rect">
          <a:avLst/>
        </a:prstGeom>
        <a:gradFill rotWithShape="0">
          <a:gsLst>
            <a:gs pos="0">
              <a:schemeClr val="accent5">
                <a:hueOff val="-965506"/>
                <a:satOff val="-2488"/>
                <a:lumOff val="-1681"/>
                <a:alphaOff val="0"/>
                <a:lumMod val="110000"/>
                <a:satMod val="105000"/>
                <a:tint val="67000"/>
              </a:schemeClr>
            </a:gs>
            <a:gs pos="50000">
              <a:schemeClr val="accent5">
                <a:hueOff val="-965506"/>
                <a:satOff val="-2488"/>
                <a:lumOff val="-1681"/>
                <a:alphaOff val="0"/>
                <a:lumMod val="105000"/>
                <a:satMod val="103000"/>
                <a:tint val="73000"/>
              </a:schemeClr>
            </a:gs>
            <a:gs pos="100000">
              <a:schemeClr val="accent5">
                <a:hueOff val="-965506"/>
                <a:satOff val="-2488"/>
                <a:lumOff val="-168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t" anchorCtr="0">
          <a:noAutofit/>
        </a:bodyPr>
        <a:lstStyle/>
        <a:p>
          <a:pPr marL="0" lvl="0" indent="0" algn="ctr" defTabSz="889000">
            <a:lnSpc>
              <a:spcPct val="90000"/>
            </a:lnSpc>
            <a:spcBef>
              <a:spcPct val="0"/>
            </a:spcBef>
            <a:spcAft>
              <a:spcPct val="35000"/>
            </a:spcAft>
            <a:buNone/>
          </a:pPr>
          <a:r>
            <a:rPr lang="en-US" sz="2000" b="1" kern="1200">
              <a:latin typeface="Times New Roman" panose="02020603050405020304" pitchFamily="18" charset="0"/>
              <a:cs typeface="Times New Roman" panose="02020603050405020304" pitchFamily="18" charset="0"/>
            </a:rPr>
            <a:t>2. Data Preprocessing</a:t>
          </a:r>
          <a:endParaRPr lang="en-US" sz="2000"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Handle missing values (if any).</a:t>
          </a:r>
        </a:p>
        <a:p>
          <a:pPr marL="171450" lvl="1" indent="-171450" algn="l"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Apply feature engineering techniques such as normalization and standardization.</a:t>
          </a:r>
        </a:p>
      </dsp:txBody>
      <dsp:txXfrm>
        <a:off x="2641733" y="300611"/>
        <a:ext cx="2656316" cy="1820730"/>
      </dsp:txXfrm>
    </dsp:sp>
    <dsp:sp modelId="{6FF43F45-DF6B-4084-A018-E7F2328D7A4F}">
      <dsp:nvSpPr>
        <dsp:cNvPr id="0" name=""/>
        <dsp:cNvSpPr/>
      </dsp:nvSpPr>
      <dsp:spPr>
        <a:xfrm>
          <a:off x="5702104" y="282237"/>
          <a:ext cx="2884164" cy="1851873"/>
        </a:xfrm>
        <a:prstGeom prst="rect">
          <a:avLst/>
        </a:prstGeom>
        <a:gradFill rotWithShape="0">
          <a:gsLst>
            <a:gs pos="0">
              <a:schemeClr val="accent5">
                <a:hueOff val="-1931012"/>
                <a:satOff val="-4977"/>
                <a:lumOff val="-3361"/>
                <a:alphaOff val="0"/>
                <a:lumMod val="110000"/>
                <a:satMod val="105000"/>
                <a:tint val="67000"/>
              </a:schemeClr>
            </a:gs>
            <a:gs pos="50000">
              <a:schemeClr val="accent5">
                <a:hueOff val="-1931012"/>
                <a:satOff val="-4977"/>
                <a:lumOff val="-3361"/>
                <a:alphaOff val="0"/>
                <a:lumMod val="105000"/>
                <a:satMod val="103000"/>
                <a:tint val="73000"/>
              </a:schemeClr>
            </a:gs>
            <a:gs pos="100000">
              <a:schemeClr val="accent5">
                <a:hueOff val="-1931012"/>
                <a:satOff val="-4977"/>
                <a:lumOff val="-336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t" anchorCtr="0">
          <a:noAutofit/>
        </a:bodyPr>
        <a:lstStyle/>
        <a:p>
          <a:pPr marL="0" lvl="0" indent="0" algn="ctr" defTabSz="889000">
            <a:lnSpc>
              <a:spcPct val="90000"/>
            </a:lnSpc>
            <a:spcBef>
              <a:spcPct val="0"/>
            </a:spcBef>
            <a:spcAft>
              <a:spcPct val="35000"/>
            </a:spcAft>
            <a:buNone/>
          </a:pPr>
          <a:r>
            <a:rPr lang="en-US" sz="2000" b="1" kern="1200">
              <a:latin typeface="Times New Roman" panose="02020603050405020304" pitchFamily="18" charset="0"/>
              <a:cs typeface="Times New Roman" panose="02020603050405020304" pitchFamily="18" charset="0"/>
            </a:rPr>
            <a:t>3. Exploratory Data Analysis (EDA)</a:t>
          </a:r>
          <a:endParaRPr lang="en-US" sz="2000"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Perform statistical analysis on features.</a:t>
          </a:r>
        </a:p>
        <a:p>
          <a:pPr marL="171450" lvl="1" indent="-171450" algn="l"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Visualize distributions using histograms, box plots, and correlation heatmaps.</a:t>
          </a:r>
        </a:p>
      </dsp:txBody>
      <dsp:txXfrm>
        <a:off x="5702104" y="282237"/>
        <a:ext cx="2884164" cy="1851873"/>
      </dsp:txXfrm>
    </dsp:sp>
    <dsp:sp modelId="{6230D069-1651-40E6-9AB0-4B2F817C4377}">
      <dsp:nvSpPr>
        <dsp:cNvPr id="0" name=""/>
        <dsp:cNvSpPr/>
      </dsp:nvSpPr>
      <dsp:spPr>
        <a:xfrm>
          <a:off x="8999356" y="732853"/>
          <a:ext cx="2622168" cy="1729441"/>
        </a:xfrm>
        <a:prstGeom prst="rect">
          <a:avLst/>
        </a:prstGeom>
        <a:gradFill rotWithShape="0">
          <a:gsLst>
            <a:gs pos="0">
              <a:schemeClr val="accent5">
                <a:hueOff val="-2896518"/>
                <a:satOff val="-7465"/>
                <a:lumOff val="-5042"/>
                <a:alphaOff val="0"/>
                <a:lumMod val="110000"/>
                <a:satMod val="105000"/>
                <a:tint val="67000"/>
              </a:schemeClr>
            </a:gs>
            <a:gs pos="50000">
              <a:schemeClr val="accent5">
                <a:hueOff val="-2896518"/>
                <a:satOff val="-7465"/>
                <a:lumOff val="-5042"/>
                <a:alphaOff val="0"/>
                <a:lumMod val="105000"/>
                <a:satMod val="103000"/>
                <a:tint val="73000"/>
              </a:schemeClr>
            </a:gs>
            <a:gs pos="100000">
              <a:schemeClr val="accent5">
                <a:hueOff val="-2896518"/>
                <a:satOff val="-7465"/>
                <a:lumOff val="-504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t" anchorCtr="0">
          <a:noAutofit/>
        </a:bodyPr>
        <a:lstStyle/>
        <a:p>
          <a:pPr marL="0" lvl="0" indent="0" algn="ctr" defTabSz="889000">
            <a:lnSpc>
              <a:spcPct val="90000"/>
            </a:lnSpc>
            <a:spcBef>
              <a:spcPct val="0"/>
            </a:spcBef>
            <a:spcAft>
              <a:spcPct val="35000"/>
            </a:spcAft>
            <a:buNone/>
          </a:pPr>
          <a:r>
            <a:rPr lang="en-US" sz="2000" b="1" kern="1200">
              <a:latin typeface="Times New Roman" panose="02020603050405020304" pitchFamily="18" charset="0"/>
              <a:cs typeface="Times New Roman" panose="02020603050405020304" pitchFamily="18" charset="0"/>
            </a:rPr>
            <a:t>4. Feature Selection</a:t>
          </a:r>
          <a:endParaRPr lang="en-US" sz="2000"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Use techniques like SelectKBest, Recursive Feature Elimination (RFE), or PCA to retain the most relevant features.</a:t>
          </a:r>
        </a:p>
      </dsp:txBody>
      <dsp:txXfrm>
        <a:off x="8999356" y="732853"/>
        <a:ext cx="2622168" cy="1729441"/>
      </dsp:txXfrm>
    </dsp:sp>
    <dsp:sp modelId="{EE1470AD-6F93-4A8F-88F7-C9024713F7C4}">
      <dsp:nvSpPr>
        <dsp:cNvPr id="0" name=""/>
        <dsp:cNvSpPr/>
      </dsp:nvSpPr>
      <dsp:spPr>
        <a:xfrm>
          <a:off x="9240952" y="3111447"/>
          <a:ext cx="1935055" cy="1483413"/>
        </a:xfrm>
        <a:prstGeom prst="rect">
          <a:avLst/>
        </a:prstGeom>
        <a:gradFill rotWithShape="0">
          <a:gsLst>
            <a:gs pos="0">
              <a:schemeClr val="accent5">
                <a:hueOff val="-3862025"/>
                <a:satOff val="-9954"/>
                <a:lumOff val="-6723"/>
                <a:alphaOff val="0"/>
                <a:lumMod val="110000"/>
                <a:satMod val="105000"/>
                <a:tint val="67000"/>
              </a:schemeClr>
            </a:gs>
            <a:gs pos="50000">
              <a:schemeClr val="accent5">
                <a:hueOff val="-3862025"/>
                <a:satOff val="-9954"/>
                <a:lumOff val="-6723"/>
                <a:alphaOff val="0"/>
                <a:lumMod val="105000"/>
                <a:satMod val="103000"/>
                <a:tint val="73000"/>
              </a:schemeClr>
            </a:gs>
            <a:gs pos="100000">
              <a:schemeClr val="accent5">
                <a:hueOff val="-3862025"/>
                <a:satOff val="-9954"/>
                <a:lumOff val="-672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latin typeface="Times New Roman" panose="02020603050405020304" pitchFamily="18" charset="0"/>
              <a:cs typeface="Times New Roman" panose="02020603050405020304" pitchFamily="18" charset="0"/>
            </a:rPr>
            <a:t>5. Data Splitting</a:t>
          </a:r>
          <a:endParaRPr lang="en-US" sz="2000"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Split data into training, validation, and test sets (e.g., 70%-15%-15%). </a:t>
          </a:r>
        </a:p>
      </dsp:txBody>
      <dsp:txXfrm>
        <a:off x="9240952" y="3111447"/>
        <a:ext cx="1935055" cy="1483413"/>
      </dsp:txXfrm>
    </dsp:sp>
    <dsp:sp modelId="{E27E3D46-16F8-47FF-95E5-7060834D10D2}">
      <dsp:nvSpPr>
        <dsp:cNvPr id="0" name=""/>
        <dsp:cNvSpPr/>
      </dsp:nvSpPr>
      <dsp:spPr>
        <a:xfrm>
          <a:off x="5738588" y="2417989"/>
          <a:ext cx="2943517" cy="3133806"/>
        </a:xfrm>
        <a:prstGeom prst="rect">
          <a:avLst/>
        </a:prstGeom>
        <a:gradFill rotWithShape="0">
          <a:gsLst>
            <a:gs pos="0">
              <a:schemeClr val="accent5">
                <a:hueOff val="-4827531"/>
                <a:satOff val="-12442"/>
                <a:lumOff val="-8404"/>
                <a:alphaOff val="0"/>
                <a:lumMod val="110000"/>
                <a:satMod val="105000"/>
                <a:tint val="67000"/>
              </a:schemeClr>
            </a:gs>
            <a:gs pos="50000">
              <a:schemeClr val="accent5">
                <a:hueOff val="-4827531"/>
                <a:satOff val="-12442"/>
                <a:lumOff val="-8404"/>
                <a:alphaOff val="0"/>
                <a:lumMod val="105000"/>
                <a:satMod val="103000"/>
                <a:tint val="73000"/>
              </a:schemeClr>
            </a:gs>
            <a:gs pos="100000">
              <a:schemeClr val="accent5">
                <a:hueOff val="-4827531"/>
                <a:satOff val="-12442"/>
                <a:lumOff val="-840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t" anchorCtr="0">
          <a:noAutofit/>
        </a:bodyPr>
        <a:lstStyle/>
        <a:p>
          <a:pPr marL="0" lvl="0" indent="0" algn="ctr" defTabSz="889000">
            <a:lnSpc>
              <a:spcPct val="90000"/>
            </a:lnSpc>
            <a:spcBef>
              <a:spcPct val="0"/>
            </a:spcBef>
            <a:spcAft>
              <a:spcPct val="35000"/>
            </a:spcAft>
            <a:buNone/>
          </a:pPr>
          <a:r>
            <a:rPr lang="en-US" sz="2000" b="1" kern="1200">
              <a:latin typeface="Times New Roman" panose="02020603050405020304" pitchFamily="18" charset="0"/>
              <a:cs typeface="Times New Roman" panose="02020603050405020304" pitchFamily="18" charset="0"/>
            </a:rPr>
            <a:t>6. Model Optimization</a:t>
          </a:r>
          <a:endParaRPr lang="en-US" sz="2000"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Train machine learning models such as:</a:t>
          </a:r>
        </a:p>
        <a:p>
          <a:pPr marL="342900" lvl="2" indent="-171450" algn="l" defTabSz="711200">
            <a:lnSpc>
              <a:spcPct val="90000"/>
            </a:lnSpc>
            <a:spcBef>
              <a:spcPct val="0"/>
            </a:spcBef>
            <a:spcAft>
              <a:spcPct val="15000"/>
            </a:spcAft>
            <a:buFont typeface="Wingdings" panose="05000000000000000000" pitchFamily="2" charset="2"/>
            <a:buChar char="§"/>
          </a:pPr>
          <a:r>
            <a:rPr lang="en-US" sz="1600" kern="1200" dirty="0">
              <a:latin typeface="Times New Roman" panose="02020603050405020304" pitchFamily="18" charset="0"/>
              <a:cs typeface="Times New Roman" panose="02020603050405020304" pitchFamily="18" charset="0"/>
            </a:rPr>
            <a:t>LightGBM (LGBM)</a:t>
          </a:r>
        </a:p>
        <a:p>
          <a:pPr marL="342900" lvl="2" indent="-171450" algn="l" defTabSz="711200">
            <a:lnSpc>
              <a:spcPct val="90000"/>
            </a:lnSpc>
            <a:spcBef>
              <a:spcPct val="0"/>
            </a:spcBef>
            <a:spcAft>
              <a:spcPct val="15000"/>
            </a:spcAft>
            <a:buFont typeface="Wingdings" panose="05000000000000000000" pitchFamily="2" charset="2"/>
            <a:buChar char="§"/>
          </a:pPr>
          <a:r>
            <a:rPr lang="en-US" sz="1600" kern="1200" dirty="0">
              <a:latin typeface="Times New Roman" panose="02020603050405020304" pitchFamily="18" charset="0"/>
              <a:cs typeface="Times New Roman" panose="02020603050405020304" pitchFamily="18" charset="0"/>
            </a:rPr>
            <a:t>XGBoost Classifier</a:t>
          </a:r>
        </a:p>
        <a:p>
          <a:pPr marL="342900" lvl="2" indent="-171450" algn="l" defTabSz="711200">
            <a:lnSpc>
              <a:spcPct val="90000"/>
            </a:lnSpc>
            <a:spcBef>
              <a:spcPct val="0"/>
            </a:spcBef>
            <a:spcAft>
              <a:spcPct val="15000"/>
            </a:spcAft>
            <a:buFont typeface="Wingdings" panose="05000000000000000000" pitchFamily="2" charset="2"/>
            <a:buChar char="§"/>
          </a:pPr>
          <a:r>
            <a:rPr lang="en-US" sz="1600" kern="1200" dirty="0">
              <a:latin typeface="Times New Roman" panose="02020603050405020304" pitchFamily="18" charset="0"/>
              <a:cs typeface="Times New Roman" panose="02020603050405020304" pitchFamily="18" charset="0"/>
            </a:rPr>
            <a:t>Support Vector Machine (SVM)</a:t>
          </a:r>
        </a:p>
        <a:p>
          <a:pPr marL="342900" lvl="2" indent="-171450" algn="l" defTabSz="711200">
            <a:lnSpc>
              <a:spcPct val="90000"/>
            </a:lnSpc>
            <a:spcBef>
              <a:spcPct val="0"/>
            </a:spcBef>
            <a:spcAft>
              <a:spcPct val="15000"/>
            </a:spcAft>
            <a:buFont typeface="Wingdings" panose="05000000000000000000" pitchFamily="2" charset="2"/>
            <a:buChar char="§"/>
          </a:pPr>
          <a:r>
            <a:rPr lang="en-US" sz="1600" kern="1200" dirty="0">
              <a:latin typeface="Times New Roman" panose="02020603050405020304" pitchFamily="18" charset="0"/>
              <a:cs typeface="Times New Roman" panose="02020603050405020304" pitchFamily="18" charset="0"/>
            </a:rPr>
            <a:t>Random Forest</a:t>
          </a:r>
        </a:p>
        <a:p>
          <a:pPr marL="342900" lvl="2" indent="-171450" algn="l" defTabSz="711200">
            <a:lnSpc>
              <a:spcPct val="90000"/>
            </a:lnSpc>
            <a:spcBef>
              <a:spcPct val="0"/>
            </a:spcBef>
            <a:spcAft>
              <a:spcPct val="15000"/>
            </a:spcAft>
            <a:buFont typeface="Wingdings" panose="05000000000000000000" pitchFamily="2" charset="2"/>
            <a:buChar char="§"/>
          </a:pPr>
          <a:r>
            <a:rPr lang="en-US" sz="1600" kern="1200" dirty="0">
              <a:latin typeface="Times New Roman" panose="02020603050405020304" pitchFamily="18" charset="0"/>
              <a:cs typeface="Times New Roman" panose="02020603050405020304" pitchFamily="18" charset="0"/>
            </a:rPr>
            <a:t>Logistic Regression</a:t>
          </a:r>
        </a:p>
        <a:p>
          <a:pPr marL="171450" lvl="1" indent="-171450" algn="l"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Tune hyperparameters using Grid Search or Bayesian Optimization.</a:t>
          </a:r>
        </a:p>
      </dsp:txBody>
      <dsp:txXfrm>
        <a:off x="5738588" y="2417989"/>
        <a:ext cx="2943517" cy="3133806"/>
      </dsp:txXfrm>
    </dsp:sp>
    <dsp:sp modelId="{13BC0604-36D4-45E4-B9AA-3C462A633A77}">
      <dsp:nvSpPr>
        <dsp:cNvPr id="0" name=""/>
        <dsp:cNvSpPr/>
      </dsp:nvSpPr>
      <dsp:spPr>
        <a:xfrm>
          <a:off x="2815912" y="2971790"/>
          <a:ext cx="2511262" cy="2042224"/>
        </a:xfrm>
        <a:prstGeom prst="rect">
          <a:avLst/>
        </a:prstGeom>
        <a:gradFill rotWithShape="0">
          <a:gsLst>
            <a:gs pos="0">
              <a:schemeClr val="accent5">
                <a:hueOff val="-5793037"/>
                <a:satOff val="-14931"/>
                <a:lumOff val="-10084"/>
                <a:alphaOff val="0"/>
                <a:lumMod val="110000"/>
                <a:satMod val="105000"/>
                <a:tint val="67000"/>
              </a:schemeClr>
            </a:gs>
            <a:gs pos="50000">
              <a:schemeClr val="accent5">
                <a:hueOff val="-5793037"/>
                <a:satOff val="-14931"/>
                <a:lumOff val="-10084"/>
                <a:alphaOff val="0"/>
                <a:lumMod val="105000"/>
                <a:satMod val="103000"/>
                <a:tint val="73000"/>
              </a:schemeClr>
            </a:gs>
            <a:gs pos="100000">
              <a:schemeClr val="accent5">
                <a:hueOff val="-5793037"/>
                <a:satOff val="-14931"/>
                <a:lumOff val="-1008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t" anchorCtr="0">
          <a:noAutofit/>
        </a:bodyPr>
        <a:lstStyle/>
        <a:p>
          <a:pPr marL="0" lvl="0" indent="0" algn="ctr" defTabSz="889000">
            <a:lnSpc>
              <a:spcPct val="90000"/>
            </a:lnSpc>
            <a:spcBef>
              <a:spcPct val="0"/>
            </a:spcBef>
            <a:spcAft>
              <a:spcPct val="35000"/>
            </a:spcAft>
            <a:buNone/>
          </a:pPr>
          <a:r>
            <a:rPr lang="en-US" sz="2000" b="1" kern="1200">
              <a:latin typeface="Times New Roman" panose="02020603050405020304" pitchFamily="18" charset="0"/>
              <a:cs typeface="Times New Roman" panose="02020603050405020304" pitchFamily="18" charset="0"/>
            </a:rPr>
            <a:t>7. Model Evaluation</a:t>
          </a:r>
          <a:endParaRPr lang="en-US" sz="2000"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Assess models using metrics like:</a:t>
          </a:r>
        </a:p>
        <a:p>
          <a:pPr marL="342900" lvl="2" indent="-171450" algn="l" defTabSz="711200">
            <a:lnSpc>
              <a:spcPct val="90000"/>
            </a:lnSpc>
            <a:spcBef>
              <a:spcPct val="0"/>
            </a:spcBef>
            <a:spcAft>
              <a:spcPct val="15000"/>
            </a:spcAft>
            <a:buFont typeface="Courier New" panose="02070309020205020404" pitchFamily="49" charset="0"/>
            <a:buChar char="o"/>
          </a:pPr>
          <a:r>
            <a:rPr lang="en-US" sz="1600" kern="1200" dirty="0">
              <a:latin typeface="Times New Roman" panose="02020603050405020304" pitchFamily="18" charset="0"/>
              <a:cs typeface="Times New Roman" panose="02020603050405020304" pitchFamily="18" charset="0"/>
            </a:rPr>
            <a:t>Accuracy</a:t>
          </a:r>
        </a:p>
        <a:p>
          <a:pPr marL="342900" lvl="2" indent="-171450" algn="l" defTabSz="711200">
            <a:lnSpc>
              <a:spcPct val="90000"/>
            </a:lnSpc>
            <a:spcBef>
              <a:spcPct val="0"/>
            </a:spcBef>
            <a:spcAft>
              <a:spcPct val="15000"/>
            </a:spcAft>
            <a:buFont typeface="Courier New" panose="02070309020205020404" pitchFamily="49" charset="0"/>
            <a:buChar char="o"/>
          </a:pPr>
          <a:r>
            <a:rPr lang="en-US" sz="1600" kern="1200" dirty="0">
              <a:latin typeface="Times New Roman" panose="02020603050405020304" pitchFamily="18" charset="0"/>
              <a:cs typeface="Times New Roman" panose="02020603050405020304" pitchFamily="18" charset="0"/>
            </a:rPr>
            <a:t>Precision</a:t>
          </a:r>
        </a:p>
        <a:p>
          <a:pPr marL="342900" lvl="2" indent="-171450" algn="l" defTabSz="711200">
            <a:lnSpc>
              <a:spcPct val="90000"/>
            </a:lnSpc>
            <a:spcBef>
              <a:spcPct val="0"/>
            </a:spcBef>
            <a:spcAft>
              <a:spcPct val="15000"/>
            </a:spcAft>
            <a:buFont typeface="Courier New" panose="02070309020205020404" pitchFamily="49" charset="0"/>
            <a:buChar char="o"/>
          </a:pPr>
          <a:r>
            <a:rPr lang="en-US" sz="1600" kern="1200" dirty="0">
              <a:latin typeface="Times New Roman" panose="02020603050405020304" pitchFamily="18" charset="0"/>
              <a:cs typeface="Times New Roman" panose="02020603050405020304" pitchFamily="18" charset="0"/>
            </a:rPr>
            <a:t>F1 Score</a:t>
          </a:r>
        </a:p>
        <a:p>
          <a:pPr marL="342900" lvl="2" indent="-171450" algn="l" defTabSz="711200">
            <a:lnSpc>
              <a:spcPct val="90000"/>
            </a:lnSpc>
            <a:spcBef>
              <a:spcPct val="0"/>
            </a:spcBef>
            <a:spcAft>
              <a:spcPct val="15000"/>
            </a:spcAft>
            <a:buFont typeface="Courier New" panose="02070309020205020404" pitchFamily="49" charset="0"/>
            <a:buChar char="o"/>
          </a:pPr>
          <a:r>
            <a:rPr lang="en-US" sz="1600" kern="1200" dirty="0">
              <a:latin typeface="Times New Roman" panose="02020603050405020304" pitchFamily="18" charset="0"/>
              <a:cs typeface="Times New Roman" panose="02020603050405020304" pitchFamily="18" charset="0"/>
            </a:rPr>
            <a:t>Recall</a:t>
          </a:r>
        </a:p>
      </dsp:txBody>
      <dsp:txXfrm>
        <a:off x="2815912" y="2971790"/>
        <a:ext cx="2511262" cy="2042224"/>
      </dsp:txXfrm>
    </dsp:sp>
    <dsp:sp modelId="{1BDFE5B6-1196-4BCD-B81D-41A6F01DF4E7}">
      <dsp:nvSpPr>
        <dsp:cNvPr id="0" name=""/>
        <dsp:cNvSpPr/>
      </dsp:nvSpPr>
      <dsp:spPr>
        <a:xfrm>
          <a:off x="0" y="3105155"/>
          <a:ext cx="2454862" cy="1863638"/>
        </a:xfrm>
        <a:prstGeom prst="rect">
          <a:avLst/>
        </a:prstGeom>
        <a:gradFill rotWithShape="0">
          <a:gsLst>
            <a:gs pos="0">
              <a:schemeClr val="accent5">
                <a:hueOff val="-6758543"/>
                <a:satOff val="-17419"/>
                <a:lumOff val="-11765"/>
                <a:alphaOff val="0"/>
                <a:lumMod val="110000"/>
                <a:satMod val="105000"/>
                <a:tint val="67000"/>
              </a:schemeClr>
            </a:gs>
            <a:gs pos="50000">
              <a:schemeClr val="accent5">
                <a:hueOff val="-6758543"/>
                <a:satOff val="-17419"/>
                <a:lumOff val="-11765"/>
                <a:alphaOff val="0"/>
                <a:lumMod val="105000"/>
                <a:satMod val="103000"/>
                <a:tint val="73000"/>
              </a:schemeClr>
            </a:gs>
            <a:gs pos="100000">
              <a:schemeClr val="accent5">
                <a:hueOff val="-6758543"/>
                <a:satOff val="-17419"/>
                <a:lumOff val="-1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t" anchorCtr="0">
          <a:noAutofit/>
        </a:bodyPr>
        <a:lstStyle/>
        <a:p>
          <a:pPr marL="0" lvl="0" indent="0" algn="ctr" defTabSz="889000">
            <a:lnSpc>
              <a:spcPct val="90000"/>
            </a:lnSpc>
            <a:spcBef>
              <a:spcPct val="0"/>
            </a:spcBef>
            <a:spcAft>
              <a:spcPct val="35000"/>
            </a:spcAft>
            <a:buNone/>
          </a:pPr>
          <a:r>
            <a:rPr lang="en-US" sz="2000" b="1" kern="1200">
              <a:latin typeface="Times New Roman" panose="02020603050405020304" pitchFamily="18" charset="0"/>
              <a:cs typeface="Times New Roman" panose="02020603050405020304" pitchFamily="18" charset="0"/>
            </a:rPr>
            <a:t>8. Final Model Evaluation</a:t>
          </a:r>
          <a:endParaRPr lang="en-US" sz="2000"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Compare all models based on accuracy.</a:t>
          </a:r>
        </a:p>
        <a:p>
          <a:pPr marL="171450" lvl="1" indent="-171450" algn="l" defTabSz="711200">
            <a:lnSpc>
              <a:spcPct val="90000"/>
            </a:lnSpc>
            <a:spcBef>
              <a:spcPct val="0"/>
            </a:spcBef>
            <a:spcAft>
              <a:spcPct val="15000"/>
            </a:spcAft>
            <a:buChar char="•"/>
          </a:pPr>
          <a:r>
            <a:rPr lang="en-US" sz="1600" kern="1200" dirty="0">
              <a:latin typeface="Times New Roman" panose="02020603050405020304" pitchFamily="18" charset="0"/>
              <a:cs typeface="Times New Roman" panose="02020603050405020304" pitchFamily="18" charset="0"/>
            </a:rPr>
            <a:t>Select the best-performing model for fetal health prediction.</a:t>
          </a:r>
        </a:p>
      </dsp:txBody>
      <dsp:txXfrm>
        <a:off x="0" y="3105155"/>
        <a:ext cx="2454862" cy="186363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8/31/2025</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8/31/2025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3168055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2474778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965845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223256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1240398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3936485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319086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86274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2238997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267529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792838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3206318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Left Imag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anchor="b" anchorCtr="0">
            <a:noAutofit/>
          </a:bodyPr>
          <a:lstStyle>
            <a:lvl1pPr>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anchor="t"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Picture Placeholder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a:lstStyle>
            <a:lvl1pPr marL="0" indent="0" algn="ctr">
              <a:buNone/>
              <a:defRPr sz="2000"/>
            </a:lvl1pPr>
          </a:lstStyle>
          <a:p>
            <a:r>
              <a:rPr lang="en-US" dirty="0"/>
              <a:t>Click icon to add picture</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823856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anchor="b">
            <a:noAutofit/>
          </a:bodyPr>
          <a:lstStyle>
            <a:lvl1pPr>
              <a:defRPr sz="4200" b="1">
                <a:latin typeface="+mj-lt"/>
              </a:defRPr>
            </a:lvl1pPr>
          </a:lstStyle>
          <a:p>
            <a:r>
              <a:rPr lang="en-US" dirty="0"/>
              <a:t>Click to add title</a:t>
            </a:r>
          </a:p>
        </p:txBody>
      </p:sp>
      <p:sp>
        <p:nvSpPr>
          <p:cNvPr id="4" name="Content Placeholder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a:noAutofit/>
          </a:bodyPr>
          <a:lstStyle>
            <a:lvl1pPr marL="0" indent="0">
              <a:buNone/>
              <a:defRPr sz="2000">
                <a:latin typeface="+mn-lt"/>
              </a:defRPr>
            </a:lvl1pPr>
            <a:lvl2pPr marL="457200" indent="0">
              <a:buNone/>
              <a:defRPr sz="2000">
                <a:latin typeface="+mn-lt"/>
              </a:defRPr>
            </a:lvl2pPr>
            <a:lvl3pPr marL="914400" indent="0">
              <a:buNone/>
              <a:defRPr sz="2000">
                <a:latin typeface="+mn-lt"/>
              </a:defRPr>
            </a:lvl3pPr>
            <a:lvl4pPr marL="1371600" indent="0">
              <a:buNone/>
              <a:defRPr sz="2000">
                <a:latin typeface="+mn-lt"/>
              </a:defRPr>
            </a:lvl4pPr>
            <a:lvl5pPr marL="1828800" inden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27098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and Image 2">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anchor="b">
            <a:noAutofit/>
          </a:bodyPr>
          <a:lstStyle>
            <a:lvl1pPr>
              <a:defRPr sz="4200" b="1">
                <a:latin typeface="+mj-lt"/>
              </a:defRPr>
            </a:lvl1pPr>
          </a:lstStyle>
          <a:p>
            <a:r>
              <a:rPr lang="en-US" dirty="0"/>
              <a:t>Click to add title</a:t>
            </a:r>
          </a:p>
        </p:txBody>
      </p:sp>
      <p:sp>
        <p:nvSpPr>
          <p:cNvPr id="15" name="Content Placeholder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anchor="ctr" anchorCtr="0">
            <a:noAutofit/>
          </a:bodyPr>
          <a:lstStyle>
            <a:lvl1pPr marL="0" indent="0" algn="ctr">
              <a:buFont typeface="Arial" panose="020B0604020202020204" pitchFamily="34" charset="0"/>
              <a:buNone/>
              <a:defRPr sz="2000">
                <a:latin typeface="+mn-lt"/>
              </a:defRPr>
            </a:lvl1pPr>
            <a:lvl2pPr marL="347663" indent="0" algn="ctr">
              <a:buFont typeface="Arial" panose="020B0604020202020204" pitchFamily="34" charset="0"/>
              <a:buNone/>
              <a:defRPr sz="2000">
                <a:latin typeface="+mn-lt"/>
              </a:defRPr>
            </a:lvl2pPr>
            <a:lvl3pPr marL="685800" indent="0" algn="ctr">
              <a:buFont typeface="Arial" panose="020B0604020202020204" pitchFamily="34" charset="0"/>
              <a:buNone/>
              <a:defRPr sz="2000">
                <a:latin typeface="+mn-lt"/>
              </a:defRPr>
            </a:lvl3pPr>
            <a:lvl4pPr marL="914400" indent="0" algn="ctr">
              <a:buFont typeface="Arial" panose="020B0604020202020204" pitchFamily="34" charset="0"/>
              <a:buNone/>
              <a:defRPr sz="2000">
                <a:latin typeface="+mn-lt"/>
              </a:defRPr>
            </a:lvl4pPr>
            <a:lvl5pPr marL="1143000" indent="0" algn="ctr">
              <a:buFont typeface="Arial" panose="020B0604020202020204" pitchFamily="34" charset="0"/>
              <a:buNone/>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
        <p:nvSpPr>
          <p:cNvPr id="3" name="Content Placeholder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a:normAutofit/>
          </a:bodyPr>
          <a:lstStyle>
            <a:lvl1pPr marL="283464" indent="-283464">
              <a:spcBef>
                <a:spcPts val="1000"/>
              </a:spcBef>
              <a:buFont typeface="Arial" panose="020B0604020202020204" pitchFamily="34" charset="0"/>
              <a:buChar char="•"/>
              <a:defRPr sz="2000">
                <a:solidFill>
                  <a:schemeClr val="tx1"/>
                </a:solidFill>
                <a:latin typeface="+mn-lt"/>
              </a:defRPr>
            </a:lvl1pPr>
            <a:lvl2pPr marL="566928" indent="-283464">
              <a:spcBef>
                <a:spcPts val="1000"/>
              </a:spcBef>
              <a:buFont typeface="Arial" panose="020B0604020202020204" pitchFamily="34" charset="0"/>
              <a:buChar char="•"/>
              <a:defRPr sz="2000">
                <a:solidFill>
                  <a:schemeClr val="tx1"/>
                </a:solidFill>
                <a:latin typeface="+mn-lt"/>
              </a:defRPr>
            </a:lvl2pPr>
            <a:lvl3pPr marL="850392" indent="-283464">
              <a:spcBef>
                <a:spcPts val="1000"/>
              </a:spcBef>
              <a:buFont typeface="Arial" panose="020B0604020202020204" pitchFamily="34" charset="0"/>
              <a:buChar char="•"/>
              <a:defRPr sz="2000">
                <a:solidFill>
                  <a:schemeClr val="tx1"/>
                </a:solidFill>
                <a:latin typeface="+mn-lt"/>
              </a:defRPr>
            </a:lvl3pPr>
            <a:lvl4pPr marL="1133856" indent="-283464">
              <a:spcBef>
                <a:spcPts val="1000"/>
              </a:spcBef>
              <a:buFont typeface="Arial" panose="020B0604020202020204" pitchFamily="34" charset="0"/>
              <a:buChar char="•"/>
              <a:defRPr sz="2000">
                <a:solidFill>
                  <a:schemeClr val="tx1"/>
                </a:solidFill>
                <a:latin typeface="+mn-lt"/>
              </a:defRPr>
            </a:lvl4pPr>
            <a:lvl5pPr marL="1463040" indent="-283464">
              <a:spcBef>
                <a:spcPts val="1000"/>
              </a:spcBef>
              <a:buFont typeface="Arial" panose="020B0604020202020204" pitchFamily="34" charset="0"/>
              <a:buChar char="•"/>
              <a:defRPr sz="2000">
                <a:solidFill>
                  <a:schemeClr val="tx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5656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4" r:id="rId3"/>
    <p:sldLayoutId id="2147483671" r:id="rId4"/>
    <p:sldLayoutId id="2147483659" r:id="rId5"/>
    <p:sldLayoutId id="2147483668" r:id="rId6"/>
    <p:sldLayoutId id="2147483669" r:id="rId7"/>
    <p:sldLayoutId id="2147483677" r:id="rId8"/>
    <p:sldLayoutId id="2147483676" r:id="rId9"/>
    <p:sldLayoutId id="2147483661" r:id="rId10"/>
    <p:sldLayoutId id="2147483666" r:id="rId11"/>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488157" y="914966"/>
            <a:ext cx="7958138" cy="2028824"/>
          </a:xfrm>
        </p:spPr>
        <p:txBody>
          <a:bodyPr/>
          <a:lstStyle/>
          <a:p>
            <a:pPr algn="ctr"/>
            <a:r>
              <a:rPr lang="en-US" sz="4400" dirty="0">
                <a:solidFill>
                  <a:srgbClr val="002060"/>
                </a:solidFill>
                <a:latin typeface="Calibri" panose="020F0502020204030204" pitchFamily="34" charset="0"/>
                <a:ea typeface="Calibri" panose="020F0502020204030204" pitchFamily="34" charset="0"/>
                <a:cs typeface="Calibri" panose="020F0502020204030204" pitchFamily="34" charset="0"/>
              </a:rPr>
              <a:t>FETAL HEALTH PREDICTION USING MACHINE LEARNING ALGORITHMS</a:t>
            </a:r>
          </a:p>
        </p:txBody>
      </p:sp>
      <p:sp>
        <p:nvSpPr>
          <p:cNvPr id="3" name="TextBox 2">
            <a:extLst>
              <a:ext uri="{FF2B5EF4-FFF2-40B4-BE49-F238E27FC236}">
                <a16:creationId xmlns:a16="http://schemas.microsoft.com/office/drawing/2014/main" id="{493C3713-3230-4AE4-BD00-CB329CB47A85}"/>
              </a:ext>
            </a:extLst>
          </p:cNvPr>
          <p:cNvSpPr txBox="1"/>
          <p:nvPr/>
        </p:nvSpPr>
        <p:spPr>
          <a:xfrm>
            <a:off x="6867526" y="4611231"/>
            <a:ext cx="3981450" cy="2123658"/>
          </a:xfrm>
          <a:prstGeom prst="rect">
            <a:avLst/>
          </a:prstGeom>
          <a:noFill/>
        </p:spPr>
        <p:txBody>
          <a:bodyPr wrap="square" rtlCol="0">
            <a:spAutoFit/>
          </a:bodyPr>
          <a:lstStyle/>
          <a:p>
            <a:r>
              <a:rPr lang="en-US" sz="2200" b="1" dirty="0">
                <a:solidFill>
                  <a:srgbClr val="002060"/>
                </a:solidFill>
                <a:latin typeface="Calibri" panose="020F0502020204030204" pitchFamily="34" charset="0"/>
                <a:ea typeface="Calibri" panose="020F0502020204030204" pitchFamily="34" charset="0"/>
                <a:cs typeface="Calibri" panose="020F0502020204030204" pitchFamily="34" charset="0"/>
              </a:rPr>
              <a:t>Mentor: </a:t>
            </a:r>
            <a:r>
              <a:rPr lang="en-US" sz="2200" b="1" dirty="0">
                <a:solidFill>
                  <a:schemeClr val="accent2">
                    <a:lumMod val="10000"/>
                  </a:schemeClr>
                </a:solidFill>
                <a:latin typeface="Calibri" panose="020F0502020204030204" pitchFamily="34" charset="0"/>
                <a:ea typeface="Calibri" panose="020F0502020204030204" pitchFamily="34" charset="0"/>
                <a:cs typeface="Calibri" panose="020F0502020204030204" pitchFamily="34" charset="0"/>
              </a:rPr>
              <a:t>N.Shilpa</a:t>
            </a:r>
            <a:br>
              <a:rPr lang="en-US" sz="2200" b="1" dirty="0">
                <a:solidFill>
                  <a:srgbClr val="002060"/>
                </a:solidFill>
                <a:latin typeface="Calibri" panose="020F0502020204030204" pitchFamily="34" charset="0"/>
                <a:ea typeface="Calibri" panose="020F0502020204030204" pitchFamily="34" charset="0"/>
                <a:cs typeface="Calibri" panose="020F0502020204030204" pitchFamily="34" charset="0"/>
              </a:rPr>
            </a:br>
            <a:r>
              <a:rPr lang="en-US" sz="2200" b="1" dirty="0">
                <a:solidFill>
                  <a:srgbClr val="002060"/>
                </a:solidFill>
                <a:latin typeface="Calibri" panose="020F0502020204030204" pitchFamily="34" charset="0"/>
                <a:ea typeface="Calibri" panose="020F0502020204030204" pitchFamily="34" charset="0"/>
                <a:cs typeface="Calibri" panose="020F0502020204030204" pitchFamily="34" charset="0"/>
              </a:rPr>
              <a:t>Team Members:</a:t>
            </a:r>
            <a:br>
              <a:rPr lang="en-US" sz="2200" b="1" dirty="0">
                <a:solidFill>
                  <a:srgbClr val="002060"/>
                </a:solidFill>
                <a:latin typeface="Calibri" panose="020F0502020204030204" pitchFamily="34" charset="0"/>
                <a:ea typeface="Calibri" panose="020F0502020204030204" pitchFamily="34" charset="0"/>
                <a:cs typeface="Calibri" panose="020F0502020204030204" pitchFamily="34" charset="0"/>
              </a:rPr>
            </a:br>
            <a:r>
              <a:rPr lang="en-US" sz="2200" b="1" dirty="0" err="1">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B.Theja</a:t>
            </a:r>
            <a:r>
              <a:rPr lang="en-US" sz="2200" b="1"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		    2105A41121</a:t>
            </a:r>
          </a:p>
          <a:p>
            <a:r>
              <a:rPr lang="en-US" sz="2200" b="1" dirty="0" err="1">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D.Charan</a:t>
            </a:r>
            <a:r>
              <a:rPr lang="en-US" sz="2200" b="1"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 Teja	    2105A41124</a:t>
            </a:r>
          </a:p>
          <a:p>
            <a:r>
              <a:rPr lang="en-US" sz="2200" b="1" dirty="0" err="1">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M.Vishwanath</a:t>
            </a:r>
            <a:r>
              <a:rPr lang="en-US" sz="2200" b="1"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	    2105A41129</a:t>
            </a:r>
          </a:p>
          <a:p>
            <a:r>
              <a:rPr lang="en-US" sz="2200" b="1" dirty="0" err="1">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P.Sai</a:t>
            </a:r>
            <a:r>
              <a:rPr lang="en-US" sz="2200" b="1"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 </a:t>
            </a:r>
            <a:r>
              <a:rPr lang="en-US" sz="2200" b="1" dirty="0" err="1">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Abhinay</a:t>
            </a:r>
            <a:r>
              <a:rPr lang="en-US" sz="2200" b="1" dirty="0">
                <a:solidFill>
                  <a:schemeClr val="accent4">
                    <a:lumMod val="50000"/>
                  </a:schemeClr>
                </a:solidFill>
                <a:latin typeface="Calibri" panose="020F0502020204030204" pitchFamily="34" charset="0"/>
                <a:ea typeface="Calibri" panose="020F0502020204030204" pitchFamily="34" charset="0"/>
                <a:cs typeface="Calibri" panose="020F0502020204030204" pitchFamily="34" charset="0"/>
              </a:rPr>
              <a:t>	    2105A41130</a:t>
            </a:r>
          </a:p>
        </p:txBody>
      </p:sp>
      <p:pic>
        <p:nvPicPr>
          <p:cNvPr id="4" name="Picture 3">
            <a:extLst>
              <a:ext uri="{FF2B5EF4-FFF2-40B4-BE49-F238E27FC236}">
                <a16:creationId xmlns:a16="http://schemas.microsoft.com/office/drawing/2014/main" id="{9919E6B3-2A6D-4F65-931F-04C7988EA769}"/>
              </a:ext>
            </a:extLst>
          </p:cNvPr>
          <p:cNvPicPr>
            <a:picLocks noChangeAspect="1"/>
          </p:cNvPicPr>
          <p:nvPr/>
        </p:nvPicPr>
        <p:blipFill>
          <a:blip r:embed="rId3"/>
          <a:stretch>
            <a:fillRect/>
          </a:stretch>
        </p:blipFill>
        <p:spPr>
          <a:xfrm>
            <a:off x="2781299" y="3425651"/>
            <a:ext cx="3581401" cy="237115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1206408" y="344844"/>
            <a:ext cx="9779183" cy="646331"/>
          </a:xfrm>
        </p:spPr>
        <p:txBody>
          <a:bodyPr/>
          <a:lstStyle/>
          <a:p>
            <a:pPr algn="ctr"/>
            <a:r>
              <a:rPr lang="en-US" sz="4000" b="1" dirty="0">
                <a:solidFill>
                  <a:srgbClr val="002060"/>
                </a:solidFill>
                <a:latin typeface="Times New Roman" panose="02020603050405020304" pitchFamily="18" charset="0"/>
                <a:cs typeface="Times New Roman" panose="02020603050405020304" pitchFamily="18" charset="0"/>
              </a:rPr>
              <a:t>Workflow</a:t>
            </a:r>
          </a:p>
        </p:txBody>
      </p:sp>
      <p:graphicFrame>
        <p:nvGraphicFramePr>
          <p:cNvPr id="5" name="Diagram 4">
            <a:extLst>
              <a:ext uri="{FF2B5EF4-FFF2-40B4-BE49-F238E27FC236}">
                <a16:creationId xmlns:a16="http://schemas.microsoft.com/office/drawing/2014/main" id="{EA93DC45-CA7A-4226-9183-957113FE2C33}"/>
              </a:ext>
            </a:extLst>
          </p:cNvPr>
          <p:cNvGraphicFramePr/>
          <p:nvPr>
            <p:extLst>
              <p:ext uri="{D42A27DB-BD31-4B8C-83A1-F6EECF244321}">
                <p14:modId xmlns:p14="http://schemas.microsoft.com/office/powerpoint/2010/main" val="2567402791"/>
              </p:ext>
            </p:extLst>
          </p:nvPr>
        </p:nvGraphicFramePr>
        <p:xfrm>
          <a:off x="233680" y="1104901"/>
          <a:ext cx="11704320" cy="56292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Arrow: Right 6">
            <a:extLst>
              <a:ext uri="{FF2B5EF4-FFF2-40B4-BE49-F238E27FC236}">
                <a16:creationId xmlns:a16="http://schemas.microsoft.com/office/drawing/2014/main" id="{29F638B1-5E5F-4F97-882A-C0682E65C1F0}"/>
              </a:ext>
            </a:extLst>
          </p:cNvPr>
          <p:cNvSpPr/>
          <p:nvPr/>
        </p:nvSpPr>
        <p:spPr>
          <a:xfrm>
            <a:off x="2521107" y="2222994"/>
            <a:ext cx="314325" cy="264793"/>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4814FAB5-FF97-40D7-8173-B7065FF14890}"/>
              </a:ext>
            </a:extLst>
          </p:cNvPr>
          <p:cNvSpPr/>
          <p:nvPr/>
        </p:nvSpPr>
        <p:spPr>
          <a:xfrm>
            <a:off x="5560851" y="2222994"/>
            <a:ext cx="311946" cy="264793"/>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95000"/>
                  <a:lumOff val="5000"/>
                </a:schemeClr>
              </a:solidFill>
            </a:endParaRPr>
          </a:p>
        </p:txBody>
      </p:sp>
      <p:sp>
        <p:nvSpPr>
          <p:cNvPr id="11" name="Arrow: Right 10">
            <a:extLst>
              <a:ext uri="{FF2B5EF4-FFF2-40B4-BE49-F238E27FC236}">
                <a16:creationId xmlns:a16="http://schemas.microsoft.com/office/drawing/2014/main" id="{7D7A1093-591D-4C61-BC89-8B50F08E4E22}"/>
              </a:ext>
            </a:extLst>
          </p:cNvPr>
          <p:cNvSpPr/>
          <p:nvPr/>
        </p:nvSpPr>
        <p:spPr>
          <a:xfrm>
            <a:off x="8885081" y="2222994"/>
            <a:ext cx="314325" cy="264793"/>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Arrow: Right 11">
            <a:extLst>
              <a:ext uri="{FF2B5EF4-FFF2-40B4-BE49-F238E27FC236}">
                <a16:creationId xmlns:a16="http://schemas.microsoft.com/office/drawing/2014/main" id="{333DF448-7103-43ED-8C87-98B3196C89CE}"/>
              </a:ext>
            </a:extLst>
          </p:cNvPr>
          <p:cNvSpPr/>
          <p:nvPr/>
        </p:nvSpPr>
        <p:spPr>
          <a:xfrm rot="10800000">
            <a:off x="2678269" y="4972636"/>
            <a:ext cx="314325" cy="264793"/>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0E0C469A-D182-4CDB-9052-51C779084513}"/>
              </a:ext>
            </a:extLst>
          </p:cNvPr>
          <p:cNvSpPr/>
          <p:nvPr/>
        </p:nvSpPr>
        <p:spPr>
          <a:xfrm rot="10800000">
            <a:off x="5587880" y="4972636"/>
            <a:ext cx="314325" cy="234300"/>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9BA93503-B764-4DC2-B88E-9B8E029F38F6}"/>
              </a:ext>
            </a:extLst>
          </p:cNvPr>
          <p:cNvSpPr/>
          <p:nvPr/>
        </p:nvSpPr>
        <p:spPr>
          <a:xfrm rot="10800000">
            <a:off x="9042243" y="4844635"/>
            <a:ext cx="314325" cy="264793"/>
          </a:xfrm>
          <a:prstGeom prst="rightArrow">
            <a:avLst/>
          </a:prstGeom>
          <a:solidFill>
            <a:schemeClr val="tx1">
              <a:lumMod val="95000"/>
              <a:lumOff val="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BEEDD3D6-59D0-4D48-A491-A1FFA32249D8}"/>
              </a:ext>
            </a:extLst>
          </p:cNvPr>
          <p:cNvSpPr/>
          <p:nvPr/>
        </p:nvSpPr>
        <p:spPr>
          <a:xfrm rot="5400000">
            <a:off x="10412185" y="3787141"/>
            <a:ext cx="314325" cy="264793"/>
          </a:xfrm>
          <a:prstGeom prst="rightArrow">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0520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1119867" y="471955"/>
            <a:ext cx="9779183" cy="646331"/>
          </a:xfrm>
        </p:spPr>
        <p:txBody>
          <a:bodyPr/>
          <a:lstStyle/>
          <a:p>
            <a:pPr algn="ctr"/>
            <a:r>
              <a:rPr lang="en-US" sz="3600" dirty="0">
                <a:solidFill>
                  <a:srgbClr val="002060"/>
                </a:solidFill>
                <a:latin typeface="Times New Roman" panose="02020603050405020304" pitchFamily="18" charset="0"/>
                <a:cs typeface="Times New Roman" panose="02020603050405020304" pitchFamily="18" charset="0"/>
              </a:rPr>
              <a:t>Correlation VS Covariance Matrix</a:t>
            </a:r>
          </a:p>
        </p:txBody>
      </p:sp>
      <p:pic>
        <p:nvPicPr>
          <p:cNvPr id="6" name="Picture 2">
            <a:extLst>
              <a:ext uri="{FF2B5EF4-FFF2-40B4-BE49-F238E27FC236}">
                <a16:creationId xmlns:a16="http://schemas.microsoft.com/office/drawing/2014/main" id="{28B46924-C48B-413E-87E2-176E6DC4463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3400" y="1404937"/>
            <a:ext cx="5010151" cy="460533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67C2E339-A5E6-4614-A505-1F375B5726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2650" y="1404937"/>
            <a:ext cx="4849858" cy="4605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97386F5-5176-4ED0-86C2-7368B0572738}"/>
              </a:ext>
            </a:extLst>
          </p:cNvPr>
          <p:cNvSpPr txBox="1"/>
          <p:nvPr/>
        </p:nvSpPr>
        <p:spPr>
          <a:xfrm>
            <a:off x="1828800" y="6096870"/>
            <a:ext cx="26289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Correlation Matrix</a:t>
            </a:r>
          </a:p>
        </p:txBody>
      </p:sp>
      <p:sp>
        <p:nvSpPr>
          <p:cNvPr id="9" name="TextBox 8">
            <a:extLst>
              <a:ext uri="{FF2B5EF4-FFF2-40B4-BE49-F238E27FC236}">
                <a16:creationId xmlns:a16="http://schemas.microsoft.com/office/drawing/2014/main" id="{05D0528D-AB05-4990-BB64-8CBDD31CC5C9}"/>
              </a:ext>
            </a:extLst>
          </p:cNvPr>
          <p:cNvSpPr txBox="1"/>
          <p:nvPr/>
        </p:nvSpPr>
        <p:spPr>
          <a:xfrm>
            <a:off x="7267575" y="6096870"/>
            <a:ext cx="262890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Covariance Matrix</a:t>
            </a:r>
          </a:p>
        </p:txBody>
      </p:sp>
    </p:spTree>
    <p:extLst>
      <p:ext uri="{BB962C8B-B14F-4D97-AF65-F5344CB8AC3E}">
        <p14:creationId xmlns:p14="http://schemas.microsoft.com/office/powerpoint/2010/main" val="35148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02FA0-5805-E9D5-E5A1-5B4B485CB096}"/>
              </a:ext>
            </a:extLst>
          </p:cNvPr>
          <p:cNvSpPr>
            <a:spLocks noGrp="1"/>
          </p:cNvSpPr>
          <p:nvPr>
            <p:ph type="title"/>
          </p:nvPr>
        </p:nvSpPr>
        <p:spPr>
          <a:xfrm>
            <a:off x="1167492" y="257175"/>
            <a:ext cx="9692640" cy="704850"/>
          </a:xfrm>
        </p:spPr>
        <p:txBody>
          <a:bodyPr/>
          <a:lstStyle/>
          <a:p>
            <a:pPr algn="ctr"/>
            <a:r>
              <a:rPr lang="en-US" sz="3600" dirty="0">
                <a:solidFill>
                  <a:srgbClr val="002060"/>
                </a:solidFill>
                <a:latin typeface="Times New Roman" panose="02020603050405020304" pitchFamily="18" charset="0"/>
                <a:cs typeface="Times New Roman" panose="02020603050405020304" pitchFamily="18" charset="0"/>
              </a:rPr>
              <a:t>Algorithms and Metrics</a:t>
            </a:r>
          </a:p>
        </p:txBody>
      </p:sp>
      <p:graphicFrame>
        <p:nvGraphicFramePr>
          <p:cNvPr id="30" name="Table 30">
            <a:extLst>
              <a:ext uri="{FF2B5EF4-FFF2-40B4-BE49-F238E27FC236}">
                <a16:creationId xmlns:a16="http://schemas.microsoft.com/office/drawing/2014/main" id="{34126100-5BCF-4EB5-A640-9159CF0B7ED7}"/>
              </a:ext>
            </a:extLst>
          </p:cNvPr>
          <p:cNvGraphicFramePr>
            <a:graphicFrameLocks noGrp="1"/>
          </p:cNvGraphicFramePr>
          <p:nvPr>
            <p:extLst>
              <p:ext uri="{D42A27DB-BD31-4B8C-83A1-F6EECF244321}">
                <p14:modId xmlns:p14="http://schemas.microsoft.com/office/powerpoint/2010/main" val="35113591"/>
              </p:ext>
            </p:extLst>
          </p:nvPr>
        </p:nvGraphicFramePr>
        <p:xfrm>
          <a:off x="1060132" y="1811975"/>
          <a:ext cx="10071735" cy="4722175"/>
        </p:xfrm>
        <a:graphic>
          <a:graphicData uri="http://schemas.openxmlformats.org/drawingml/2006/table">
            <a:tbl>
              <a:tblPr firstRow="1" bandRow="1">
                <a:tableStyleId>{69012ECD-51FC-41F1-AA8D-1B2483CD663E}</a:tableStyleId>
              </a:tblPr>
              <a:tblGrid>
                <a:gridCol w="3357245">
                  <a:extLst>
                    <a:ext uri="{9D8B030D-6E8A-4147-A177-3AD203B41FA5}">
                      <a16:colId xmlns:a16="http://schemas.microsoft.com/office/drawing/2014/main" val="4027086665"/>
                    </a:ext>
                  </a:extLst>
                </a:gridCol>
                <a:gridCol w="3357245">
                  <a:extLst>
                    <a:ext uri="{9D8B030D-6E8A-4147-A177-3AD203B41FA5}">
                      <a16:colId xmlns:a16="http://schemas.microsoft.com/office/drawing/2014/main" val="1803315902"/>
                    </a:ext>
                  </a:extLst>
                </a:gridCol>
                <a:gridCol w="3357245">
                  <a:extLst>
                    <a:ext uri="{9D8B030D-6E8A-4147-A177-3AD203B41FA5}">
                      <a16:colId xmlns:a16="http://schemas.microsoft.com/office/drawing/2014/main" val="1615739709"/>
                    </a:ext>
                  </a:extLst>
                </a:gridCol>
              </a:tblGrid>
              <a:tr h="424495">
                <a:tc>
                  <a:txBody>
                    <a:bodyPr/>
                    <a:lstStyle/>
                    <a:p>
                      <a:r>
                        <a:rPr lang="en-US" b="1" dirty="0">
                          <a:solidFill>
                            <a:schemeClr val="bg1"/>
                          </a:solidFill>
                          <a:latin typeface="Times New Roman" panose="02020603050405020304" pitchFamily="18" charset="0"/>
                          <a:cs typeface="Times New Roman" panose="02020603050405020304" pitchFamily="18" charset="0"/>
                        </a:rPr>
                        <a:t>ML Algorithms</a:t>
                      </a:r>
                      <a:endParaRPr lang="en-US" dirty="0">
                        <a:solidFill>
                          <a:schemeClr val="bg1"/>
                        </a:solidFill>
                        <a:latin typeface="Times New Roman" panose="02020603050405020304" pitchFamily="18" charset="0"/>
                        <a:cs typeface="Times New Roman" panose="02020603050405020304" pitchFamily="18" charset="0"/>
                      </a:endParaRPr>
                    </a:p>
                  </a:txBody>
                  <a:tcPr anchor="ctr"/>
                </a:tc>
                <a:tc>
                  <a:txBody>
                    <a:bodyPr/>
                    <a:lstStyle/>
                    <a:p>
                      <a:r>
                        <a:rPr lang="en-US" b="1">
                          <a:solidFill>
                            <a:schemeClr val="bg1"/>
                          </a:solidFill>
                          <a:latin typeface="Times New Roman" panose="02020603050405020304" pitchFamily="18" charset="0"/>
                          <a:cs typeface="Times New Roman" panose="02020603050405020304" pitchFamily="18" charset="0"/>
                        </a:rPr>
                        <a:t>Data Preprocessing Techniques</a:t>
                      </a:r>
                      <a:endParaRPr lang="en-US">
                        <a:solidFill>
                          <a:schemeClr val="bg1"/>
                        </a:solidFill>
                        <a:latin typeface="Times New Roman" panose="02020603050405020304" pitchFamily="18" charset="0"/>
                        <a:cs typeface="Times New Roman" panose="02020603050405020304" pitchFamily="18" charset="0"/>
                      </a:endParaRPr>
                    </a:p>
                  </a:txBody>
                  <a:tcPr anchor="ctr"/>
                </a:tc>
                <a:tc>
                  <a:txBody>
                    <a:bodyPr/>
                    <a:lstStyle/>
                    <a:p>
                      <a:r>
                        <a:rPr lang="en-US" b="1" dirty="0">
                          <a:solidFill>
                            <a:schemeClr val="bg1"/>
                          </a:solidFill>
                          <a:latin typeface="Times New Roman" panose="02020603050405020304" pitchFamily="18" charset="0"/>
                          <a:cs typeface="Times New Roman" panose="02020603050405020304" pitchFamily="18" charset="0"/>
                        </a:rPr>
                        <a:t>Model Evaluation Metrics</a:t>
                      </a:r>
                      <a:endParaRPr lang="en-US" dirty="0">
                        <a:solidFill>
                          <a:schemeClr val="bg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94587557"/>
                  </a:ext>
                </a:extLst>
              </a:tr>
              <a:tr h="290135">
                <a:tc>
                  <a:txBody>
                    <a:bodyPr/>
                    <a:lstStyle/>
                    <a:p>
                      <a:r>
                        <a:rPr lang="en-US" b="1" dirty="0">
                          <a:solidFill>
                            <a:schemeClr val="tx1"/>
                          </a:solidFill>
                          <a:latin typeface="Times New Roman" panose="02020603050405020304" pitchFamily="18" charset="0"/>
                          <a:cs typeface="Times New Roman" panose="02020603050405020304" pitchFamily="18" charset="0"/>
                        </a:rPr>
                        <a:t>LightGBM (LGBM)</a:t>
                      </a:r>
                      <a:endParaRPr lang="en-US"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Data Cleaning</a:t>
                      </a:r>
                      <a:endParaRPr lang="en-US" dirty="0">
                        <a:solidFill>
                          <a:schemeClr val="bg1"/>
                        </a:solidFill>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Accuracy</a:t>
                      </a:r>
                      <a:endParaRPr lang="en-US"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81916562"/>
                  </a:ext>
                </a:extLst>
              </a:tr>
              <a:tr h="290135">
                <a:tc>
                  <a:txBody>
                    <a:bodyPr/>
                    <a:lstStyle/>
                    <a:p>
                      <a:r>
                        <a:rPr lang="en-US" b="1" dirty="0">
                          <a:latin typeface="Times New Roman" panose="02020603050405020304" pitchFamily="18" charset="0"/>
                          <a:cs typeface="Times New Roman" panose="02020603050405020304" pitchFamily="18" charset="0"/>
                        </a:rPr>
                        <a:t>Gradient Boosting (GB)</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a:latin typeface="Times New Roman" panose="02020603050405020304" pitchFamily="18" charset="0"/>
                          <a:cs typeface="Times New Roman" panose="02020603050405020304" pitchFamily="18" charset="0"/>
                        </a:rPr>
                        <a:t>Feature Engineering</a:t>
                      </a:r>
                    </a:p>
                  </a:txBody>
                  <a:tcPr anchor="ctr"/>
                </a:tc>
                <a:tc>
                  <a:txBody>
                    <a:bodyPr/>
                    <a:lstStyle/>
                    <a:p>
                      <a:r>
                        <a:rPr lang="en-US" dirty="0">
                          <a:latin typeface="Times New Roman" panose="02020603050405020304" pitchFamily="18" charset="0"/>
                          <a:cs typeface="Times New Roman" panose="02020603050405020304" pitchFamily="18" charset="0"/>
                        </a:rPr>
                        <a:t>Precision</a:t>
                      </a:r>
                    </a:p>
                  </a:txBody>
                  <a:tcPr anchor="ctr"/>
                </a:tc>
                <a:extLst>
                  <a:ext uri="{0D108BD9-81ED-4DB2-BD59-A6C34878D82A}">
                    <a16:rowId xmlns:a16="http://schemas.microsoft.com/office/drawing/2014/main" val="2280302193"/>
                  </a:ext>
                </a:extLst>
              </a:tr>
              <a:tr h="290135">
                <a:tc>
                  <a:txBody>
                    <a:bodyPr/>
                    <a:lstStyle/>
                    <a:p>
                      <a:r>
                        <a:rPr lang="en-US" b="1" dirty="0">
                          <a:latin typeface="Times New Roman" panose="02020603050405020304" pitchFamily="18" charset="0"/>
                          <a:cs typeface="Times New Roman" panose="02020603050405020304" pitchFamily="18" charset="0"/>
                        </a:rPr>
                        <a:t>XGBoost (XGB)</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a:latin typeface="Times New Roman" panose="02020603050405020304" pitchFamily="18" charset="0"/>
                          <a:cs typeface="Times New Roman" panose="02020603050405020304" pitchFamily="18" charset="0"/>
                        </a:rPr>
                        <a:t>Feature Selection</a:t>
                      </a:r>
                    </a:p>
                  </a:txBody>
                  <a:tcPr anchor="ctr"/>
                </a:tc>
                <a:tc>
                  <a:txBody>
                    <a:bodyPr/>
                    <a:lstStyle/>
                    <a:p>
                      <a:r>
                        <a:rPr lang="en-US" dirty="0">
                          <a:latin typeface="Times New Roman" panose="02020603050405020304" pitchFamily="18" charset="0"/>
                          <a:cs typeface="Times New Roman" panose="02020603050405020304" pitchFamily="18" charset="0"/>
                        </a:rPr>
                        <a:t>Recall</a:t>
                      </a:r>
                    </a:p>
                  </a:txBody>
                  <a:tcPr anchor="ctr"/>
                </a:tc>
                <a:extLst>
                  <a:ext uri="{0D108BD9-81ED-4DB2-BD59-A6C34878D82A}">
                    <a16:rowId xmlns:a16="http://schemas.microsoft.com/office/drawing/2014/main" val="343230753"/>
                  </a:ext>
                </a:extLst>
              </a:tr>
              <a:tr h="290135">
                <a:tc>
                  <a:txBody>
                    <a:bodyPr/>
                    <a:lstStyle/>
                    <a:p>
                      <a:r>
                        <a:rPr lang="en-US" b="1" dirty="0">
                          <a:latin typeface="Times New Roman" panose="02020603050405020304" pitchFamily="18" charset="0"/>
                          <a:cs typeface="Times New Roman" panose="02020603050405020304" pitchFamily="18" charset="0"/>
                        </a:rPr>
                        <a:t>Random Forest (RF)</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a:latin typeface="Times New Roman" panose="02020603050405020304" pitchFamily="18" charset="0"/>
                          <a:cs typeface="Times New Roman" panose="02020603050405020304" pitchFamily="18" charset="0"/>
                        </a:rPr>
                        <a:t>Data Scaling</a:t>
                      </a:r>
                    </a:p>
                  </a:txBody>
                  <a:tcPr anchor="ctr"/>
                </a:tc>
                <a:tc>
                  <a:txBody>
                    <a:bodyPr/>
                    <a:lstStyle/>
                    <a:p>
                      <a:r>
                        <a:rPr lang="en-US" dirty="0">
                          <a:latin typeface="Times New Roman" panose="02020603050405020304" pitchFamily="18" charset="0"/>
                          <a:cs typeface="Times New Roman" panose="02020603050405020304" pitchFamily="18" charset="0"/>
                        </a:rPr>
                        <a:t>F1 Score</a:t>
                      </a:r>
                    </a:p>
                  </a:txBody>
                  <a:tcPr anchor="ctr"/>
                </a:tc>
                <a:extLst>
                  <a:ext uri="{0D108BD9-81ED-4DB2-BD59-A6C34878D82A}">
                    <a16:rowId xmlns:a16="http://schemas.microsoft.com/office/drawing/2014/main" val="2985616008"/>
                  </a:ext>
                </a:extLst>
              </a:tr>
              <a:tr h="290135">
                <a:tc>
                  <a:txBody>
                    <a:bodyPr/>
                    <a:lstStyle/>
                    <a:p>
                      <a:r>
                        <a:rPr lang="en-US" b="1" dirty="0">
                          <a:latin typeface="Times New Roman" panose="02020603050405020304" pitchFamily="18" charset="0"/>
                          <a:cs typeface="Times New Roman" panose="02020603050405020304" pitchFamily="18" charset="0"/>
                        </a:rPr>
                        <a:t>Decision Tree Classifier</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a:latin typeface="Times New Roman" panose="02020603050405020304" pitchFamily="18" charset="0"/>
                          <a:cs typeface="Times New Roman" panose="02020603050405020304" pitchFamily="18" charset="0"/>
                        </a:rPr>
                        <a:t>Handling Class Imbalance</a:t>
                      </a:r>
                    </a:p>
                  </a:txBody>
                  <a:tcPr anchor="ctr"/>
                </a:tc>
                <a:tc>
                  <a:txBody>
                    <a:bodyPr/>
                    <a:lstStyle/>
                    <a:p>
                      <a:r>
                        <a:rPr lang="en-US" dirty="0">
                          <a:latin typeface="Times New Roman" panose="02020603050405020304" pitchFamily="18" charset="0"/>
                          <a:cs typeface="Times New Roman" panose="02020603050405020304" pitchFamily="18" charset="0"/>
                        </a:rPr>
                        <a:t>ROC AUC</a:t>
                      </a:r>
                    </a:p>
                  </a:txBody>
                  <a:tcPr anchor="ctr"/>
                </a:tc>
                <a:extLst>
                  <a:ext uri="{0D108BD9-81ED-4DB2-BD59-A6C34878D82A}">
                    <a16:rowId xmlns:a16="http://schemas.microsoft.com/office/drawing/2014/main" val="172122626"/>
                  </a:ext>
                </a:extLst>
              </a:tr>
              <a:tr h="290135">
                <a:tc>
                  <a:txBody>
                    <a:bodyPr/>
                    <a:lstStyle/>
                    <a:p>
                      <a:r>
                        <a:rPr lang="en-US" b="1" dirty="0">
                          <a:latin typeface="Times New Roman" panose="02020603050405020304" pitchFamily="18" charset="0"/>
                          <a:cs typeface="Times New Roman" panose="02020603050405020304" pitchFamily="18" charset="0"/>
                        </a:rPr>
                        <a:t>K-Nearest Neighbors (KNN)</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a:latin typeface="Times New Roman" panose="02020603050405020304" pitchFamily="18" charset="0"/>
                          <a:cs typeface="Times New Roman" panose="02020603050405020304" pitchFamily="18" charset="0"/>
                        </a:rPr>
                        <a:t>Normalization</a:t>
                      </a:r>
                    </a:p>
                  </a:txBody>
                  <a:tcPr anchor="ctr"/>
                </a:tc>
                <a:tc>
                  <a:txBody>
                    <a:bodyPr/>
                    <a:lstStyle/>
                    <a:p>
                      <a:r>
                        <a:rPr lang="en-US" dirty="0">
                          <a:latin typeface="Times New Roman" panose="02020603050405020304" pitchFamily="18" charset="0"/>
                          <a:cs typeface="Times New Roman" panose="02020603050405020304" pitchFamily="18" charset="0"/>
                        </a:rPr>
                        <a:t>Sensitivity &amp; Specificity</a:t>
                      </a:r>
                    </a:p>
                  </a:txBody>
                  <a:tcPr anchor="ctr"/>
                </a:tc>
                <a:extLst>
                  <a:ext uri="{0D108BD9-81ED-4DB2-BD59-A6C34878D82A}">
                    <a16:rowId xmlns:a16="http://schemas.microsoft.com/office/drawing/2014/main" val="2626860761"/>
                  </a:ext>
                </a:extLst>
              </a:tr>
              <a:tr h="290135">
                <a:tc>
                  <a:txBody>
                    <a:bodyPr/>
                    <a:lstStyle/>
                    <a:p>
                      <a:r>
                        <a:rPr lang="en-US" b="1" dirty="0">
                          <a:latin typeface="Times New Roman" panose="02020603050405020304" pitchFamily="18" charset="0"/>
                          <a:cs typeface="Times New Roman" panose="02020603050405020304" pitchFamily="18" charset="0"/>
                        </a:rPr>
                        <a:t>AdaBoost</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a:latin typeface="Times New Roman" panose="02020603050405020304" pitchFamily="18" charset="0"/>
                          <a:cs typeface="Times New Roman" panose="02020603050405020304" pitchFamily="18" charset="0"/>
                        </a:rPr>
                        <a:t>Outlier Detection</a:t>
                      </a:r>
                    </a:p>
                  </a:txBody>
                  <a:tcPr anchor="ctr"/>
                </a:tc>
                <a:tc>
                  <a:txBody>
                    <a:bodyPr/>
                    <a:lstStyle/>
                    <a:p>
                      <a:r>
                        <a:rPr lang="en-US" dirty="0">
                          <a:latin typeface="Times New Roman" panose="02020603050405020304" pitchFamily="18" charset="0"/>
                          <a:cs typeface="Times New Roman" panose="02020603050405020304" pitchFamily="18" charset="0"/>
                        </a:rPr>
                        <a:t>Balanced Accuracy</a:t>
                      </a:r>
                    </a:p>
                  </a:txBody>
                  <a:tcPr anchor="ctr"/>
                </a:tc>
                <a:extLst>
                  <a:ext uri="{0D108BD9-81ED-4DB2-BD59-A6C34878D82A}">
                    <a16:rowId xmlns:a16="http://schemas.microsoft.com/office/drawing/2014/main" val="1857712374"/>
                  </a:ext>
                </a:extLst>
              </a:tr>
              <a:tr h="507736">
                <a:tc>
                  <a:txBody>
                    <a:bodyPr/>
                    <a:lstStyle/>
                    <a:p>
                      <a:r>
                        <a:rPr lang="en-US" b="1" dirty="0">
                          <a:latin typeface="Times New Roman" panose="02020603050405020304" pitchFamily="18" charset="0"/>
                          <a:cs typeface="Times New Roman" panose="02020603050405020304" pitchFamily="18" charset="0"/>
                        </a:rPr>
                        <a:t>Support Vector Machine (SVM)</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Feature Transformation</a:t>
                      </a:r>
                    </a:p>
                  </a:txBody>
                  <a:tcPr anchor="ctr"/>
                </a:tc>
                <a:tc>
                  <a:txBody>
                    <a:bodyPr/>
                    <a:lstStyle/>
                    <a:p>
                      <a:r>
                        <a:rPr lang="en-US" dirty="0">
                          <a:latin typeface="Times New Roman" panose="02020603050405020304" pitchFamily="18" charset="0"/>
                          <a:cs typeface="Times New Roman" panose="02020603050405020304" pitchFamily="18" charset="0"/>
                        </a:rPr>
                        <a:t>MCC (Matthews Correlation Coefficient)</a:t>
                      </a:r>
                    </a:p>
                  </a:txBody>
                  <a:tcPr anchor="ctr"/>
                </a:tc>
                <a:extLst>
                  <a:ext uri="{0D108BD9-81ED-4DB2-BD59-A6C34878D82A}">
                    <a16:rowId xmlns:a16="http://schemas.microsoft.com/office/drawing/2014/main" val="1620191583"/>
                  </a:ext>
                </a:extLst>
              </a:tr>
              <a:tr h="319846">
                <a:tc>
                  <a:txBody>
                    <a:bodyPr/>
                    <a:lstStyle/>
                    <a:p>
                      <a:r>
                        <a:rPr lang="en-US" b="1" dirty="0">
                          <a:latin typeface="Times New Roman" panose="02020603050405020304" pitchFamily="18" charset="0"/>
                          <a:cs typeface="Times New Roman" panose="02020603050405020304" pitchFamily="18" charset="0"/>
                        </a:rPr>
                        <a:t>Multi-Layer Perceptron (MLP)</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a:latin typeface="Times New Roman" panose="02020603050405020304" pitchFamily="18" charset="0"/>
                          <a:cs typeface="Times New Roman" panose="02020603050405020304" pitchFamily="18" charset="0"/>
                        </a:rPr>
                        <a:t>Data Augmentation</a:t>
                      </a:r>
                    </a:p>
                  </a:txBody>
                  <a:tcPr anchor="ctr"/>
                </a:tc>
                <a:tc>
                  <a:txBody>
                    <a:bodyPr/>
                    <a:lstStyle/>
                    <a:p>
                      <a:r>
                        <a:rPr lang="en-US" dirty="0">
                          <a:latin typeface="Times New Roman" panose="02020603050405020304" pitchFamily="18" charset="0"/>
                          <a:cs typeface="Times New Roman" panose="02020603050405020304" pitchFamily="18" charset="0"/>
                        </a:rPr>
                        <a:t>Log Loss</a:t>
                      </a:r>
                    </a:p>
                  </a:txBody>
                  <a:tcPr anchor="ctr"/>
                </a:tc>
                <a:extLst>
                  <a:ext uri="{0D108BD9-81ED-4DB2-BD59-A6C34878D82A}">
                    <a16:rowId xmlns:a16="http://schemas.microsoft.com/office/drawing/2014/main" val="1896057951"/>
                  </a:ext>
                </a:extLst>
              </a:tr>
              <a:tr h="290135">
                <a:tc>
                  <a:txBody>
                    <a:bodyPr/>
                    <a:lstStyle/>
                    <a:p>
                      <a:r>
                        <a:rPr lang="en-US" b="1" dirty="0">
                          <a:latin typeface="Times New Roman" panose="02020603050405020304" pitchFamily="18" charset="0"/>
                          <a:cs typeface="Times New Roman" panose="02020603050405020304" pitchFamily="18" charset="0"/>
                        </a:rPr>
                        <a:t>Logistic Regression</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a:latin typeface="Times New Roman" panose="02020603050405020304" pitchFamily="18" charset="0"/>
                          <a:cs typeface="Times New Roman" panose="02020603050405020304" pitchFamily="18" charset="0"/>
                        </a:rPr>
                        <a:t>Standardization</a:t>
                      </a:r>
                    </a:p>
                  </a:txBody>
                  <a:tcPr anchor="ctr"/>
                </a:tc>
                <a:tc>
                  <a:txBody>
                    <a:bodyPr/>
                    <a:lstStyle/>
                    <a:p>
                      <a:r>
                        <a:rPr lang="en-US" dirty="0">
                          <a:latin typeface="Times New Roman" panose="02020603050405020304" pitchFamily="18" charset="0"/>
                          <a:cs typeface="Times New Roman" panose="02020603050405020304" pitchFamily="18" charset="0"/>
                        </a:rPr>
                        <a:t>Brier Score</a:t>
                      </a:r>
                    </a:p>
                  </a:txBody>
                  <a:tcPr anchor="ctr"/>
                </a:tc>
                <a:extLst>
                  <a:ext uri="{0D108BD9-81ED-4DB2-BD59-A6C34878D82A}">
                    <a16:rowId xmlns:a16="http://schemas.microsoft.com/office/drawing/2014/main" val="1308684938"/>
                  </a:ext>
                </a:extLst>
              </a:tr>
              <a:tr h="319846">
                <a:tc>
                  <a:txBody>
                    <a:bodyPr/>
                    <a:lstStyle/>
                    <a:p>
                      <a:r>
                        <a:rPr lang="en-US" b="1" dirty="0">
                          <a:latin typeface="Times New Roman" panose="02020603050405020304" pitchFamily="18" charset="0"/>
                          <a:cs typeface="Times New Roman" panose="02020603050405020304" pitchFamily="18" charset="0"/>
                        </a:rPr>
                        <a:t>Gaussian Naïve Bayes (GNB)</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Handling Missing Values</a:t>
                      </a:r>
                      <a:endParaRPr lang="en-US"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Cohen’s Kappa</a:t>
                      </a:r>
                      <a:endParaRPr lang="en-US" dirty="0">
                        <a:solidFill>
                          <a:schemeClr val="bg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14003301"/>
                  </a:ext>
                </a:extLst>
              </a:tr>
            </a:tbl>
          </a:graphicData>
        </a:graphic>
      </p:graphicFrame>
      <p:sp>
        <p:nvSpPr>
          <p:cNvPr id="5" name="TextBox 4">
            <a:extLst>
              <a:ext uri="{FF2B5EF4-FFF2-40B4-BE49-F238E27FC236}">
                <a16:creationId xmlns:a16="http://schemas.microsoft.com/office/drawing/2014/main" id="{91E877BE-05D2-418B-A20A-43E7D66AF856}"/>
              </a:ext>
            </a:extLst>
          </p:cNvPr>
          <p:cNvSpPr txBox="1"/>
          <p:nvPr/>
        </p:nvSpPr>
        <p:spPr>
          <a:xfrm>
            <a:off x="975360" y="1097172"/>
            <a:ext cx="9692640" cy="646331"/>
          </a:xfrm>
          <a:prstGeom prst="rect">
            <a:avLst/>
          </a:prstGeom>
          <a:noFill/>
        </p:spPr>
        <p:txBody>
          <a:bodyPr wrap="square">
            <a:spAutoFit/>
          </a:bodyPr>
          <a:lstStyle/>
          <a:p>
            <a:pPr marR="0" lvl="0" algn="l" defTabSz="914400" rtl="0" eaLnBrk="0" fontAlgn="base" latinLnBrk="0" hangingPunct="0">
              <a:spcBef>
                <a:spcPct val="0"/>
              </a:spcBef>
              <a:spcAft>
                <a:spcPct val="0"/>
              </a:spcAft>
              <a:buClrTx/>
              <a:buSzTx/>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The algorithms which we </a:t>
            </a:r>
            <a:r>
              <a:rPr lang="en-US" altLang="en-US" dirty="0">
                <a:latin typeface="Times New Roman" panose="02020603050405020304" pitchFamily="18" charset="0"/>
                <a:cs typeface="Times New Roman" panose="02020603050405020304" pitchFamily="18" charset="0"/>
              </a:rPr>
              <a:t>used</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based on the research we have conducted to handle imbalanced data and to achieve high accuracy are:</a:t>
            </a:r>
          </a:p>
        </p:txBody>
      </p:sp>
    </p:spTree>
    <p:extLst>
      <p:ext uri="{BB962C8B-B14F-4D97-AF65-F5344CB8AC3E}">
        <p14:creationId xmlns:p14="http://schemas.microsoft.com/office/powerpoint/2010/main" val="907915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1119867" y="471955"/>
            <a:ext cx="9779183" cy="646331"/>
          </a:xfrm>
        </p:spPr>
        <p:txBody>
          <a:bodyPr/>
          <a:lstStyle/>
          <a:p>
            <a:pPr algn="ctr"/>
            <a:r>
              <a:rPr lang="en-US" sz="3600" dirty="0">
                <a:solidFill>
                  <a:srgbClr val="002060"/>
                </a:solidFill>
                <a:latin typeface="Times New Roman" panose="02020603050405020304" pitchFamily="18" charset="0"/>
                <a:cs typeface="Times New Roman" panose="02020603050405020304" pitchFamily="18" charset="0"/>
              </a:rPr>
              <a:t>Comparison of Algorithms</a:t>
            </a:r>
          </a:p>
        </p:txBody>
      </p:sp>
      <p:sp>
        <p:nvSpPr>
          <p:cNvPr id="8" name="TextBox 7">
            <a:extLst>
              <a:ext uri="{FF2B5EF4-FFF2-40B4-BE49-F238E27FC236}">
                <a16:creationId xmlns:a16="http://schemas.microsoft.com/office/drawing/2014/main" id="{BCEB1715-10A6-4ADF-84CC-9DC72571E26B}"/>
              </a:ext>
            </a:extLst>
          </p:cNvPr>
          <p:cNvSpPr txBox="1"/>
          <p:nvPr/>
        </p:nvSpPr>
        <p:spPr>
          <a:xfrm>
            <a:off x="1119867" y="6131608"/>
            <a:ext cx="10448925" cy="369332"/>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The bar chart provides a visual comparison of the performance of various machine learning algorithms</a:t>
            </a:r>
            <a:endParaRPr lang="en-IN" b="1" dirty="0">
              <a:latin typeface="Times New Roman" panose="02020603050405020304" pitchFamily="18" charset="0"/>
              <a:cs typeface="Times New Roman" panose="02020603050405020304" pitchFamily="18" charset="0"/>
            </a:endParaRPr>
          </a:p>
        </p:txBody>
      </p:sp>
      <p:pic>
        <p:nvPicPr>
          <p:cNvPr id="4098" name="Picture 2">
            <a:extLst>
              <a:ext uri="{FF2B5EF4-FFF2-40B4-BE49-F238E27FC236}">
                <a16:creationId xmlns:a16="http://schemas.microsoft.com/office/drawing/2014/main" id="{47F751EA-F50C-4293-887C-5F1288E7D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4673" y="1344075"/>
            <a:ext cx="8522653" cy="4658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8163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1119867" y="375942"/>
            <a:ext cx="9779183" cy="646331"/>
          </a:xfrm>
        </p:spPr>
        <p:txBody>
          <a:bodyPr/>
          <a:lstStyle/>
          <a:p>
            <a:pPr algn="ctr"/>
            <a:r>
              <a:rPr lang="en-US" sz="4000" dirty="0">
                <a:solidFill>
                  <a:srgbClr val="002060"/>
                </a:solidFill>
                <a:latin typeface="Times New Roman" panose="02020603050405020304" pitchFamily="18" charset="0"/>
                <a:cs typeface="Times New Roman" panose="02020603050405020304" pitchFamily="18" charset="0"/>
              </a:rPr>
              <a:t>Accuracy Trend</a:t>
            </a:r>
          </a:p>
        </p:txBody>
      </p:sp>
      <p:sp>
        <p:nvSpPr>
          <p:cNvPr id="8" name="TextBox 7">
            <a:extLst>
              <a:ext uri="{FF2B5EF4-FFF2-40B4-BE49-F238E27FC236}">
                <a16:creationId xmlns:a16="http://schemas.microsoft.com/office/drawing/2014/main" id="{BCEB1715-10A6-4ADF-84CC-9DC72571E26B}"/>
              </a:ext>
            </a:extLst>
          </p:cNvPr>
          <p:cNvSpPr txBox="1"/>
          <p:nvPr/>
        </p:nvSpPr>
        <p:spPr>
          <a:xfrm>
            <a:off x="1119867" y="5911938"/>
            <a:ext cx="10448925" cy="646331"/>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Ensemble models (LightGBM, XGBoost) achieve the highest accuracy in fetal health prediction, while traditional models (Logistic Regression, Naive Bayes) perform lower.</a:t>
            </a:r>
            <a:endParaRPr lang="en-IN" b="1" dirty="0">
              <a:latin typeface="Times New Roman" panose="02020603050405020304" pitchFamily="18" charset="0"/>
              <a:cs typeface="Times New Roman" panose="02020603050405020304" pitchFamily="18" charset="0"/>
            </a:endParaRPr>
          </a:p>
        </p:txBody>
      </p:sp>
      <p:pic>
        <p:nvPicPr>
          <p:cNvPr id="5122" name="Picture 2">
            <a:extLst>
              <a:ext uri="{FF2B5EF4-FFF2-40B4-BE49-F238E27FC236}">
                <a16:creationId xmlns:a16="http://schemas.microsoft.com/office/drawing/2014/main" id="{5F0EB2E5-3AA8-49CB-B8EE-71F2DA474F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5602" y="1259840"/>
            <a:ext cx="8900795" cy="448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626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1119867" y="471955"/>
            <a:ext cx="9779183" cy="646331"/>
          </a:xfrm>
        </p:spPr>
        <p:txBody>
          <a:bodyPr/>
          <a:lstStyle/>
          <a:p>
            <a:pPr algn="ctr"/>
            <a:r>
              <a:rPr lang="en-US" sz="4000" dirty="0">
                <a:solidFill>
                  <a:srgbClr val="002060"/>
                </a:solidFill>
                <a:latin typeface="Times New Roman" panose="02020603050405020304" pitchFamily="18" charset="0"/>
                <a:cs typeface="Times New Roman" panose="02020603050405020304" pitchFamily="18" charset="0"/>
              </a:rPr>
              <a:t>Acquired Results</a:t>
            </a:r>
          </a:p>
        </p:txBody>
      </p:sp>
      <p:pic>
        <p:nvPicPr>
          <p:cNvPr id="4" name="Picture 3">
            <a:extLst>
              <a:ext uri="{FF2B5EF4-FFF2-40B4-BE49-F238E27FC236}">
                <a16:creationId xmlns:a16="http://schemas.microsoft.com/office/drawing/2014/main" id="{63F33098-E324-4738-A256-C99BE40BA29F}"/>
              </a:ext>
            </a:extLst>
          </p:cNvPr>
          <p:cNvPicPr>
            <a:picLocks noChangeAspect="1"/>
          </p:cNvPicPr>
          <p:nvPr/>
        </p:nvPicPr>
        <p:blipFill>
          <a:blip r:embed="rId3"/>
          <a:stretch>
            <a:fillRect/>
          </a:stretch>
        </p:blipFill>
        <p:spPr>
          <a:xfrm>
            <a:off x="3489960" y="1381759"/>
            <a:ext cx="5212079" cy="5004285"/>
          </a:xfrm>
          <a:prstGeom prst="rect">
            <a:avLst/>
          </a:prstGeom>
        </p:spPr>
      </p:pic>
    </p:spTree>
    <p:extLst>
      <p:ext uri="{BB962C8B-B14F-4D97-AF65-F5344CB8AC3E}">
        <p14:creationId xmlns:p14="http://schemas.microsoft.com/office/powerpoint/2010/main" val="1586679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10342" y="647700"/>
            <a:ext cx="9601200" cy="723097"/>
          </a:xfrm>
        </p:spPr>
        <p:txBody>
          <a:bodyPr/>
          <a:lstStyle/>
          <a:p>
            <a:pPr algn="ctr"/>
            <a:r>
              <a:rPr lang="en-US" dirty="0">
                <a:solidFill>
                  <a:srgbClr val="002060"/>
                </a:solidFill>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FDBEFB08-024E-49EF-8F22-AFD3F25F5B4F}"/>
              </a:ext>
            </a:extLst>
          </p:cNvPr>
          <p:cNvSpPr txBox="1"/>
          <p:nvPr/>
        </p:nvSpPr>
        <p:spPr>
          <a:xfrm>
            <a:off x="1139371" y="1903085"/>
            <a:ext cx="9913258" cy="3477875"/>
          </a:xfrm>
          <a:prstGeom prst="rect">
            <a:avLst/>
          </a:prstGeom>
          <a:noFill/>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Fetal Health Prediction using machine learning enables early detection of risks, leading to timely medical intervention and improved pregnancy outcomes. </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evaluating multiple algorithms such as LGBM, Gradient Boost, XGB, Random Forest, Decision Tree Classifier, KNN, AdaBoost, SVM, MLP, Logistic Regression, and Gaussian Naive Bayes, we identified </a:t>
            </a:r>
            <a:r>
              <a:rPr lang="en-US" sz="2000" b="1" dirty="0">
                <a:latin typeface="Times New Roman" panose="02020603050405020304" pitchFamily="18" charset="0"/>
                <a:cs typeface="Times New Roman" panose="02020603050405020304" pitchFamily="18" charset="0"/>
              </a:rPr>
              <a:t>LGBM as the most accurate model with 99.42% accuracy</a:t>
            </a:r>
            <a:r>
              <a:rPr lang="en-US" sz="2000" dirty="0">
                <a:latin typeface="Times New Roman" panose="02020603050405020304" pitchFamily="18" charset="0"/>
                <a:cs typeface="Times New Roman" panose="02020603050405020304" pitchFamily="18" charset="0"/>
              </a:rPr>
              <a:t>, followed by Gradient Boost and XGB.</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study highlights the significance of analyzing CTG data to classify fetal health effectively. The results provide valuable insights for healthcare professionals, supporting them in making faster and more accurate decisions to safeguard both mother and child.</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Ethical concerns, including patient privacy and responsible use of medical data, remain crucial to ensuring the safe deployment of AI-driven healthcare solutions.</a:t>
            </a:r>
          </a:p>
        </p:txBody>
      </p:sp>
    </p:spTree>
    <p:extLst>
      <p:ext uri="{BB962C8B-B14F-4D97-AF65-F5344CB8AC3E}">
        <p14:creationId xmlns:p14="http://schemas.microsoft.com/office/powerpoint/2010/main" val="1265939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43000" y="2466976"/>
            <a:ext cx="5695950" cy="1315084"/>
          </a:xfrm>
        </p:spPr>
        <p:txBody>
          <a:bodyPr/>
          <a:lstStyle/>
          <a:p>
            <a:r>
              <a:rPr lang="en-US" sz="6600" dirty="0">
                <a:latin typeface="Lucida Handwriting" panose="03010101010101010101" pitchFamily="66" charset="0"/>
                <a:cs typeface="Times New Roman" panose="02020603050405020304" pitchFamily="18" charset="0"/>
              </a:rPr>
              <a:t>Thank You</a:t>
            </a:r>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CD172-EBEA-4713-A333-3B9822516A89}"/>
              </a:ext>
            </a:extLst>
          </p:cNvPr>
          <p:cNvSpPr>
            <a:spLocks noGrp="1"/>
          </p:cNvSpPr>
          <p:nvPr>
            <p:ph type="title"/>
          </p:nvPr>
        </p:nvSpPr>
        <p:spPr>
          <a:xfrm>
            <a:off x="952501" y="600781"/>
            <a:ext cx="9779183" cy="703436"/>
          </a:xfrm>
        </p:spPr>
        <p:txBody>
          <a:bodyPr/>
          <a:lstStyle/>
          <a:p>
            <a:pPr algn="ctr"/>
            <a:r>
              <a:rPr lang="en-US" dirty="0">
                <a:solidFill>
                  <a:srgbClr val="00206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6F5CCB5-A1CE-4A41-84EB-341269283841}"/>
              </a:ext>
            </a:extLst>
          </p:cNvPr>
          <p:cNvSpPr>
            <a:spLocks noGrp="1"/>
          </p:cNvSpPr>
          <p:nvPr>
            <p:ph idx="1"/>
          </p:nvPr>
        </p:nvSpPr>
        <p:spPr>
          <a:xfrm>
            <a:off x="662938" y="1588697"/>
            <a:ext cx="10563861" cy="4504617"/>
          </a:xfrm>
        </p:spPr>
        <p:txBody>
          <a:bodyPr>
            <a:noAutofit/>
          </a:bodyPr>
          <a:lstStyle/>
          <a:p>
            <a:pPr marL="285750" indent="-285750"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Fetal health monitoring is essential to ensure a baby’s well-being during pregnancy. Early detection of complications allows timely medical intervention, reducing the risks for both the mother and the baby.</a:t>
            </a:r>
          </a:p>
          <a:p>
            <a:pPr marL="285750" indent="-285750"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Cardiotocography(</a:t>
            </a:r>
            <a:r>
              <a:rPr lang="en-US" sz="1800" b="1" dirty="0">
                <a:latin typeface="Times New Roman" panose="02020603050405020304" pitchFamily="18" charset="0"/>
                <a:cs typeface="Times New Roman" panose="02020603050405020304" pitchFamily="18" charset="0"/>
              </a:rPr>
              <a:t>CTG</a:t>
            </a:r>
            <a:r>
              <a:rPr lang="en-US" sz="1800" dirty="0">
                <a:latin typeface="Times New Roman" panose="02020603050405020304" pitchFamily="18" charset="0"/>
                <a:cs typeface="Times New Roman" panose="02020603050405020304" pitchFamily="18" charset="0"/>
              </a:rPr>
              <a:t>) is a widely used method that records Fetal Heart Rate (FHR) and Uterine Contractions to assess fetal condition. It helps doctors monitor fetal well-being and detect potential distress.</a:t>
            </a:r>
          </a:p>
          <a:p>
            <a:pPr marL="285750" indent="-285750"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 fetus is an unborn baby, developing in the womb from the embryo stage until birth. CTG provides real-time data, making it easier for doctors to assess the mother's and baby's health conditions. </a:t>
            </a:r>
            <a:r>
              <a:rPr lang="en-IN" sz="1800" dirty="0">
                <a:solidFill>
                  <a:schemeClr val="bg2">
                    <a:lumMod val="10000"/>
                  </a:schemeClr>
                </a:solidFill>
                <a:latin typeface="Times New Roman" panose="02020603050405020304" pitchFamily="18" charset="0"/>
                <a:cs typeface="Times New Roman" panose="02020603050405020304" pitchFamily="18" charset="0"/>
              </a:rPr>
              <a:t>By using this CTG it is more easy for the doctor to analyse the health condition of the women. We can easily generate data used by the doctor through CTG.</a:t>
            </a:r>
          </a:p>
          <a:p>
            <a:pPr marL="285750" indent="-285750"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Every year, around 700 women die due to pregnancy-related complications. ML-powered CTG analysis can help reduce this number by improving early detection and intervention.</a:t>
            </a:r>
          </a:p>
          <a:p>
            <a:pPr marL="285750" indent="-285750" algn="just">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Machine Learning in Healthcare revolutionizes fetal health monitoring, providing automated, accurate, and faster analysis of CTG data. This assists doctors in making better decisions, ultimately reducing pregnancy-related risks and improving maternal and fetal health outcomes.</a:t>
            </a:r>
          </a:p>
        </p:txBody>
      </p:sp>
    </p:spTree>
    <p:extLst>
      <p:ext uri="{BB962C8B-B14F-4D97-AF65-F5344CB8AC3E}">
        <p14:creationId xmlns:p14="http://schemas.microsoft.com/office/powerpoint/2010/main" val="2639314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a:xfrm>
            <a:off x="854073" y="436014"/>
            <a:ext cx="10159365" cy="800100"/>
          </a:xfrm>
        </p:spPr>
        <p:txBody>
          <a:bodyPr/>
          <a:lstStyle/>
          <a:p>
            <a:pPr algn="ctr"/>
            <a:r>
              <a:rPr lang="en-US" sz="3600" dirty="0">
                <a:solidFill>
                  <a:srgbClr val="002060"/>
                </a:solidFill>
                <a:latin typeface="Times New Roman" panose="02020603050405020304" pitchFamily="18" charset="0"/>
                <a:cs typeface="Times New Roman" panose="02020603050405020304" pitchFamily="18" charset="0"/>
              </a:rPr>
              <a:t>Problem Identification</a:t>
            </a:r>
            <a:endParaRPr lang="en-US" sz="3600" dirty="0">
              <a:solidFill>
                <a:srgbClr val="002060"/>
              </a:solidFill>
            </a:endParaRPr>
          </a:p>
        </p:txBody>
      </p:sp>
      <p:sp>
        <p:nvSpPr>
          <p:cNvPr id="4" name="Rectangle 1">
            <a:extLst>
              <a:ext uri="{FF2B5EF4-FFF2-40B4-BE49-F238E27FC236}">
                <a16:creationId xmlns:a16="http://schemas.microsoft.com/office/drawing/2014/main" id="{42B566C8-1CDB-4134-9EF7-A0F2D7495404}"/>
              </a:ext>
            </a:extLst>
          </p:cNvPr>
          <p:cNvSpPr>
            <a:spLocks noGrp="1" noChangeArrowheads="1"/>
          </p:cNvSpPr>
          <p:nvPr>
            <p:ph type="subTitle" idx="1"/>
          </p:nvPr>
        </p:nvSpPr>
        <p:spPr bwMode="auto">
          <a:xfrm>
            <a:off x="334650" y="1363328"/>
            <a:ext cx="8849677" cy="439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02336" indent="-342900">
              <a:lnSpc>
                <a:spcPct val="100000"/>
              </a:lnSpc>
              <a:buFont typeface="Wingdings" panose="05000000000000000000" pitchFamily="2" charset="2"/>
              <a:buChar char="ü"/>
            </a:pPr>
            <a:r>
              <a:rPr lang="en-US" sz="2000" b="1" dirty="0">
                <a:solidFill>
                  <a:srgbClr val="002060"/>
                </a:solidFill>
                <a:latin typeface="Times New Roman" panose="02020603050405020304" pitchFamily="18" charset="0"/>
                <a:cs typeface="Times New Roman" panose="02020603050405020304" pitchFamily="18" charset="0"/>
              </a:rPr>
              <a:t>Risk of Fetal Distress</a:t>
            </a:r>
          </a:p>
          <a:p>
            <a:pPr marL="345186" indent="-285750" algn="just">
              <a:lnSpc>
                <a:spcPct val="100000"/>
              </a:lnSpc>
              <a:spcBef>
                <a:spcPts val="600"/>
              </a:spcBef>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Fetal distress is a critical condition where a baby experiences complications in the womb, often due to oxygen deprivation or abnormal heart rates. If left undetected, it can lead to:</a:t>
            </a:r>
          </a:p>
          <a:p>
            <a:pPr marL="59436">
              <a:lnSpc>
                <a:spcPct val="100000"/>
              </a:lnSpc>
              <a:spcBef>
                <a:spcPts val="600"/>
              </a:spcBef>
            </a:pPr>
            <a:r>
              <a:rPr lang="en-US" sz="1800" b="1" dirty="0">
                <a:latin typeface="Times New Roman" panose="02020603050405020304" pitchFamily="18" charset="0"/>
                <a:cs typeface="Times New Roman" panose="02020603050405020304" pitchFamily="18" charset="0"/>
              </a:rPr>
              <a:t>     Stillbirth</a:t>
            </a:r>
            <a:r>
              <a:rPr lang="en-US" sz="1800" dirty="0">
                <a:latin typeface="Times New Roman" panose="02020603050405020304" pitchFamily="18" charset="0"/>
                <a:cs typeface="Times New Roman" panose="02020603050405020304" pitchFamily="18" charset="0"/>
              </a:rPr>
              <a:t> - Loss of the baby before birth.</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Emergency C-sections</a:t>
            </a:r>
            <a:r>
              <a:rPr lang="en-US" sz="1800" dirty="0">
                <a:latin typeface="Times New Roman" panose="02020603050405020304" pitchFamily="18" charset="0"/>
                <a:cs typeface="Times New Roman" panose="02020603050405020304" pitchFamily="18" charset="0"/>
              </a:rPr>
              <a:t> - Unplanned surgical deliveries to save the baby and mother.</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Long-term health issues</a:t>
            </a:r>
            <a:r>
              <a:rPr lang="en-US" sz="1800" dirty="0">
                <a:latin typeface="Times New Roman" panose="02020603050405020304" pitchFamily="18" charset="0"/>
                <a:cs typeface="Times New Roman" panose="02020603050405020304" pitchFamily="18" charset="0"/>
              </a:rPr>
              <a:t> - Neurological damage due to prolonged distress.</a:t>
            </a:r>
          </a:p>
          <a:p>
            <a:pPr marL="285750" indent="-285750" algn="just">
              <a:lnSpc>
                <a:spcPct val="100000"/>
              </a:lnSpc>
              <a:spcBef>
                <a:spcPts val="600"/>
              </a:spcBef>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Early detection of fetal distress is crucial for ensuring timely medical intervention and a safe delivery.</a:t>
            </a:r>
          </a:p>
          <a:p>
            <a:pPr marL="402336" indent="-342900" algn="just">
              <a:lnSpc>
                <a:spcPct val="100000"/>
              </a:lnSpc>
              <a:buFont typeface="Wingdings" panose="05000000000000000000" pitchFamily="2" charset="2"/>
              <a:buChar char="ü"/>
            </a:pPr>
            <a:r>
              <a:rPr lang="en-US" sz="2000" b="1" dirty="0">
                <a:solidFill>
                  <a:srgbClr val="002060"/>
                </a:solidFill>
                <a:latin typeface="Times New Roman" panose="02020603050405020304" pitchFamily="18" charset="0"/>
                <a:cs typeface="Times New Roman" panose="02020603050405020304" pitchFamily="18" charset="0"/>
              </a:rPr>
              <a:t>Imbalanced Fetal Health Cases</a:t>
            </a:r>
            <a:endParaRPr lang="en-US" sz="2000" dirty="0">
              <a:solidFill>
                <a:srgbClr val="002060"/>
              </a:solidFill>
              <a:latin typeface="Times New Roman" panose="02020603050405020304" pitchFamily="18" charset="0"/>
              <a:cs typeface="Times New Roman" panose="02020603050405020304" pitchFamily="18" charset="0"/>
            </a:endParaRPr>
          </a:p>
          <a:p>
            <a:pPr marL="0" indent="0" algn="just">
              <a:lnSpc>
                <a:spcPct val="100000"/>
              </a:lnSpc>
              <a:buNone/>
            </a:pPr>
            <a:r>
              <a:rPr lang="en-US" sz="1800" dirty="0">
                <a:latin typeface="Times New Roman" panose="02020603050405020304" pitchFamily="18" charset="0"/>
                <a:cs typeface="Times New Roman" panose="02020603050405020304" pitchFamily="18" charset="0"/>
              </a:rPr>
              <a:t>One major challenge in fetal health prediction is the imbalance in CTG recordings:</a:t>
            </a:r>
          </a:p>
          <a:p>
            <a:pPr marL="285750" indent="-285750" algn="just">
              <a:lnSpc>
                <a:spcPct val="100000"/>
              </a:lnSpc>
              <a:spcBef>
                <a:spcPts val="600"/>
              </a:spcBef>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Most cases belong to healthy fetuses, making it harder to detect high-risk conditions.</a:t>
            </a:r>
          </a:p>
          <a:p>
            <a:pPr marL="285750" indent="-285750" algn="just">
              <a:lnSpc>
                <a:spcPct val="100000"/>
              </a:lnSpc>
              <a:spcBef>
                <a:spcPts val="600"/>
              </a:spcBef>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Fewer suspect and pathological cases make traditional models less effective in predicting fetal distress.</a:t>
            </a:r>
          </a:p>
        </p:txBody>
      </p:sp>
      <p:pic>
        <p:nvPicPr>
          <p:cNvPr id="5" name="Picture Placeholder 5">
            <a:extLst>
              <a:ext uri="{FF2B5EF4-FFF2-40B4-BE49-F238E27FC236}">
                <a16:creationId xmlns:a16="http://schemas.microsoft.com/office/drawing/2014/main" id="{09175DCD-04B8-4766-A398-89A634C0BAA9}"/>
              </a:ext>
            </a:extLst>
          </p:cNvPr>
          <p:cNvPicPr>
            <a:picLocks noChangeAspect="1"/>
          </p:cNvPicPr>
          <p:nvPr/>
        </p:nvPicPr>
        <p:blipFill>
          <a:blip r:embed="rId3"/>
          <a:srcRect l="18893" r="18893"/>
          <a:stretch>
            <a:fillRect/>
          </a:stretch>
        </p:blipFill>
        <p:spPr>
          <a:xfrm>
            <a:off x="9208450" y="2098199"/>
            <a:ext cx="2587625" cy="2419351"/>
          </a:xfrm>
          <a:prstGeom prst="rect">
            <a:avLst/>
          </a:prstGeom>
          <a:solidFill>
            <a:schemeClr val="accent2"/>
          </a:solidFill>
        </p:spPr>
      </p:pic>
    </p:spTree>
    <p:extLst>
      <p:ext uri="{BB962C8B-B14F-4D97-AF65-F5344CB8AC3E}">
        <p14:creationId xmlns:p14="http://schemas.microsoft.com/office/powerpoint/2010/main" val="655310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00FF-6B42-7D84-7831-AACC4E189E93}"/>
              </a:ext>
            </a:extLst>
          </p:cNvPr>
          <p:cNvSpPr>
            <a:spLocks noGrp="1"/>
          </p:cNvSpPr>
          <p:nvPr>
            <p:ph type="title"/>
          </p:nvPr>
        </p:nvSpPr>
        <p:spPr>
          <a:xfrm>
            <a:off x="537358" y="332742"/>
            <a:ext cx="10207213" cy="857251"/>
          </a:xfrm>
        </p:spPr>
        <p:txBody>
          <a:bodyPr/>
          <a:lstStyle/>
          <a:p>
            <a:pPr algn="ctr"/>
            <a:r>
              <a:rPr lang="en-US" sz="3600" dirty="0">
                <a:solidFill>
                  <a:srgbClr val="002060"/>
                </a:solidFill>
                <a:latin typeface="Times New Roman" panose="02020603050405020304" pitchFamily="18" charset="0"/>
                <a:cs typeface="Times New Roman" panose="02020603050405020304" pitchFamily="18" charset="0"/>
              </a:rPr>
              <a:t>Defining Objective of the Problem</a:t>
            </a:r>
          </a:p>
        </p:txBody>
      </p:sp>
      <p:sp>
        <p:nvSpPr>
          <p:cNvPr id="9" name="Subtitle 3">
            <a:extLst>
              <a:ext uri="{FF2B5EF4-FFF2-40B4-BE49-F238E27FC236}">
                <a16:creationId xmlns:a16="http://schemas.microsoft.com/office/drawing/2014/main" id="{F7C086EB-2322-4762-A4FC-307255B16458}"/>
              </a:ext>
            </a:extLst>
          </p:cNvPr>
          <p:cNvSpPr txBox="1">
            <a:spLocks/>
          </p:cNvSpPr>
          <p:nvPr/>
        </p:nvSpPr>
        <p:spPr>
          <a:xfrm>
            <a:off x="7945742" y="1664146"/>
            <a:ext cx="4572000" cy="2666743"/>
          </a:xfrm>
          <a:prstGeom prst="rect">
            <a:avLst/>
          </a:prstGeom>
        </p:spPr>
        <p:txBody>
          <a:bodyPr vert="horz" lIns="91440" tIns="45720" rIns="91440" bIns="45720" rtlCol="0" anchor="ctr">
            <a:noAutofit/>
          </a:bodyPr>
          <a:lstStyle>
            <a:defPPr>
              <a:defRPr lang="en-US"/>
            </a:defPPr>
            <a:lvl1pPr marL="0" algn="l" defTabSz="914400" rtl="0" eaLnBrk="1" latinLnBrk="0" hangingPunct="1">
              <a:defRPr sz="1200"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solidFill>
                <a:schemeClr val="tx1"/>
              </a:solidFill>
            </a:endParaRPr>
          </a:p>
        </p:txBody>
      </p:sp>
      <p:sp>
        <p:nvSpPr>
          <p:cNvPr id="11" name="TextBox 10">
            <a:extLst>
              <a:ext uri="{FF2B5EF4-FFF2-40B4-BE49-F238E27FC236}">
                <a16:creationId xmlns:a16="http://schemas.microsoft.com/office/drawing/2014/main" id="{309CA99D-F287-4D9B-BB86-C8D23327AAC3}"/>
              </a:ext>
            </a:extLst>
          </p:cNvPr>
          <p:cNvSpPr txBox="1"/>
          <p:nvPr/>
        </p:nvSpPr>
        <p:spPr>
          <a:xfrm>
            <a:off x="962646" y="1334311"/>
            <a:ext cx="8429626" cy="3724096"/>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The primary objective of this problem is to utilize machine learning models to predict fetal health outcomes based on various physiological parameters.</a:t>
            </a:r>
          </a:p>
          <a:p>
            <a:pPr algn="just"/>
            <a:endParaRPr lang="en-US" dirty="0">
              <a:latin typeface="Times New Roman" panose="02020603050405020304" pitchFamily="18" charset="0"/>
              <a:cs typeface="Times New Roman" panose="02020603050405020304" pitchFamily="18" charset="0"/>
            </a:endParaRPr>
          </a:p>
          <a:p>
            <a:pPr marL="285750" indent="-285750" algn="just">
              <a:spcBef>
                <a:spcPts val="600"/>
              </a:spcBef>
              <a:buFont typeface="Wingdings" panose="05000000000000000000" pitchFamily="2" charset="2"/>
              <a:buChar char="ü"/>
            </a:pPr>
            <a:r>
              <a:rPr lang="en-US" b="1" dirty="0">
                <a:solidFill>
                  <a:srgbClr val="002060"/>
                </a:solidFill>
                <a:latin typeface="Times New Roman" panose="02020603050405020304" pitchFamily="18" charset="0"/>
                <a:cs typeface="Times New Roman" panose="02020603050405020304" pitchFamily="18" charset="0"/>
              </a:rPr>
              <a:t>Data Analysis:</a:t>
            </a:r>
            <a:endParaRPr lang="en-US" dirty="0">
              <a:solidFill>
                <a:srgbClr val="002060"/>
              </a:solidFill>
              <a:latin typeface="Times New Roman" panose="02020603050405020304" pitchFamily="18" charset="0"/>
              <a:cs typeface="Times New Roman" panose="02020603050405020304" pitchFamily="18" charset="0"/>
            </a:endParaRPr>
          </a:p>
          <a:p>
            <a:pPr lvl="1" algn="just">
              <a:spcBef>
                <a:spcPts val="600"/>
              </a:spcBef>
            </a:pPr>
            <a:r>
              <a:rPr lang="en-US" dirty="0">
                <a:latin typeface="Times New Roman" panose="02020603050405020304" pitchFamily="18" charset="0"/>
                <a:cs typeface="Times New Roman" panose="02020603050405020304" pitchFamily="18" charset="0"/>
              </a:rPr>
              <a:t>By analyzing data such as baseline value, accelerations, fetal movement, uterine contractions, decelerations, and other key metrics, the goal is to accurately classify fetal health into categories such as Normal, Suspect, and Pathological.</a:t>
            </a:r>
          </a:p>
          <a:p>
            <a:pPr lvl="1" algn="just"/>
            <a:endParaRPr lang="en-US" dirty="0">
              <a:latin typeface="Times New Roman" panose="02020603050405020304" pitchFamily="18" charset="0"/>
              <a:cs typeface="Times New Roman" panose="02020603050405020304" pitchFamily="18" charset="0"/>
            </a:endParaRPr>
          </a:p>
          <a:p>
            <a:pPr marL="285750" indent="-285750" algn="just">
              <a:spcBef>
                <a:spcPts val="600"/>
              </a:spcBef>
              <a:buFont typeface="Wingdings" panose="05000000000000000000" pitchFamily="2" charset="2"/>
              <a:buChar char="ü"/>
            </a:pPr>
            <a:r>
              <a:rPr lang="en-US" b="1" dirty="0">
                <a:solidFill>
                  <a:srgbClr val="002060"/>
                </a:solidFill>
                <a:latin typeface="Times New Roman" panose="02020603050405020304" pitchFamily="18" charset="0"/>
                <a:cs typeface="Times New Roman" panose="02020603050405020304" pitchFamily="18" charset="0"/>
              </a:rPr>
              <a:t>Support for Healthcare Professionals:</a:t>
            </a:r>
          </a:p>
          <a:p>
            <a:pPr lvl="1" algn="just">
              <a:spcBef>
                <a:spcPts val="600"/>
              </a:spcBef>
            </a:pPr>
            <a:r>
              <a:rPr lang="en-US" dirty="0">
                <a:latin typeface="Times New Roman" panose="02020603050405020304" pitchFamily="18" charset="0"/>
                <a:cs typeface="Times New Roman" panose="02020603050405020304" pitchFamily="18" charset="0"/>
              </a:rPr>
              <a:t>This predictive capability aims to support healthcare professionals in early diagnosis and intervention, ultimately improving prenatal care and health outcomes for both mother and child.</a:t>
            </a:r>
          </a:p>
        </p:txBody>
      </p:sp>
      <p:pic>
        <p:nvPicPr>
          <p:cNvPr id="24" name="Picture 23">
            <a:extLst>
              <a:ext uri="{FF2B5EF4-FFF2-40B4-BE49-F238E27FC236}">
                <a16:creationId xmlns:a16="http://schemas.microsoft.com/office/drawing/2014/main" id="{72555E40-E2E2-491D-B2A8-D9525128356E}"/>
              </a:ext>
            </a:extLst>
          </p:cNvPr>
          <p:cNvPicPr>
            <a:picLocks noChangeAspect="1"/>
          </p:cNvPicPr>
          <p:nvPr/>
        </p:nvPicPr>
        <p:blipFill>
          <a:blip r:embed="rId3"/>
          <a:stretch>
            <a:fillRect/>
          </a:stretch>
        </p:blipFill>
        <p:spPr>
          <a:xfrm>
            <a:off x="8674405" y="4475207"/>
            <a:ext cx="3114673" cy="2058942"/>
          </a:xfrm>
          <a:prstGeom prst="ellipse">
            <a:avLst/>
          </a:prstGeom>
          <a:ln>
            <a:noFill/>
          </a:ln>
          <a:effectLst>
            <a:softEdge rad="112500"/>
          </a:effectLst>
        </p:spPr>
      </p:pic>
    </p:spTree>
    <p:extLst>
      <p:ext uri="{BB962C8B-B14F-4D97-AF65-F5344CB8AC3E}">
        <p14:creationId xmlns:p14="http://schemas.microsoft.com/office/powerpoint/2010/main" val="853261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EE190-899A-46D2-989D-C4BC6A46F946}"/>
              </a:ext>
            </a:extLst>
          </p:cNvPr>
          <p:cNvSpPr>
            <a:spLocks noGrp="1"/>
          </p:cNvSpPr>
          <p:nvPr>
            <p:ph type="title"/>
          </p:nvPr>
        </p:nvSpPr>
        <p:spPr>
          <a:xfrm>
            <a:off x="904873" y="600075"/>
            <a:ext cx="10159365" cy="800100"/>
          </a:xfrm>
        </p:spPr>
        <p:txBody>
          <a:bodyPr/>
          <a:lstStyle/>
          <a:p>
            <a:pPr algn="ctr"/>
            <a:r>
              <a:rPr lang="en-US" sz="3600" spc="125" dirty="0">
                <a:solidFill>
                  <a:srgbClr val="002060"/>
                </a:solidFill>
                <a:latin typeface="Times New Roman" panose="02020603050405020304" pitchFamily="18" charset="0"/>
                <a:cs typeface="Times New Roman" panose="02020603050405020304" pitchFamily="18" charset="0"/>
              </a:rPr>
              <a:t>Dataset Overview</a:t>
            </a:r>
            <a:endParaRPr lang="en-US" sz="3600" dirty="0">
              <a:solidFill>
                <a:srgbClr val="002060"/>
              </a:solidFill>
            </a:endParaRPr>
          </a:p>
        </p:txBody>
      </p:sp>
      <p:sp>
        <p:nvSpPr>
          <p:cNvPr id="4" name="Rectangle 1">
            <a:extLst>
              <a:ext uri="{FF2B5EF4-FFF2-40B4-BE49-F238E27FC236}">
                <a16:creationId xmlns:a16="http://schemas.microsoft.com/office/drawing/2014/main" id="{42B566C8-1CDB-4134-9EF7-A0F2D7495404}"/>
              </a:ext>
            </a:extLst>
          </p:cNvPr>
          <p:cNvSpPr>
            <a:spLocks noGrp="1" noChangeArrowheads="1"/>
          </p:cNvSpPr>
          <p:nvPr>
            <p:ph type="subTitle" idx="1"/>
          </p:nvPr>
        </p:nvSpPr>
        <p:spPr bwMode="auto">
          <a:xfrm>
            <a:off x="666750" y="1636870"/>
            <a:ext cx="8134349"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contains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6000 rows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22 columns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fetal health data collected from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Cardiotocograms (CTG),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test used to monitor fetal well-being.</a:t>
            </a:r>
          </a:p>
          <a:p>
            <a:pPr marL="285750" marR="0" lvl="0" indent="-285750" algn="just"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lang="en-US" altLang="en-US" sz="1800" dirty="0">
                <a:latin typeface="Times New Roman" panose="02020603050405020304" pitchFamily="18" charset="0"/>
                <a:cs typeface="Times New Roman" panose="02020603050405020304" pitchFamily="18" charset="0"/>
              </a:rPr>
              <a:t>I</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 includes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21 features and target variable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related to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fetal heart rate (FHR), uterine contractions, and variability measure</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that help assess fetal health.</a:t>
            </a:r>
          </a:p>
          <a:p>
            <a:pPr marL="285750" marR="0" lvl="0" indent="-285750"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variable </a:t>
            </a:r>
            <a:r>
              <a:rPr lang="en-US" sz="1800" b="1" dirty="0">
                <a:latin typeface="Times New Roman" panose="02020603050405020304" pitchFamily="18" charset="0"/>
                <a:cs typeface="Times New Roman" panose="02020603050405020304" pitchFamily="18" charset="0"/>
              </a:rPr>
              <a:t>fetal_health</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 classified into three categories: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Normal (1)</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Healthy fetus (</a:t>
            </a:r>
            <a:r>
              <a:rPr lang="en-US" altLang="en-US" sz="1800" b="1" dirty="0">
                <a:latin typeface="Times New Roman" panose="02020603050405020304" pitchFamily="18" charset="0"/>
                <a:cs typeface="Times New Roman" panose="02020603050405020304" pitchFamily="18" charset="0"/>
              </a:rPr>
              <a:t>4635</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cases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Suspect (2)</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Requires monitoring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85</a:t>
            </a:r>
            <a:r>
              <a:rPr lang="en-US" altLang="en-US" sz="1800" b="1" dirty="0">
                <a:latin typeface="Times New Roman" panose="02020603050405020304" pitchFamily="18" charset="0"/>
                <a:cs typeface="Times New Roman" panose="02020603050405020304" pitchFamily="18" charset="0"/>
              </a:rPr>
              <a:t>5</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cases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Pathological (3)</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High-risk fetus (</a:t>
            </a:r>
            <a:r>
              <a:rPr lang="en-US" altLang="en-US" sz="1800" b="1" dirty="0">
                <a:latin typeface="Times New Roman" panose="02020603050405020304" pitchFamily="18" charset="0"/>
                <a:cs typeface="Times New Roman" panose="02020603050405020304" pitchFamily="18" charset="0"/>
              </a:rPr>
              <a:t>510</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cases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is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imbalanced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meaning most cases belong to the "Normal" category, making it harder to detect "Suspect" and "Pathological" cases.</a:t>
            </a:r>
          </a:p>
          <a:p>
            <a:pPr marL="285750" marR="0" lvl="0" indent="-285750" algn="just" defTabSz="914400" rtl="0" eaLnBrk="0" fontAlgn="base" latinLnBrk="0" hangingPunct="0">
              <a:lnSpc>
                <a:spcPct val="100000"/>
              </a:lnSpc>
              <a:spcBef>
                <a:spcPts val="120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 helps train </a:t>
            </a:r>
            <a:r>
              <a:rPr lang="en-US" altLang="en-US" sz="1800" dirty="0">
                <a:latin typeface="Times New Roman" panose="02020603050405020304" pitchFamily="18" charset="0"/>
                <a:cs typeface="Times New Roman" panose="02020603050405020304" pitchFamily="18" charset="0"/>
              </a:rPr>
              <a:t>M</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achine </a:t>
            </a:r>
            <a:r>
              <a:rPr lang="en-US" altLang="en-US" sz="1800" dirty="0">
                <a:latin typeface="Times New Roman" panose="02020603050405020304" pitchFamily="18" charset="0"/>
                <a:cs typeface="Times New Roman" panose="02020603050405020304" pitchFamily="18" charset="0"/>
              </a:rPr>
              <a:t>L</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earning </a:t>
            </a:r>
            <a:r>
              <a:rPr lang="en-US" altLang="en-US" sz="1800" dirty="0">
                <a:latin typeface="Times New Roman" panose="02020603050405020304" pitchFamily="18" charset="0"/>
                <a:cs typeface="Times New Roman" panose="02020603050405020304" pitchFamily="18" charset="0"/>
              </a:rPr>
              <a:t>M</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odels to predict fetal health and assist doctors in early detection of fetal distress. </a:t>
            </a:r>
          </a:p>
        </p:txBody>
      </p:sp>
      <p:pic>
        <p:nvPicPr>
          <p:cNvPr id="9" name="Picture Placeholder 8">
            <a:extLst>
              <a:ext uri="{FF2B5EF4-FFF2-40B4-BE49-F238E27FC236}">
                <a16:creationId xmlns:a16="http://schemas.microsoft.com/office/drawing/2014/main" id="{FF96018F-03B1-4105-A45D-FA59A868B782}"/>
              </a:ext>
            </a:extLst>
          </p:cNvPr>
          <p:cNvPicPr>
            <a:picLocks noGrp="1" noChangeAspect="1"/>
          </p:cNvPicPr>
          <p:nvPr>
            <p:ph type="pic" sz="quarter" idx="10"/>
          </p:nvPr>
        </p:nvPicPr>
        <p:blipFill>
          <a:blip r:embed="rId3"/>
          <a:srcRect l="15844" r="15844"/>
          <a:stretch>
            <a:fillRect/>
          </a:stretch>
        </p:blipFill>
        <p:spPr>
          <a:xfrm>
            <a:off x="8801100" y="2295524"/>
            <a:ext cx="2886075" cy="2295526"/>
          </a:xfrm>
          <a:prstGeom prst="ellipse">
            <a:avLst/>
          </a:prstGeom>
          <a:ln>
            <a:noFill/>
          </a:ln>
          <a:effectLst>
            <a:softEdge rad="112500"/>
          </a:effectLst>
        </p:spPr>
      </p:pic>
    </p:spTree>
    <p:extLst>
      <p:ext uri="{BB962C8B-B14F-4D97-AF65-F5344CB8AC3E}">
        <p14:creationId xmlns:p14="http://schemas.microsoft.com/office/powerpoint/2010/main" val="779750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824592" y="514350"/>
            <a:ext cx="9779183" cy="737346"/>
          </a:xfrm>
        </p:spPr>
        <p:txBody>
          <a:bodyPr/>
          <a:lstStyle/>
          <a:p>
            <a:r>
              <a:rPr lang="en-IN" sz="4400" b="1" dirty="0">
                <a:latin typeface="Times New Roman" panose="02020603050405020304" pitchFamily="18" charset="0"/>
                <a:cs typeface="Times New Roman" panose="02020603050405020304" pitchFamily="18" charset="0"/>
              </a:rPr>
              <a:t>Dataset</a:t>
            </a:r>
            <a:endParaRPr lang="en-US" sz="4400" dirty="0"/>
          </a:p>
        </p:txBody>
      </p:sp>
      <p:pic>
        <p:nvPicPr>
          <p:cNvPr id="4" name="Picture 3">
            <a:extLst>
              <a:ext uri="{FF2B5EF4-FFF2-40B4-BE49-F238E27FC236}">
                <a16:creationId xmlns:a16="http://schemas.microsoft.com/office/drawing/2014/main" id="{8558CCB5-CD4F-4E31-A357-595AED7CB20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238375" y="1457325"/>
            <a:ext cx="8601075" cy="4638675"/>
          </a:xfrm>
          <a:prstGeom prst="rect">
            <a:avLst/>
          </a:prstGeom>
        </p:spPr>
      </p:pic>
    </p:spTree>
    <p:extLst>
      <p:ext uri="{BB962C8B-B14F-4D97-AF65-F5344CB8AC3E}">
        <p14:creationId xmlns:p14="http://schemas.microsoft.com/office/powerpoint/2010/main" val="2652102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824592" y="514350"/>
            <a:ext cx="9779183" cy="737346"/>
          </a:xfrm>
        </p:spPr>
        <p:txBody>
          <a:bodyPr/>
          <a:lstStyle/>
          <a:p>
            <a:r>
              <a:rPr lang="en-IN" sz="4400" b="1" dirty="0">
                <a:latin typeface="Times New Roman" panose="02020603050405020304" pitchFamily="18" charset="0"/>
                <a:cs typeface="Times New Roman" panose="02020603050405020304" pitchFamily="18" charset="0"/>
              </a:rPr>
              <a:t>Dataset</a:t>
            </a:r>
            <a:endParaRPr lang="en-US" sz="4400" dirty="0"/>
          </a:p>
        </p:txBody>
      </p:sp>
      <p:pic>
        <p:nvPicPr>
          <p:cNvPr id="5" name="Picture 4">
            <a:extLst>
              <a:ext uri="{FF2B5EF4-FFF2-40B4-BE49-F238E27FC236}">
                <a16:creationId xmlns:a16="http://schemas.microsoft.com/office/drawing/2014/main" id="{9A224916-09D3-42DE-91E6-FCD570C2A180}"/>
              </a:ext>
            </a:extLst>
          </p:cNvPr>
          <p:cNvPicPr/>
          <p:nvPr/>
        </p:nvPicPr>
        <p:blipFill>
          <a:blip r:embed="rId3">
            <a:extLst>
              <a:ext uri="{28A0092B-C50C-407E-A947-70E740481C1C}">
                <a14:useLocalDpi xmlns:a14="http://schemas.microsoft.com/office/drawing/2010/main" val="0"/>
              </a:ext>
            </a:extLst>
          </a:blip>
          <a:stretch>
            <a:fillRect/>
          </a:stretch>
        </p:blipFill>
        <p:spPr>
          <a:xfrm>
            <a:off x="2200276" y="1466850"/>
            <a:ext cx="8403500" cy="4562475"/>
          </a:xfrm>
          <a:prstGeom prst="rect">
            <a:avLst/>
          </a:prstGeom>
        </p:spPr>
      </p:pic>
    </p:spTree>
    <p:extLst>
      <p:ext uri="{BB962C8B-B14F-4D97-AF65-F5344CB8AC3E}">
        <p14:creationId xmlns:p14="http://schemas.microsoft.com/office/powerpoint/2010/main" val="1489461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C00FF-6B42-7D84-7831-AACC4E189E93}"/>
              </a:ext>
            </a:extLst>
          </p:cNvPr>
          <p:cNvSpPr>
            <a:spLocks noGrp="1"/>
          </p:cNvSpPr>
          <p:nvPr>
            <p:ph type="title"/>
          </p:nvPr>
        </p:nvSpPr>
        <p:spPr>
          <a:xfrm>
            <a:off x="1145028" y="419462"/>
            <a:ext cx="9258671" cy="857251"/>
          </a:xfrm>
        </p:spPr>
        <p:txBody>
          <a:bodyPr/>
          <a:lstStyle/>
          <a:p>
            <a:r>
              <a:rPr lang="en-US" sz="4400" dirty="0">
                <a:solidFill>
                  <a:srgbClr val="002060"/>
                </a:solidFill>
                <a:latin typeface="Times New Roman" panose="02020603050405020304" pitchFamily="18" charset="0"/>
                <a:cs typeface="Times New Roman" panose="02020603050405020304" pitchFamily="18" charset="0"/>
              </a:rPr>
              <a:t>Features</a:t>
            </a:r>
          </a:p>
        </p:txBody>
      </p:sp>
      <p:sp>
        <p:nvSpPr>
          <p:cNvPr id="11" name="TextBox 10">
            <a:extLst>
              <a:ext uri="{FF2B5EF4-FFF2-40B4-BE49-F238E27FC236}">
                <a16:creationId xmlns:a16="http://schemas.microsoft.com/office/drawing/2014/main" id="{309CA99D-F287-4D9B-BB86-C8D23327AAC3}"/>
              </a:ext>
            </a:extLst>
          </p:cNvPr>
          <p:cNvSpPr txBox="1"/>
          <p:nvPr/>
        </p:nvSpPr>
        <p:spPr>
          <a:xfrm>
            <a:off x="5612388" y="657588"/>
            <a:ext cx="6008111" cy="5909310"/>
          </a:xfrm>
          <a:prstGeom prst="rect">
            <a:avLst/>
          </a:prstGeom>
          <a:noFill/>
        </p:spPr>
        <p:txBody>
          <a:bodyPr wrap="square">
            <a:spAutoFit/>
          </a:bodyPr>
          <a:lstStyle/>
          <a:p>
            <a:pPr marL="342900" indent="-342900">
              <a:buFont typeface="+mj-lt"/>
              <a:buAutoNum type="arabicPeriod"/>
            </a:pPr>
            <a:r>
              <a:rPr lang="en-IN" dirty="0">
                <a:latin typeface="Times New Roman" panose="02020603050405020304" pitchFamily="18" charset="0"/>
                <a:cs typeface="Times New Roman" panose="02020603050405020304" pitchFamily="18" charset="0"/>
              </a:rPr>
              <a:t>Histogram Variance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Histogram Median</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Histogram Mean</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Histogram Mode</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Histogram Tendency</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Histogram number of zeros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Histogram number of peaks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Histogram Max</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Histogram Min</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Histogram width</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Percentage of time with abnormal long term variability</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Mean value of short time variability</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Mean value of long time variability</a:t>
            </a:r>
          </a:p>
          <a:p>
            <a:pPr marL="342900" indent="-3429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Abnormal short time variability</a:t>
            </a:r>
          </a:p>
          <a:p>
            <a:pPr marL="342900" indent="-3429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Prolonged decelerations</a:t>
            </a:r>
          </a:p>
          <a:p>
            <a:pPr marL="342900" indent="-3429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Severe decelerations</a:t>
            </a:r>
          </a:p>
          <a:p>
            <a:pPr marL="342900" indent="-3429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Light decelerations</a:t>
            </a: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U</a:t>
            </a:r>
            <a:r>
              <a:rPr lang="en-IN" dirty="0">
                <a:solidFill>
                  <a:schemeClr val="tx1"/>
                </a:solidFill>
                <a:latin typeface="Times New Roman" panose="02020603050405020304" pitchFamily="18" charset="0"/>
                <a:cs typeface="Times New Roman" panose="02020603050405020304" pitchFamily="18" charset="0"/>
              </a:rPr>
              <a:t>terine contractions</a:t>
            </a:r>
          </a:p>
          <a:p>
            <a:pPr marL="342900" indent="-3429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Fetal movement</a:t>
            </a:r>
          </a:p>
          <a:p>
            <a:pPr marL="342900" indent="-3429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Accelerations</a:t>
            </a:r>
          </a:p>
          <a:p>
            <a:pPr marL="342900" indent="-342900">
              <a:buFont typeface="+mj-lt"/>
              <a:buAutoNum type="arabicPeriod"/>
            </a:pPr>
            <a:r>
              <a:rPr lang="en-IN" dirty="0">
                <a:solidFill>
                  <a:schemeClr val="tx1"/>
                </a:solidFill>
                <a:latin typeface="Times New Roman" panose="02020603050405020304" pitchFamily="18" charset="0"/>
                <a:cs typeface="Times New Roman" panose="02020603050405020304" pitchFamily="18" charset="0"/>
              </a:rPr>
              <a:t>Baseline value</a:t>
            </a:r>
          </a:p>
        </p:txBody>
      </p:sp>
      <p:pic>
        <p:nvPicPr>
          <p:cNvPr id="21" name="Picture 4">
            <a:extLst>
              <a:ext uri="{FF2B5EF4-FFF2-40B4-BE49-F238E27FC236}">
                <a16:creationId xmlns:a16="http://schemas.microsoft.com/office/drawing/2014/main" id="{7D202E98-6311-4CE0-B83F-4C4030F31250}"/>
              </a:ext>
              <a:ext uri="{C183D7F6-B498-43B3-948B-1728B52AA6E4}">
                <adec:decorative xmlns:adec="http://schemas.microsoft.com/office/drawing/2017/decorative" val="1"/>
              </a:ext>
            </a:extLst>
          </p:cNvPr>
          <p:cNvPicPr>
            <a:picLocks noGrp="1" noChangeAspect="1" noChangeArrowheads="1"/>
          </p:cNvPicPr>
          <p:nvPr>
            <p:ph idx="17"/>
          </p:nvPr>
        </p:nvPicPr>
        <p:blipFill>
          <a:blip r:embed="rId3">
            <a:extLst>
              <a:ext uri="{28A0092B-C50C-407E-A947-70E740481C1C}">
                <a14:useLocalDpi xmlns:a14="http://schemas.microsoft.com/office/drawing/2010/main" val="0"/>
              </a:ext>
            </a:extLst>
          </a:blip>
          <a:srcRect/>
          <a:stretch>
            <a:fillRect/>
          </a:stretch>
        </p:blipFill>
        <p:spPr bwMode="auto">
          <a:xfrm>
            <a:off x="1145028" y="1865709"/>
            <a:ext cx="3752850" cy="264461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099337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786E-306F-FA21-4F87-81A032C68696}"/>
              </a:ext>
            </a:extLst>
          </p:cNvPr>
          <p:cNvSpPr>
            <a:spLocks noGrp="1"/>
          </p:cNvSpPr>
          <p:nvPr>
            <p:ph type="title"/>
          </p:nvPr>
        </p:nvSpPr>
        <p:spPr>
          <a:xfrm>
            <a:off x="1119867" y="452905"/>
            <a:ext cx="9779183" cy="646331"/>
          </a:xfrm>
        </p:spPr>
        <p:txBody>
          <a:bodyPr/>
          <a:lstStyle/>
          <a:p>
            <a:pPr algn="ctr"/>
            <a:r>
              <a:rPr lang="en-US" sz="4000" dirty="0">
                <a:solidFill>
                  <a:srgbClr val="002060"/>
                </a:solidFill>
                <a:latin typeface="Times New Roman" panose="02020603050405020304" pitchFamily="18" charset="0"/>
                <a:cs typeface="Times New Roman" panose="02020603050405020304" pitchFamily="18" charset="0"/>
              </a:rPr>
              <a:t>Flowchart</a:t>
            </a:r>
          </a:p>
        </p:txBody>
      </p:sp>
      <p:sp>
        <p:nvSpPr>
          <p:cNvPr id="3" name="Rectangle 45">
            <a:extLst>
              <a:ext uri="{FF2B5EF4-FFF2-40B4-BE49-F238E27FC236}">
                <a16:creationId xmlns:a16="http://schemas.microsoft.com/office/drawing/2014/main" id="{20A6B99A-183A-4101-9259-2F717B0C862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64">
            <a:extLst>
              <a:ext uri="{FF2B5EF4-FFF2-40B4-BE49-F238E27FC236}">
                <a16:creationId xmlns:a16="http://schemas.microsoft.com/office/drawing/2014/main" id="{023BFC3A-B350-4833-B2B4-8D65158CC1D1}"/>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6" name="Picture 95">
            <a:extLst>
              <a:ext uri="{FF2B5EF4-FFF2-40B4-BE49-F238E27FC236}">
                <a16:creationId xmlns:a16="http://schemas.microsoft.com/office/drawing/2014/main" id="{7633B796-89F0-499B-882A-3AD3589975EA}"/>
              </a:ext>
            </a:extLst>
          </p:cNvPr>
          <p:cNvPicPr>
            <a:picLocks noChangeAspect="1"/>
          </p:cNvPicPr>
          <p:nvPr/>
        </p:nvPicPr>
        <p:blipFill>
          <a:blip r:embed="rId3"/>
          <a:stretch>
            <a:fillRect/>
          </a:stretch>
        </p:blipFill>
        <p:spPr>
          <a:xfrm>
            <a:off x="273957" y="1270000"/>
            <a:ext cx="4460603" cy="521208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8" name="Rectangle 66">
            <a:extLst>
              <a:ext uri="{FF2B5EF4-FFF2-40B4-BE49-F238E27FC236}">
                <a16:creationId xmlns:a16="http://schemas.microsoft.com/office/drawing/2014/main" id="{7DA02925-ACB3-4600-8BA3-222C722B7EF4}"/>
              </a:ext>
            </a:extLst>
          </p:cNvPr>
          <p:cNvSpPr>
            <a:spLocks noChangeArrowheads="1"/>
          </p:cNvSpPr>
          <p:nvPr/>
        </p:nvSpPr>
        <p:spPr bwMode="auto">
          <a:xfrm>
            <a:off x="4927239" y="1599486"/>
            <a:ext cx="714284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process begins with the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Fetal Health Prediction (FHP) dataset,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containing fetal heart rate (FHR) and uterine contraction data.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performed to clean, scale, and prepare the dataset for training and testing.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is split into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Set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model training) and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Set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model evaluation).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Various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classification algorithms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are applied to predict fetal health.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classification models used include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 (RF), XGBoost (XGB), Gradient Boosting (GB), LightGBM (LGBM), Decision Tree (DTS), K-Nearest Neighbors (KNN), Gaussian Naïve Bayes (GNB), Logistic Regression (LR), AdaBoost, Support Vector Machine (SVM), and Multi-Layer Perceptron (MLP).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performance is evaluated by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comparing precision and accuracy on the test dataset. </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best-performing model is selected for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final fetal health prediction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medical decision support. </a:t>
            </a:r>
          </a:p>
        </p:txBody>
      </p:sp>
    </p:spTree>
    <p:extLst>
      <p:ext uri="{BB962C8B-B14F-4D97-AF65-F5344CB8AC3E}">
        <p14:creationId xmlns:p14="http://schemas.microsoft.com/office/powerpoint/2010/main" val="865763796"/>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31D3D4E-040D-4F59-9215-B1F04B81B9FE}">
  <ds:schemaRefs>
    <ds:schemaRef ds:uri="http://schemas.microsoft.com/sharepoint/v3/contenttype/forms"/>
  </ds:schemaRefs>
</ds:datastoreItem>
</file>

<file path=customXml/itemProps2.xml><?xml version="1.0" encoding="utf-8"?>
<ds:datastoreItem xmlns:ds="http://schemas.openxmlformats.org/officeDocument/2006/customXml" ds:itemID="{3CE52C7A-8834-4F18-859F-7167A187E13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A7188B1-CB43-4216-A332-EE7733BC2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1418</Words>
  <Application>Microsoft Office PowerPoint</Application>
  <PresentationFormat>Widescreen</PresentationFormat>
  <Paragraphs>164</Paragraphs>
  <Slides>17</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Courier New</vt:lpstr>
      <vt:lpstr>Lucida Handwriting</vt:lpstr>
      <vt:lpstr>Tenorite</vt:lpstr>
      <vt:lpstr>Times New Roman</vt:lpstr>
      <vt:lpstr>Wingdings</vt:lpstr>
      <vt:lpstr>Custom</vt:lpstr>
      <vt:lpstr>FETAL HEALTH PREDICTION USING MACHINE LEARNING ALGORITHMS</vt:lpstr>
      <vt:lpstr>Introduction</vt:lpstr>
      <vt:lpstr>Problem Identification</vt:lpstr>
      <vt:lpstr>Defining Objective of the Problem</vt:lpstr>
      <vt:lpstr>Dataset Overview</vt:lpstr>
      <vt:lpstr>Dataset</vt:lpstr>
      <vt:lpstr>Dataset</vt:lpstr>
      <vt:lpstr>Features</vt:lpstr>
      <vt:lpstr>Flowchart</vt:lpstr>
      <vt:lpstr>Workflow</vt:lpstr>
      <vt:lpstr>Correlation VS Covariance Matrix</vt:lpstr>
      <vt:lpstr>Algorithms and Metrics</vt:lpstr>
      <vt:lpstr>Comparison of Algorithms</vt:lpstr>
      <vt:lpstr>Accuracy Trend</vt:lpstr>
      <vt:lpstr>Acquired Results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2023-12-12T16:04:07Z</dcterms:created>
  <dcterms:modified xsi:type="dcterms:W3CDTF">2025-08-31T12:50:36Z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