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8" r:id="rId3"/>
    <p:sldId id="258" r:id="rId4"/>
    <p:sldId id="257" r:id="rId5"/>
    <p:sldId id="259" r:id="rId6"/>
    <p:sldId id="260" r:id="rId7"/>
    <p:sldId id="266" r:id="rId8"/>
    <p:sldId id="272" r:id="rId9"/>
    <p:sldId id="267" r:id="rId10"/>
    <p:sldId id="269" r:id="rId11"/>
    <p:sldId id="270" r:id="rId12"/>
    <p:sldId id="273" r:id="rId13"/>
    <p:sldId id="271" r:id="rId14"/>
    <p:sldId id="265" r:id="rId15"/>
    <p:sldId id="268" r:id="rId16"/>
    <p:sldId id="261" r:id="rId17"/>
    <p:sldId id="262" r:id="rId18"/>
    <p:sldId id="263" r:id="rId19"/>
    <p:sldId id="264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4" autoAdjust="0"/>
  </p:normalViewPr>
  <p:slideViewPr>
    <p:cSldViewPr>
      <p:cViewPr varScale="1">
        <p:scale>
          <a:sx n="72" d="100"/>
          <a:sy n="72" d="100"/>
        </p:scale>
        <p:origin x="11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18EF-FCA5-C442-B8D2-B338A6AB6E3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DA92-F23E-AE40-A6AE-A1E825C4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DA92-F23E-AE40-A6AE-A1E825C40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DA92-F23E-AE40-A6AE-A1E825C40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DA92-F23E-AE40-A6AE-A1E825C40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DA92-F23E-AE40-A6AE-A1E825C40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E53297-0A9A-4B07-8F80-FA1A097CCD5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E9424-4667-416C-BA52-AA647D67A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genorthamerica.com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infor.com/" TargetMode="External"/><Relationship Id="rId7" Type="http://schemas.openxmlformats.org/officeDocument/2006/relationships/hyperlink" Target="http://www.compiere.org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://www.s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dynamics" TargetMode="External"/><Relationship Id="rId11" Type="http://schemas.openxmlformats.org/officeDocument/2006/relationships/image" Target="../media/image4.gif"/><Relationship Id="rId5" Type="http://schemas.openxmlformats.org/officeDocument/2006/relationships/hyperlink" Target="http://www.ifsworld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www.oracle.com/" TargetMode="External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RealPlayer_Lib\IT%20Specialist.com%20-%20Enterprise%20Application%20Blogs,%20Podcasts,%20Videos....fl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Enterprise Application Development</a:t>
            </a:r>
            <a:br>
              <a:rPr lang="en-US" dirty="0"/>
            </a:br>
            <a:r>
              <a:rPr lang="en-US" dirty="0"/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19150"/>
          </a:xfrm>
        </p:spPr>
        <p:txBody>
          <a:bodyPr>
            <a:normAutofit/>
          </a:bodyPr>
          <a:lstStyle/>
          <a:p>
            <a:pPr fontAlgn="t"/>
            <a:r>
              <a:rPr lang="en-US" dirty="0"/>
              <a:t>Vidushi Liyanaarachchi</a:t>
            </a:r>
          </a:p>
          <a:p>
            <a:pPr fontAlgn="t"/>
            <a:endParaRPr lang="en-US" sz="1600" dirty="0"/>
          </a:p>
          <a:p>
            <a:pPr fontAlgn="t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Plan, Execute, Control and Analyze of Manufacturing (Lean Manufacturing)</a:t>
            </a:r>
          </a:p>
          <a:p>
            <a:pPr lvl="1"/>
            <a:r>
              <a:rPr lang="en-US" dirty="0"/>
              <a:t>Multi site planning for global customer satisfaction</a:t>
            </a:r>
          </a:p>
          <a:p>
            <a:pPr lvl="1"/>
            <a:r>
              <a:rPr lang="en-US" dirty="0"/>
              <a:t>Support Engineer to Order for customer specific design</a:t>
            </a:r>
          </a:p>
          <a:p>
            <a:pPr lvl="1"/>
            <a:r>
              <a:rPr lang="en-US" dirty="0"/>
              <a:t>Costing to identify the associated cost for the product</a:t>
            </a:r>
          </a:p>
          <a:p>
            <a:pPr lvl="1"/>
            <a:r>
              <a:rPr lang="en-US" dirty="0"/>
              <a:t>Floor reporting to report production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 the distribution model and working methods in order-to-delivery chain</a:t>
            </a:r>
          </a:p>
          <a:p>
            <a:pPr lvl="1"/>
            <a:r>
              <a:rPr lang="en-US" dirty="0"/>
              <a:t>Demand planning in graphical manner for forecasting</a:t>
            </a:r>
          </a:p>
          <a:p>
            <a:pPr lvl="1"/>
            <a:r>
              <a:rPr lang="en-US" dirty="0"/>
              <a:t>Handle customer orders with pricing models</a:t>
            </a:r>
          </a:p>
          <a:p>
            <a:pPr lvl="1"/>
            <a:r>
              <a:rPr lang="en-US" dirty="0"/>
              <a:t>Handle customer in manufacturing for better delivery precision</a:t>
            </a:r>
          </a:p>
          <a:p>
            <a:pPr lvl="1"/>
            <a:r>
              <a:rPr lang="en-US" dirty="0"/>
              <a:t>Handle Supplier schedule to improve efficiency of receiving inputs to the assembly line</a:t>
            </a:r>
          </a:p>
          <a:p>
            <a:pPr lvl="1"/>
            <a:r>
              <a:rPr lang="en-US" dirty="0"/>
              <a:t>purchasing for a better price</a:t>
            </a:r>
          </a:p>
          <a:p>
            <a:pPr lvl="1"/>
            <a:r>
              <a:rPr lang="en-US" dirty="0"/>
              <a:t>Handle Inventories in multisite environments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Enables efficient and </a:t>
            </a:r>
            <a:r>
              <a:rPr lang="en-US"/>
              <a:t>cost effective </a:t>
            </a:r>
            <a:r>
              <a:rPr lang="en-US" dirty="0"/>
              <a:t>transport actives on goods and services</a:t>
            </a:r>
          </a:p>
          <a:p>
            <a:pPr lvl="1"/>
            <a:r>
              <a:rPr lang="en-US" dirty="0"/>
              <a:t>Manage the mode of transport by air, road, train or by water</a:t>
            </a:r>
          </a:p>
          <a:p>
            <a:pPr lvl="1"/>
            <a:r>
              <a:rPr lang="en-US" dirty="0"/>
              <a:t>Optimize the path needs to be travelled</a:t>
            </a:r>
          </a:p>
          <a:p>
            <a:pPr lvl="1"/>
            <a:r>
              <a:rPr lang="en-US" dirty="0"/>
              <a:t>Track the positions using GPS locators</a:t>
            </a:r>
          </a:p>
          <a:p>
            <a:pPr lvl="1"/>
            <a:r>
              <a:rPr lang="en-US" dirty="0"/>
              <a:t>Handle state regulations when transporting goods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Maintain the Enterprise Assets to meet the global demand</a:t>
            </a:r>
          </a:p>
          <a:p>
            <a:pPr lvl="1"/>
            <a:r>
              <a:rPr lang="en-US" dirty="0"/>
              <a:t>Manage MRO (Maintenance, Repair and Operation)</a:t>
            </a:r>
          </a:p>
          <a:p>
            <a:pPr lvl="1"/>
            <a:r>
              <a:rPr lang="en-US" dirty="0"/>
              <a:t>Vehicle information management</a:t>
            </a:r>
          </a:p>
          <a:p>
            <a:pPr lvl="1"/>
            <a:r>
              <a:rPr lang="en-US" dirty="0"/>
              <a:t>Automation Integration with printers, barcode readers</a:t>
            </a:r>
          </a:p>
          <a:p>
            <a:pPr lvl="1"/>
            <a:r>
              <a:rPr lang="en-US" dirty="0"/>
              <a:t>Preventive maintenance for regular maintenance</a:t>
            </a:r>
          </a:p>
          <a:p>
            <a:pPr lvl="1"/>
            <a:r>
              <a:rPr lang="en-US" dirty="0"/>
              <a:t>Evaluate the equipment effectiveness to increase revenue</a:t>
            </a:r>
          </a:p>
          <a:p>
            <a:pPr lvl="1"/>
            <a:r>
              <a:rPr lang="en-US" dirty="0"/>
              <a:t>Track current equipment status to reduce the down time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 to investigate trends and drill down to financial transactions</a:t>
            </a:r>
          </a:p>
          <a:p>
            <a:pPr lvl="1"/>
            <a:r>
              <a:rPr lang="en-US" dirty="0"/>
              <a:t>Cash flow management via customer order, purchase order with accounts receivable and payable</a:t>
            </a:r>
          </a:p>
          <a:p>
            <a:pPr lvl="1"/>
            <a:r>
              <a:rPr lang="en-US" dirty="0"/>
              <a:t>Manage Accounts</a:t>
            </a:r>
          </a:p>
          <a:p>
            <a:pPr lvl="1"/>
            <a:r>
              <a:rPr lang="en-US" dirty="0"/>
              <a:t>Manage Fixed Assets</a:t>
            </a:r>
          </a:p>
          <a:p>
            <a:pPr lvl="1"/>
            <a:r>
              <a:rPr lang="en-US" dirty="0"/>
              <a:t>General Ledger which consider the all systems</a:t>
            </a:r>
          </a:p>
          <a:p>
            <a:pPr lvl="1"/>
            <a:r>
              <a:rPr lang="en-US" dirty="0"/>
              <a:t>Budget management for forecasting</a:t>
            </a:r>
          </a:p>
          <a:p>
            <a:pPr lvl="1"/>
            <a:r>
              <a:rPr lang="en-US" dirty="0"/>
              <a:t>Invoice handling automates the invoicing process for suppliers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 complex project life cycles (</a:t>
            </a:r>
            <a:r>
              <a:rPr lang="en-US" dirty="0" err="1"/>
              <a:t>Eg</a:t>
            </a:r>
            <a:r>
              <a:rPr lang="en-US" dirty="0"/>
              <a:t>. Space Ship manufacturing)</a:t>
            </a:r>
          </a:p>
          <a:p>
            <a:r>
              <a:rPr lang="en-US" dirty="0"/>
              <a:t>Recommended for Project based manufacturing</a:t>
            </a:r>
          </a:p>
          <a:p>
            <a:pPr lvl="1"/>
            <a:r>
              <a:rPr lang="en-US" dirty="0"/>
              <a:t>Project reporting on project cost transactions</a:t>
            </a:r>
          </a:p>
          <a:p>
            <a:pPr lvl="1"/>
            <a:r>
              <a:rPr lang="en-US" dirty="0"/>
              <a:t>Sub contract management to manage sub contractors</a:t>
            </a:r>
          </a:p>
          <a:p>
            <a:pPr lvl="1"/>
            <a:r>
              <a:rPr lang="en-US" dirty="0"/>
              <a:t>Risk management to asses project risk then help to mitigate them</a:t>
            </a:r>
          </a:p>
          <a:p>
            <a:pPr lvl="1"/>
            <a:r>
              <a:rPr lang="en-US" dirty="0"/>
              <a:t>Project planning with </a:t>
            </a:r>
            <a:r>
              <a:rPr lang="en-US" dirty="0" err="1"/>
              <a:t>Gannt</a:t>
            </a:r>
            <a:r>
              <a:rPr lang="en-US" dirty="0"/>
              <a:t> Display</a:t>
            </a:r>
          </a:p>
          <a:p>
            <a:pPr lvl="1"/>
            <a:r>
              <a:rPr lang="en-US" dirty="0"/>
              <a:t>Project budgeting manages the cost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Information Integration</a:t>
            </a:r>
          </a:p>
          <a:p>
            <a:pPr lvl="1"/>
            <a:r>
              <a:rPr lang="en-US" dirty="0"/>
              <a:t>Increased Productivity</a:t>
            </a:r>
          </a:p>
          <a:p>
            <a:pPr lvl="1"/>
            <a:r>
              <a:rPr lang="en-US" dirty="0"/>
              <a:t>Globalization Support with Multi Languages</a:t>
            </a:r>
          </a:p>
          <a:p>
            <a:pPr lvl="1"/>
            <a:r>
              <a:rPr lang="en-US" dirty="0"/>
              <a:t>Improved Decision Making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High Product Cost</a:t>
            </a:r>
          </a:p>
          <a:p>
            <a:pPr lvl="1"/>
            <a:r>
              <a:rPr lang="en-US" dirty="0"/>
              <a:t>Training Cost</a:t>
            </a:r>
          </a:p>
          <a:p>
            <a:pPr lvl="1"/>
            <a:r>
              <a:rPr lang="en-US" dirty="0"/>
              <a:t>High Risk on Implementation</a:t>
            </a:r>
          </a:p>
          <a:p>
            <a:pPr lvl="1"/>
            <a:r>
              <a:rPr lang="en-US" dirty="0"/>
              <a:t>Rigid on Customization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NATURE OF ENTERPRISE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Lengthy 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Standardizing the Business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Involved Risk (Bankrupt/High Profits)</a:t>
            </a:r>
          </a:p>
          <a:p>
            <a:pPr>
              <a:lnSpc>
                <a:spcPct val="150000"/>
              </a:lnSpc>
            </a:pPr>
            <a:r>
              <a:rPr lang="en-US" dirty="0"/>
              <a:t>Slow Performance at the Beginning</a:t>
            </a:r>
          </a:p>
          <a:p>
            <a:pPr>
              <a:lnSpc>
                <a:spcPct val="150000"/>
              </a:lnSpc>
            </a:pPr>
            <a:r>
              <a:rPr lang="en-US" dirty="0"/>
              <a:t>Total Cost of Ownership</a:t>
            </a:r>
          </a:p>
          <a:p>
            <a:pPr>
              <a:lnSpc>
                <a:spcPct val="150000"/>
              </a:lnSpc>
            </a:pPr>
            <a:r>
              <a:rPr lang="en-US" dirty="0"/>
              <a:t>Resistance to Change at the beginning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ERPs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SAP - </a:t>
            </a:r>
            <a:r>
              <a:rPr lang="en-US" dirty="0">
                <a:hlinkClick r:id="rId2"/>
              </a:rPr>
              <a:t>www.sap.com</a:t>
            </a:r>
            <a:endParaRPr lang="en-US" dirty="0"/>
          </a:p>
          <a:p>
            <a:r>
              <a:rPr lang="en-US" dirty="0" err="1"/>
              <a:t>Infor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www.infor.com</a:t>
            </a:r>
            <a:r>
              <a:rPr lang="en-US" dirty="0"/>
              <a:t> </a:t>
            </a:r>
          </a:p>
          <a:p>
            <a:r>
              <a:rPr lang="en-US" dirty="0"/>
              <a:t>Oracle – JD Edward, E-business suit, PeopleSoft -</a:t>
            </a:r>
            <a:r>
              <a:rPr lang="en-US" dirty="0">
                <a:hlinkClick r:id="rId4"/>
              </a:rPr>
              <a:t> www.oracle.com</a:t>
            </a:r>
            <a:endParaRPr lang="en-US" dirty="0"/>
          </a:p>
          <a:p>
            <a:r>
              <a:rPr lang="en-US" dirty="0"/>
              <a:t>IFS - </a:t>
            </a:r>
            <a:r>
              <a:rPr lang="en-US" dirty="0">
                <a:hlinkClick r:id="rId5"/>
              </a:rPr>
              <a:t>www.ifsworld.com</a:t>
            </a:r>
            <a:r>
              <a:rPr lang="en-US" dirty="0"/>
              <a:t> </a:t>
            </a:r>
          </a:p>
          <a:p>
            <a:r>
              <a:rPr lang="en-US" dirty="0"/>
              <a:t>Microsoft Dynamics - </a:t>
            </a:r>
            <a:r>
              <a:rPr lang="en-US" dirty="0">
                <a:hlinkClick r:id="rId6"/>
              </a:rPr>
              <a:t>www.microsoft.com/dynamics</a:t>
            </a:r>
            <a:r>
              <a:rPr lang="en-US" dirty="0"/>
              <a:t> </a:t>
            </a:r>
          </a:p>
          <a:p>
            <a:r>
              <a:rPr lang="en-US" dirty="0" err="1"/>
              <a:t>Compiere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www.compiere.org</a:t>
            </a:r>
            <a:endParaRPr lang="en-US" dirty="0"/>
          </a:p>
          <a:p>
            <a:r>
              <a:rPr lang="en-US" dirty="0"/>
              <a:t>Sage Group - </a:t>
            </a:r>
            <a:r>
              <a:rPr lang="en-US" dirty="0">
                <a:hlinkClick r:id="rId8"/>
              </a:rPr>
              <a:t>www.sagenorthamerica.com</a:t>
            </a:r>
            <a:r>
              <a:rPr lang="en-US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5715000"/>
            <a:ext cx="1447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5181600"/>
            <a:ext cx="695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IFS-IFS Application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5181600"/>
            <a:ext cx="790575" cy="790576"/>
          </a:xfrm>
          <a:prstGeom prst="rect">
            <a:avLst/>
          </a:prstGeom>
          <a:noFill/>
        </p:spPr>
      </p:pic>
      <p:pic>
        <p:nvPicPr>
          <p:cNvPr id="1033" name="Picture 9" descr="Infor-Infor ERP LN 6.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6400" y="5562600"/>
            <a:ext cx="1428750" cy="381001"/>
          </a:xfrm>
          <a:prstGeom prst="rect">
            <a:avLst/>
          </a:prstGeom>
          <a:noFill/>
        </p:spPr>
      </p:pic>
      <p:pic>
        <p:nvPicPr>
          <p:cNvPr id="1035" name="Picture 11" descr="Microsoft-Dynamics AX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105400"/>
            <a:ext cx="1238250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Brown &amp; Company PLC is a group of companies which operates on several industries such as </a:t>
            </a:r>
          </a:p>
          <a:p>
            <a:pPr lvl="1"/>
            <a:r>
              <a:rPr lang="en-US" dirty="0"/>
              <a:t>Battery manufacturing and doing after sales service via dealers. Browns is the first company to launch mobile battery service.</a:t>
            </a:r>
          </a:p>
          <a:p>
            <a:pPr lvl="1"/>
            <a:r>
              <a:rPr lang="en-US" dirty="0"/>
              <a:t>Consumer electronics which perform sales on household electronics such as Sharp, </a:t>
            </a:r>
            <a:r>
              <a:rPr lang="en-US" dirty="0" err="1"/>
              <a:t>Usha</a:t>
            </a:r>
            <a:r>
              <a:rPr lang="en-US" dirty="0"/>
              <a:t> and Olympus</a:t>
            </a:r>
          </a:p>
          <a:p>
            <a:pPr lvl="1"/>
            <a:r>
              <a:rPr lang="en-US" dirty="0"/>
              <a:t>Agriculture division which mechanize the agriculture sector and giving after sales support and introduce micro irrigation system where the small and mid-size farmers can improve the yield and reduce </a:t>
            </a:r>
            <a:r>
              <a:rPr lang="en-US" dirty="0" err="1"/>
              <a:t>labour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Power systems division, which sells FG Wilson generators and assist with installation, repair and maintenance.</a:t>
            </a:r>
          </a:p>
          <a:p>
            <a:pPr lvl="1"/>
            <a:r>
              <a:rPr lang="en-US" dirty="0"/>
              <a:t>Business Solutions division offer a range of office management solutions which includes facsimiles and photocopies, multimedia projectors and other office management support</a:t>
            </a:r>
          </a:p>
          <a:p>
            <a:pPr lvl="1"/>
            <a:r>
              <a:rPr lang="en-US" dirty="0"/>
              <a:t>Plantation sector, where they undertake several sales promotion activities on plantation machinery in tea state and rubber states in the country.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Survive In the Jungle of Enterprise Architecture Framework: Creating or Choosing an Enterprise Application Architecture by </a:t>
            </a:r>
            <a:r>
              <a:rPr lang="en-US" dirty="0" err="1"/>
              <a:t>Schekkerman</a:t>
            </a:r>
            <a:r>
              <a:rPr lang="en-US" dirty="0"/>
              <a:t> J</a:t>
            </a:r>
          </a:p>
          <a:p>
            <a:endParaRPr lang="en-US" dirty="0"/>
          </a:p>
          <a:p>
            <a:r>
              <a:rPr lang="en-US" dirty="0"/>
              <a:t>Enterprise System for Management by </a:t>
            </a:r>
            <a:r>
              <a:rPr lang="en-US" dirty="0" err="1"/>
              <a:t>Motiwalla</a:t>
            </a:r>
            <a:r>
              <a:rPr lang="en-US" dirty="0"/>
              <a:t> L and Thompson J.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0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are required to identify the main functional areas of Browns &amp; Company PLC</a:t>
            </a:r>
          </a:p>
          <a:p>
            <a:r>
              <a:rPr lang="en-US" dirty="0"/>
              <a:t>Justify your answer by giving the facts.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/>
              <a:t>HR</a:t>
            </a:r>
          </a:p>
          <a:p>
            <a:pPr>
              <a:buFontTx/>
              <a:buChar char="•"/>
            </a:pPr>
            <a:r>
              <a:rPr lang="en-US" dirty="0"/>
              <a:t>Sales And Services</a:t>
            </a:r>
          </a:p>
          <a:p>
            <a:pPr>
              <a:buFontTx/>
              <a:buChar char="•"/>
            </a:pPr>
            <a:r>
              <a:rPr lang="en-US" dirty="0"/>
              <a:t>Maintenance</a:t>
            </a:r>
          </a:p>
          <a:p>
            <a:pPr>
              <a:buFontTx/>
              <a:buChar char="•"/>
            </a:pPr>
            <a:r>
              <a:rPr lang="en-US" dirty="0"/>
              <a:t>Financial</a:t>
            </a:r>
          </a:p>
          <a:p>
            <a:pPr>
              <a:buFontTx/>
              <a:buChar char="•"/>
            </a:pPr>
            <a:r>
              <a:rPr lang="en-US" dirty="0"/>
              <a:t>Distribution</a:t>
            </a:r>
          </a:p>
          <a:p>
            <a:pPr>
              <a:buFontTx/>
              <a:buChar char="•"/>
            </a:pPr>
            <a:r>
              <a:rPr lang="en-US" dirty="0"/>
              <a:t>Manufacturing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			Thank You!</a:t>
            </a:r>
            <a:br>
              <a:rPr lang="en-US" dirty="0"/>
            </a:br>
            <a:r>
              <a:rPr lang="en-US" dirty="0"/>
              <a:t>              Vidushi.ead@gmail.com</a:t>
            </a:r>
          </a:p>
        </p:txBody>
      </p:sp>
    </p:spTree>
    <p:extLst>
      <p:ext uri="{BB962C8B-B14F-4D97-AF65-F5344CB8AC3E}">
        <p14:creationId xmlns:p14="http://schemas.microsoft.com/office/powerpoint/2010/main" val="16272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Applications Development Overview</a:t>
            </a:r>
          </a:p>
          <a:p>
            <a:endParaRPr lang="en-US" dirty="0"/>
          </a:p>
          <a:p>
            <a:r>
              <a:rPr lang="en-US" dirty="0"/>
              <a:t>Installed Markets</a:t>
            </a:r>
          </a:p>
          <a:p>
            <a:endParaRPr lang="en-US" dirty="0"/>
          </a:p>
          <a:p>
            <a:r>
              <a:rPr lang="en-US" dirty="0"/>
              <a:t>Functional Areas of Enterprise Application</a:t>
            </a:r>
          </a:p>
          <a:p>
            <a:endParaRPr lang="en-US" dirty="0"/>
          </a:p>
          <a:p>
            <a:r>
              <a:rPr lang="en-US" dirty="0"/>
              <a:t>Pros and Cons of Enterprise Applications</a:t>
            </a:r>
          </a:p>
          <a:p>
            <a:endParaRPr lang="en-US" dirty="0"/>
          </a:p>
          <a:p>
            <a:r>
              <a:rPr lang="en-US" dirty="0"/>
              <a:t>Nature of Enterprise Applications</a:t>
            </a:r>
          </a:p>
          <a:p>
            <a:endParaRPr lang="en-US" dirty="0"/>
          </a:p>
          <a:p>
            <a:r>
              <a:rPr lang="en-US" dirty="0"/>
              <a:t>Commercial ERPs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Attempt to Integrate all Departments and Functions across a company into one single computer system, which serve all different needs.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Evolution</a:t>
            </a:r>
          </a:p>
          <a:p>
            <a:pPr lvl="1"/>
            <a:r>
              <a:rPr lang="en-US" dirty="0"/>
              <a:t>1960s – Inventory Management Control</a:t>
            </a:r>
          </a:p>
          <a:p>
            <a:pPr lvl="1"/>
            <a:r>
              <a:rPr lang="en-US" dirty="0"/>
              <a:t>1970s – Materials Requirement Planning (MRP)</a:t>
            </a:r>
          </a:p>
          <a:p>
            <a:pPr lvl="1"/>
            <a:r>
              <a:rPr lang="en-US" dirty="0"/>
              <a:t>1980s – Manufacturing </a:t>
            </a:r>
            <a:r>
              <a:rPr lang="en-US"/>
              <a:t>Resource Planning </a:t>
            </a:r>
            <a:r>
              <a:rPr lang="en-US" dirty="0"/>
              <a:t>II (MRP II)</a:t>
            </a:r>
          </a:p>
          <a:p>
            <a:pPr lvl="1"/>
            <a:r>
              <a:rPr lang="en-US" dirty="0"/>
              <a:t>1990s – Enterprise Resource Planning (ERP)</a:t>
            </a:r>
          </a:p>
          <a:p>
            <a:pPr lvl="1"/>
            <a:r>
              <a:rPr lang="en-US" dirty="0"/>
              <a:t>2000s – Extended ERP (ERP II)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INSTALLED MARKETS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2860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3352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Tech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0" y="1828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Oil &amp; Gas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14600" y="28194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Healthcare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41910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&amp; Logistics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54864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Chemical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77000" y="39624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Aerospace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600" y="4495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53000" y="2514600"/>
            <a:ext cx="3429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Education &amp; Research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3400" y="5257800"/>
            <a:ext cx="3276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Engineering &amp; Construction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447800" y="1447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Defense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29400" y="13716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Automotive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3600" y="4876800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Telecommunication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4400" y="35814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Industrial Machinery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AREAS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90600" y="11430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990600" y="16002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 Resources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90600" y="29718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90600" y="20574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Engineering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90600" y="25146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990600" y="38862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990600" y="34290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990600" y="43434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38200" y="5181600"/>
            <a:ext cx="10668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Business Performance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81200" y="5181600"/>
            <a:ext cx="10668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Business Reporting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24200" y="5181600"/>
            <a:ext cx="11430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Document Management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43400" y="5181600"/>
            <a:ext cx="11430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Quality Management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62600" y="5181600"/>
            <a:ext cx="10668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Business Modeler Tool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5600" y="5181600"/>
            <a:ext cx="11430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Carbon Footprint Management</a:t>
            </a:r>
          </a:p>
        </p:txBody>
      </p:sp>
      <p:sp>
        <p:nvSpPr>
          <p:cNvPr id="18" name="Rounded Rectangle 17">
            <a:hlinkClick r:id="rId2" action="ppaction://program"/>
          </p:cNvPr>
          <p:cNvSpPr/>
          <p:nvPr/>
        </p:nvSpPr>
        <p:spPr>
          <a:xfrm>
            <a:off x="8001000" y="1752600"/>
            <a:ext cx="914400" cy="3124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90600" y="4800600"/>
            <a:ext cx="6858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Manage company’s most valuable resources cost effectively</a:t>
            </a:r>
          </a:p>
          <a:p>
            <a:pPr lvl="1"/>
            <a:r>
              <a:rPr lang="en-US" dirty="0"/>
              <a:t>Self service tools to manager for HR work and employees to manage their data and apply for new opportunities</a:t>
            </a:r>
          </a:p>
          <a:p>
            <a:pPr lvl="1"/>
            <a:r>
              <a:rPr lang="en-US" dirty="0"/>
              <a:t>Support recruitment</a:t>
            </a:r>
          </a:p>
          <a:p>
            <a:pPr lvl="1"/>
            <a:r>
              <a:rPr lang="en-US" dirty="0"/>
              <a:t>Training management</a:t>
            </a:r>
          </a:p>
          <a:p>
            <a:pPr lvl="1"/>
            <a:r>
              <a:rPr lang="en-US" dirty="0"/>
              <a:t>Expense management which handle travel </a:t>
            </a:r>
            <a:r>
              <a:rPr lang="en-US" dirty="0" err="1"/>
              <a:t>expences</a:t>
            </a:r>
            <a:r>
              <a:rPr lang="en-US" dirty="0"/>
              <a:t> and allowances</a:t>
            </a:r>
          </a:p>
          <a:p>
            <a:pPr lvl="1"/>
            <a:r>
              <a:rPr lang="en-US" dirty="0"/>
              <a:t>Report time and attendance</a:t>
            </a:r>
          </a:p>
          <a:p>
            <a:pPr lvl="1"/>
            <a:r>
              <a:rPr lang="en-US" dirty="0"/>
              <a:t>Payroll administration</a:t>
            </a:r>
          </a:p>
          <a:p>
            <a:pPr lvl="1"/>
            <a:r>
              <a:rPr lang="en-US" dirty="0"/>
              <a:t>Employee Development and Certification to standardize the employees.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 business processes vital to Customer Relationship Management to add a value to the customer</a:t>
            </a:r>
          </a:p>
          <a:p>
            <a:pPr lvl="1"/>
            <a:r>
              <a:rPr lang="en-US"/>
              <a:t>control </a:t>
            </a:r>
            <a:r>
              <a:rPr lang="en-US" dirty="0"/>
              <a:t>the service level and the activities</a:t>
            </a:r>
          </a:p>
          <a:p>
            <a:pPr lvl="1"/>
            <a:r>
              <a:rPr lang="en-US" dirty="0"/>
              <a:t>Ensure accurate pricing within and beyond warranty periods</a:t>
            </a:r>
          </a:p>
          <a:p>
            <a:pPr lvl="1"/>
            <a:r>
              <a:rPr lang="en-US" dirty="0"/>
              <a:t>Call center facilities for product support</a:t>
            </a:r>
          </a:p>
          <a:p>
            <a:pPr lvl="1"/>
            <a:r>
              <a:rPr lang="en-US" dirty="0"/>
              <a:t>Web store to display the products</a:t>
            </a:r>
          </a:p>
          <a:p>
            <a:pPr lvl="1"/>
            <a:r>
              <a:rPr lang="en-US" dirty="0"/>
              <a:t>Simplify the marketing and sales activities such as marketing campaigns and establish communication with the customer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 to specify and configure design products and assembly lines</a:t>
            </a:r>
          </a:p>
          <a:p>
            <a:pPr lvl="1"/>
            <a:r>
              <a:rPr lang="en-US" dirty="0"/>
              <a:t>Asset Data management which manage machineries and power grids in the plant</a:t>
            </a:r>
          </a:p>
          <a:p>
            <a:pPr lvl="1"/>
            <a:r>
              <a:rPr lang="en-US" dirty="0"/>
              <a:t>Change management which helps to receive, review, check and approve changes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2769</TotalTime>
  <Words>907</Words>
  <Application>Microsoft Office PowerPoint</Application>
  <PresentationFormat>On-screen Show (4:3)</PresentationFormat>
  <Paragraphs>173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Gill Sans MT</vt:lpstr>
      <vt:lpstr>Wingdings</vt:lpstr>
      <vt:lpstr>Wingdings 3</vt:lpstr>
      <vt:lpstr>Origin</vt:lpstr>
      <vt:lpstr>Enterprise Application Development Lecture 1</vt:lpstr>
      <vt:lpstr>Recommended Text </vt:lpstr>
      <vt:lpstr>TOPICS</vt:lpstr>
      <vt:lpstr>OVERVIEW</vt:lpstr>
      <vt:lpstr>INSTALLED MARKETS</vt:lpstr>
      <vt:lpstr>FUNCTIONAL AREAS</vt:lpstr>
      <vt:lpstr>HUMAN RESOURCE</vt:lpstr>
      <vt:lpstr>SALES</vt:lpstr>
      <vt:lpstr>ENGINEERING</vt:lpstr>
      <vt:lpstr>MANUFACTURING</vt:lpstr>
      <vt:lpstr>DISTRIBUTION</vt:lpstr>
      <vt:lpstr>TRANSPORT</vt:lpstr>
      <vt:lpstr>MAINTENANCE</vt:lpstr>
      <vt:lpstr>FINANCIALS</vt:lpstr>
      <vt:lpstr>PROJECTS</vt:lpstr>
      <vt:lpstr>PROS &amp; CONS</vt:lpstr>
      <vt:lpstr>NATURE OF ENTERPRISE APPLICATIONS</vt:lpstr>
      <vt:lpstr>COMMERCIAL ERPs</vt:lpstr>
      <vt:lpstr>CASE STUDY</vt:lpstr>
      <vt:lpstr>CASE STUDY</vt:lpstr>
      <vt:lpstr>ANSWER</vt:lpstr>
      <vt:lpstr>   Thank You!               Vidushi.ead@gmail.com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Dulantha</dc:creator>
  <cp:lastModifiedBy>Vidushi Liyanaarachchi</cp:lastModifiedBy>
  <cp:revision>97</cp:revision>
  <dcterms:created xsi:type="dcterms:W3CDTF">2011-08-15T16:28:11Z</dcterms:created>
  <dcterms:modified xsi:type="dcterms:W3CDTF">2017-05-09T07:08:20Z</dcterms:modified>
</cp:coreProperties>
</file>