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2" r:id="rId4"/>
    <p:sldId id="261" r:id="rId5"/>
    <p:sldId id="262" r:id="rId6"/>
    <p:sldId id="263" r:id="rId7"/>
    <p:sldId id="260" r:id="rId8"/>
    <p:sldId id="285" r:id="rId9"/>
    <p:sldId id="264" r:id="rId10"/>
    <p:sldId id="289" r:id="rId11"/>
    <p:sldId id="265" r:id="rId12"/>
    <p:sldId id="287" r:id="rId13"/>
    <p:sldId id="290" r:id="rId14"/>
    <p:sldId id="293" r:id="rId15"/>
    <p:sldId id="294" r:id="rId16"/>
    <p:sldId id="295" r:id="rId17"/>
    <p:sldId id="298" r:id="rId18"/>
    <p:sldId id="266" r:id="rId19"/>
    <p:sldId id="268" r:id="rId20"/>
    <p:sldId id="29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31" autoAdjust="0"/>
  </p:normalViewPr>
  <p:slideViewPr>
    <p:cSldViewPr>
      <p:cViewPr varScale="1">
        <p:scale>
          <a:sx n="49" d="100"/>
          <a:sy n="49" d="100"/>
        </p:scale>
        <p:origin x="17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B9CE9-E9E3-4431-9640-70A95D4F881B}" type="datetimeFigureOut">
              <a:rPr lang="en-US" smtClean="0"/>
              <a:pPr/>
              <a:t>4/7/2017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8474F0-3A48-4421-890D-21280402F924}" type="slidenum">
              <a:rPr lang="en-US" smtClean="0"/>
              <a:pPr/>
              <a:t>‹#›</a:t>
            </a:fld>
            <a:endParaRPr lang="en-US"/>
          </a:p>
        </p:txBody>
      </p:sp>
    </p:spTree>
    <p:extLst>
      <p:ext uri="{BB962C8B-B14F-4D97-AF65-F5344CB8AC3E}">
        <p14:creationId xmlns:p14="http://schemas.microsoft.com/office/powerpoint/2010/main" val="3849293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8474F0-3A48-4421-890D-21280402F92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Describe Encapsulation</a:t>
            </a:r>
            <a:r>
              <a:rPr lang="en-US" baseline="0" dirty="0"/>
              <a:t> using data retrieval via a component</a:t>
            </a:r>
          </a:p>
          <a:p>
            <a:r>
              <a:rPr lang="en-US" baseline="0" dirty="0"/>
              <a:t>Discuss the Customer and developer point of view</a:t>
            </a:r>
            <a:endParaRPr lang="en-US" dirty="0"/>
          </a:p>
        </p:txBody>
      </p:sp>
      <p:sp>
        <p:nvSpPr>
          <p:cNvPr id="4" name="Slide Number Placeholder 3"/>
          <p:cNvSpPr>
            <a:spLocks noGrp="1"/>
          </p:cNvSpPr>
          <p:nvPr>
            <p:ph type="sldNum" sz="quarter" idx="10"/>
          </p:nvPr>
        </p:nvSpPr>
        <p:spPr/>
        <p:txBody>
          <a:bodyPr/>
          <a:lstStyle/>
          <a:p>
            <a:fld id="{028474F0-3A48-4421-890D-21280402F924}"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Describe Encapsulation</a:t>
            </a:r>
            <a:r>
              <a:rPr lang="en-US" baseline="0" dirty="0"/>
              <a:t> using data retrieval via a component</a:t>
            </a:r>
          </a:p>
          <a:p>
            <a:r>
              <a:rPr lang="en-US" baseline="0" dirty="0"/>
              <a:t>Discuss the Customer and developer point of view</a:t>
            </a:r>
            <a:endParaRPr lang="en-US" dirty="0"/>
          </a:p>
        </p:txBody>
      </p:sp>
      <p:sp>
        <p:nvSpPr>
          <p:cNvPr id="4" name="Slide Number Placeholder 3"/>
          <p:cNvSpPr>
            <a:spLocks noGrp="1"/>
          </p:cNvSpPr>
          <p:nvPr>
            <p:ph type="sldNum" sz="quarter" idx="10"/>
          </p:nvPr>
        </p:nvSpPr>
        <p:spPr/>
        <p:txBody>
          <a:bodyPr/>
          <a:lstStyle/>
          <a:p>
            <a:fld id="{028474F0-3A48-4421-890D-21280402F92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E6831A8-6E46-435B-9660-2D22D9FB8400}" type="datetimeFigureOut">
              <a:rPr lang="en-US" smtClean="0"/>
              <a:pPr/>
              <a:t>4/7/2017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1FC68B1-6879-4F6B-B525-8CE693114A19}"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6831A8-6E46-435B-9660-2D22D9FB8400}"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68B1-6879-4F6B-B525-8CE693114A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6831A8-6E46-435B-9660-2D22D9FB8400}"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68B1-6879-4F6B-B525-8CE693114A1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E6831A8-6E46-435B-9660-2D22D9FB8400}"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68B1-6879-4F6B-B525-8CE693114A1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E6831A8-6E46-435B-9660-2D22D9FB8400}" type="datetimeFigureOut">
              <a:rPr lang="en-US" smtClean="0"/>
              <a:pPr/>
              <a:t>4/7/2017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1FC68B1-6879-4F6B-B525-8CE693114A1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E6831A8-6E46-435B-9660-2D22D9FB8400}"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C68B1-6879-4F6B-B525-8CE693114A1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E6831A8-6E46-435B-9660-2D22D9FB8400}" type="datetimeFigureOut">
              <a:rPr lang="en-US" smtClean="0"/>
              <a:pPr/>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C68B1-6879-4F6B-B525-8CE693114A1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6831A8-6E46-435B-9660-2D22D9FB8400}" type="datetimeFigureOut">
              <a:rPr lang="en-US" smtClean="0"/>
              <a:pPr/>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C68B1-6879-4F6B-B525-8CE693114A1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831A8-6E46-435B-9660-2D22D9FB8400}" type="datetimeFigureOut">
              <a:rPr lang="en-US" smtClean="0"/>
              <a:pPr/>
              <a:t>4/7/2017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C68B1-6879-4F6B-B525-8CE693114A1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6831A8-6E46-435B-9660-2D22D9FB8400}"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C68B1-6879-4F6B-B525-8CE693114A1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6831A8-6E46-435B-9660-2D22D9FB8400}"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C68B1-6879-4F6B-B525-8CE693114A1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E6831A8-6E46-435B-9660-2D22D9FB8400}" type="datetimeFigureOut">
              <a:rPr lang="en-US" smtClean="0"/>
              <a:pPr/>
              <a:t>4/7/2017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1FC68B1-6879-4F6B-B525-8CE693114A19}"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Multitier_architectu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upload.wikimedia.org/wikipedia/commons/b/b5/ModelViewControllerDiagram2.sv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Enterprise Application Development</a:t>
            </a:r>
            <a:br>
              <a:rPr lang="en-US" dirty="0"/>
            </a:br>
            <a:r>
              <a:rPr lang="en-US" dirty="0"/>
              <a:t>Lecture 2- Architecture</a:t>
            </a:r>
          </a:p>
        </p:txBody>
      </p:sp>
      <p:sp>
        <p:nvSpPr>
          <p:cNvPr id="3" name="Subtitle 2"/>
          <p:cNvSpPr>
            <a:spLocks noGrp="1"/>
          </p:cNvSpPr>
          <p:nvPr>
            <p:ph type="subTitle" idx="1"/>
          </p:nvPr>
        </p:nvSpPr>
        <p:spPr/>
        <p:txBody>
          <a:bodyPr>
            <a:normAutofit/>
          </a:bodyPr>
          <a:lstStyle/>
          <a:p>
            <a:pPr fontAlgn="t"/>
            <a:r>
              <a:rPr lang="en-US" dirty="0"/>
              <a:t>Vidushi Liyanaarachchi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Content Placeholder 2"/>
          <p:cNvSpPr>
            <a:spLocks noGrp="1"/>
          </p:cNvSpPr>
          <p:nvPr>
            <p:ph sz="quarter" idx="1"/>
          </p:nvPr>
        </p:nvSpPr>
        <p:spPr/>
        <p:txBody>
          <a:bodyPr/>
          <a:lstStyle/>
          <a:p>
            <a:r>
              <a:rPr lang="en-US" dirty="0"/>
              <a:t>Multilayer Architecture</a:t>
            </a:r>
          </a:p>
          <a:p>
            <a:r>
              <a:rPr lang="en-US" b="1" dirty="0"/>
              <a:t>Presentation layer</a:t>
            </a:r>
            <a:r>
              <a:rPr lang="en-US" dirty="0"/>
              <a:t> (</a:t>
            </a:r>
            <a:r>
              <a:rPr lang="en-US" dirty="0" err="1"/>
              <a:t>a.k.a</a:t>
            </a:r>
            <a:r>
              <a:rPr lang="en-US" dirty="0"/>
              <a:t> UI layer, view layer, presentation tier)</a:t>
            </a:r>
            <a:endParaRPr lang="en-US" dirty="0">
              <a:hlinkClick r:id="rId2"/>
            </a:endParaRPr>
          </a:p>
          <a:p>
            <a:r>
              <a:rPr lang="en-US" b="1" dirty="0"/>
              <a:t>Application layer</a:t>
            </a:r>
            <a:r>
              <a:rPr lang="en-US" dirty="0"/>
              <a:t> (a.k.a. service layer)</a:t>
            </a:r>
          </a:p>
          <a:p>
            <a:r>
              <a:rPr lang="en-US" b="1" dirty="0"/>
              <a:t>Business Layer</a:t>
            </a:r>
            <a:r>
              <a:rPr lang="en-US" dirty="0"/>
              <a:t>(</a:t>
            </a:r>
            <a:r>
              <a:rPr lang="en-US" dirty="0" err="1"/>
              <a:t>a.k.a</a:t>
            </a:r>
            <a:r>
              <a:rPr lang="en-US" dirty="0"/>
              <a:t> business logic layer)</a:t>
            </a:r>
          </a:p>
          <a:p>
            <a:r>
              <a:rPr lang="en-US" b="1" dirty="0"/>
              <a:t>Data Access Layer </a:t>
            </a:r>
            <a:r>
              <a:rPr lang="en-US" dirty="0"/>
              <a:t>(</a:t>
            </a:r>
            <a:r>
              <a:rPr lang="en-US" dirty="0" err="1"/>
              <a:t>a.k.a</a:t>
            </a:r>
            <a:r>
              <a:rPr lang="en-US" dirty="0"/>
              <a:t> persistence layer)</a:t>
            </a:r>
            <a:endParaRPr lang="en-US" b="1" dirty="0"/>
          </a:p>
          <a:p>
            <a:pPr marL="0" indent="0">
              <a:buNone/>
            </a:pPr>
            <a:endParaRPr lang="en-US" dirty="0"/>
          </a:p>
        </p:txBody>
      </p:sp>
    </p:spTree>
    <p:extLst>
      <p:ext uri="{BB962C8B-B14F-4D97-AF65-F5344CB8AC3E}">
        <p14:creationId xmlns:p14="http://schemas.microsoft.com/office/powerpoint/2010/main" val="265618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a:t>
            </a:r>
          </a:p>
        </p:txBody>
      </p:sp>
      <p:sp>
        <p:nvSpPr>
          <p:cNvPr id="3" name="Content Placeholder 2"/>
          <p:cNvSpPr>
            <a:spLocks noGrp="1"/>
          </p:cNvSpPr>
          <p:nvPr>
            <p:ph sz="quarter" idx="1"/>
          </p:nvPr>
        </p:nvSpPr>
        <p:spPr/>
        <p:txBody>
          <a:bodyPr/>
          <a:lstStyle/>
          <a:p>
            <a:r>
              <a:rPr lang="en-US" dirty="0"/>
              <a:t>Model, View and Controller</a:t>
            </a:r>
          </a:p>
          <a:p>
            <a:r>
              <a:rPr lang="en-US" dirty="0"/>
              <a:t>Model - A model represents an application’s data and contains the logic for accessing and manipulating that data</a:t>
            </a:r>
          </a:p>
          <a:p>
            <a:r>
              <a:rPr lang="en-US" dirty="0"/>
              <a:t>View - The presentation semantics are encapsulated within the view</a:t>
            </a:r>
          </a:p>
          <a:p>
            <a:r>
              <a:rPr lang="en-US" dirty="0"/>
              <a:t>Controller -The controller is responsible for intercepting and translating user input into actions to be performed by the model</a:t>
            </a:r>
          </a:p>
          <a:p>
            <a:endParaRPr lang="en-US" dirty="0"/>
          </a:p>
          <a:p>
            <a:pPr>
              <a:buNone/>
            </a:pPr>
            <a:endParaRPr lang="en-US" dirty="0"/>
          </a:p>
          <a:p>
            <a:endParaRPr lang="en-US" dirty="0"/>
          </a:p>
        </p:txBody>
      </p:sp>
      <p:pic>
        <p:nvPicPr>
          <p:cNvPr id="15362" name="Picture 2" descr="File:ModelViewControllerDiagram2.svg">
            <a:hlinkClick r:id="rId2"/>
          </p:cNvPr>
          <p:cNvPicPr>
            <a:picLocks noChangeAspect="1" noChangeArrowheads="1"/>
          </p:cNvPicPr>
          <p:nvPr/>
        </p:nvPicPr>
        <p:blipFill>
          <a:blip r:embed="rId3" cstate="print"/>
          <a:srcRect/>
          <a:stretch>
            <a:fillRect/>
          </a:stretch>
        </p:blipFill>
        <p:spPr bwMode="auto">
          <a:xfrm>
            <a:off x="5029200" y="4953000"/>
            <a:ext cx="2981325" cy="13620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a:t>
            </a:r>
          </a:p>
        </p:txBody>
      </p:sp>
      <p:sp>
        <p:nvSpPr>
          <p:cNvPr id="3" name="Content Placeholder 2"/>
          <p:cNvSpPr>
            <a:spLocks noGrp="1"/>
          </p:cNvSpPr>
          <p:nvPr>
            <p:ph sz="quarter" idx="1"/>
          </p:nvPr>
        </p:nvSpPr>
        <p:spPr/>
        <p:txBody>
          <a:bodyPr/>
          <a:lstStyle/>
          <a:p>
            <a:pPr>
              <a:lnSpc>
                <a:spcPct val="150000"/>
              </a:lnSpc>
            </a:pPr>
            <a:r>
              <a:rPr lang="en-US" dirty="0"/>
              <a:t>Web Browser and web page example</a:t>
            </a:r>
          </a:p>
          <a:p>
            <a:pPr lvl="1">
              <a:lnSpc>
                <a:spcPct val="150000"/>
              </a:lnSpc>
            </a:pPr>
            <a:r>
              <a:rPr lang="en-US" dirty="0"/>
              <a:t>Model - Encapsulate data in the database.</a:t>
            </a:r>
          </a:p>
          <a:p>
            <a:pPr lvl="1">
              <a:lnSpc>
                <a:spcPct val="150000"/>
              </a:lnSpc>
            </a:pPr>
            <a:r>
              <a:rPr lang="en-US" dirty="0"/>
              <a:t>View - Presentation layer, web pages, CSS, Java script</a:t>
            </a:r>
          </a:p>
          <a:p>
            <a:pPr lvl="1">
              <a:lnSpc>
                <a:spcPct val="150000"/>
              </a:lnSpc>
            </a:pPr>
            <a:r>
              <a:rPr lang="en-US" dirty="0"/>
              <a:t>Controller - Process and respond to events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a:t>
            </a:r>
          </a:p>
        </p:txBody>
      </p:sp>
      <p:pic>
        <p:nvPicPr>
          <p:cNvPr id="4" name="Content Placeholder 3"/>
          <p:cNvPicPr>
            <a:picLocks noGrp="1" noChangeAspect="1"/>
          </p:cNvPicPr>
          <p:nvPr>
            <p:ph sz="quarter" idx="1"/>
          </p:nvPr>
        </p:nvPicPr>
        <p:blipFill>
          <a:blip r:embed="rId2"/>
          <a:srcRect l="-12870" r="-12870"/>
          <a:stretch>
            <a:fillRect/>
          </a:stretch>
        </p:blipFill>
        <p:spPr>
          <a:xfrm>
            <a:off x="-76200" y="1143000"/>
            <a:ext cx="9144000" cy="5486400"/>
          </a:xfrm>
        </p:spPr>
      </p:pic>
    </p:spTree>
    <p:extLst>
      <p:ext uri="{BB962C8B-B14F-4D97-AF65-F5344CB8AC3E}">
        <p14:creationId xmlns:p14="http://schemas.microsoft.com/office/powerpoint/2010/main" val="153706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a:t>
            </a:r>
          </a:p>
        </p:txBody>
      </p:sp>
      <p:pic>
        <p:nvPicPr>
          <p:cNvPr id="4" name="Picture 3"/>
          <p:cNvPicPr>
            <a:picLocks noChangeAspect="1"/>
          </p:cNvPicPr>
          <p:nvPr/>
        </p:nvPicPr>
        <p:blipFill>
          <a:blip r:embed="rId2"/>
          <a:stretch>
            <a:fillRect/>
          </a:stretch>
        </p:blipFill>
        <p:spPr>
          <a:xfrm>
            <a:off x="2133600" y="1066800"/>
            <a:ext cx="4894080" cy="5594885"/>
          </a:xfrm>
          <a:prstGeom prst="rect">
            <a:avLst/>
          </a:prstGeom>
        </p:spPr>
      </p:pic>
    </p:spTree>
    <p:extLst>
      <p:ext uri="{BB962C8B-B14F-4D97-AF65-F5344CB8AC3E}">
        <p14:creationId xmlns:p14="http://schemas.microsoft.com/office/powerpoint/2010/main" val="300260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a:t>
            </a:r>
          </a:p>
        </p:txBody>
      </p:sp>
      <p:pic>
        <p:nvPicPr>
          <p:cNvPr id="4" name="Content Placeholder 3"/>
          <p:cNvPicPr>
            <a:picLocks noGrp="1" noChangeAspect="1"/>
          </p:cNvPicPr>
          <p:nvPr>
            <p:ph sz="quarter" idx="1"/>
          </p:nvPr>
        </p:nvPicPr>
        <p:blipFill>
          <a:blip r:embed="rId2"/>
          <a:srcRect l="-41154" r="-41154"/>
          <a:stretch>
            <a:fillRect/>
          </a:stretch>
        </p:blipFill>
        <p:spPr/>
      </p:pic>
    </p:spTree>
    <p:extLst>
      <p:ext uri="{BB962C8B-B14F-4D97-AF65-F5344CB8AC3E}">
        <p14:creationId xmlns:p14="http://schemas.microsoft.com/office/powerpoint/2010/main" val="68817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a:t>
            </a:r>
          </a:p>
        </p:txBody>
      </p:sp>
      <p:pic>
        <p:nvPicPr>
          <p:cNvPr id="4" name="Content Placeholder 3"/>
          <p:cNvPicPr>
            <a:picLocks noGrp="1" noChangeAspect="1"/>
          </p:cNvPicPr>
          <p:nvPr>
            <p:ph sz="quarter" idx="1"/>
          </p:nvPr>
        </p:nvPicPr>
        <p:blipFill>
          <a:blip r:embed="rId2"/>
          <a:srcRect l="-27469" r="-27469"/>
          <a:stretch>
            <a:fillRect/>
          </a:stretch>
        </p:blipFill>
        <p:spPr>
          <a:xfrm>
            <a:off x="25473" y="1143000"/>
            <a:ext cx="9269672" cy="5562600"/>
          </a:xfrm>
        </p:spPr>
      </p:pic>
    </p:spTree>
    <p:extLst>
      <p:ext uri="{BB962C8B-B14F-4D97-AF65-F5344CB8AC3E}">
        <p14:creationId xmlns:p14="http://schemas.microsoft.com/office/powerpoint/2010/main" val="328164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BASED ARCHITECTURE</a:t>
            </a:r>
          </a:p>
        </p:txBody>
      </p:sp>
      <p:pic>
        <p:nvPicPr>
          <p:cNvPr id="4" name="Content Placeholder 3" descr="Component-based-Software-Engineering-example2.png"/>
          <p:cNvPicPr>
            <a:picLocks noGrp="1" noChangeAspect="1"/>
          </p:cNvPicPr>
          <p:nvPr>
            <p:ph sz="quarter" idx="1"/>
          </p:nvPr>
        </p:nvPicPr>
        <p:blipFill>
          <a:blip r:embed="rId3">
            <a:extLst>
              <a:ext uri="{28A0092B-C50C-407E-A947-70E740481C1C}">
                <a14:useLocalDpi xmlns:a14="http://schemas.microsoft.com/office/drawing/2010/main" val="0"/>
              </a:ext>
            </a:extLst>
          </a:blip>
          <a:srcRect t="-10000" b="-10000"/>
          <a:stretch>
            <a:fillRect/>
          </a:stretch>
        </p:blipFill>
        <p:spPr/>
      </p:pic>
    </p:spTree>
    <p:extLst>
      <p:ext uri="{BB962C8B-B14F-4D97-AF65-F5344CB8AC3E}">
        <p14:creationId xmlns:p14="http://schemas.microsoft.com/office/powerpoint/2010/main" val="4199427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BASED ARCHITECTURE</a:t>
            </a:r>
          </a:p>
        </p:txBody>
      </p:sp>
      <p:sp>
        <p:nvSpPr>
          <p:cNvPr id="3" name="Content Placeholder 2"/>
          <p:cNvSpPr>
            <a:spLocks noGrp="1"/>
          </p:cNvSpPr>
          <p:nvPr>
            <p:ph sz="quarter" idx="1"/>
          </p:nvPr>
        </p:nvSpPr>
        <p:spPr/>
        <p:txBody>
          <a:bodyPr/>
          <a:lstStyle/>
          <a:p>
            <a:r>
              <a:rPr lang="en-US" dirty="0"/>
              <a:t>Why Component architecture</a:t>
            </a:r>
          </a:p>
          <a:p>
            <a:pPr lvl="1"/>
            <a:r>
              <a:rPr lang="en-US" dirty="0"/>
              <a:t>EA Involved high complexity </a:t>
            </a:r>
          </a:p>
          <a:p>
            <a:pPr lvl="1"/>
            <a:r>
              <a:rPr lang="en-US" dirty="0"/>
              <a:t>Adopt new functionality in low cost manner</a:t>
            </a:r>
          </a:p>
          <a:p>
            <a:pPr lvl="1"/>
            <a:r>
              <a:rPr lang="en-US" dirty="0"/>
              <a:t>Easier for new customers to implement</a:t>
            </a:r>
          </a:p>
          <a:p>
            <a:pPr lvl="1"/>
            <a:r>
              <a:rPr lang="en-US" dirty="0"/>
              <a:t>Existing customer should be able to upgrade to new functionality</a:t>
            </a:r>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BASED ARCHITECTURE</a:t>
            </a:r>
          </a:p>
        </p:txBody>
      </p:sp>
      <p:sp>
        <p:nvSpPr>
          <p:cNvPr id="3" name="Content Placeholder 2"/>
          <p:cNvSpPr>
            <a:spLocks noGrp="1"/>
          </p:cNvSpPr>
          <p:nvPr>
            <p:ph sz="quarter" idx="1"/>
          </p:nvPr>
        </p:nvSpPr>
        <p:spPr>
          <a:xfrm>
            <a:off x="457200" y="1219200"/>
            <a:ext cx="8458200" cy="4937760"/>
          </a:xfrm>
        </p:spPr>
        <p:txBody>
          <a:bodyPr/>
          <a:lstStyle/>
          <a:p>
            <a:r>
              <a:rPr lang="en-US" dirty="0"/>
              <a:t>What is Component</a:t>
            </a:r>
          </a:p>
          <a:p>
            <a:pPr lvl="1"/>
            <a:r>
              <a:rPr lang="en-US" dirty="0"/>
              <a:t>Individual module which has following attributes</a:t>
            </a:r>
          </a:p>
          <a:p>
            <a:pPr lvl="2"/>
            <a:r>
              <a:rPr lang="en-US" dirty="0"/>
              <a:t>Separation – All data and Functions are semantically related </a:t>
            </a:r>
          </a:p>
          <a:p>
            <a:pPr lvl="2"/>
            <a:r>
              <a:rPr lang="en-US" dirty="0"/>
              <a:t>Interfacing – Which can upgrade with new components</a:t>
            </a:r>
          </a:p>
          <a:p>
            <a:pPr lvl="2"/>
            <a:r>
              <a:rPr lang="en-US" dirty="0"/>
              <a:t>Standardization – Agreed standard interface</a:t>
            </a:r>
          </a:p>
          <a:p>
            <a:pPr lvl="1"/>
            <a:r>
              <a:rPr lang="en-US" dirty="0"/>
              <a:t>Example PC</a:t>
            </a:r>
          </a:p>
          <a:p>
            <a:pPr lvl="2"/>
            <a:r>
              <a:rPr lang="en-US" dirty="0"/>
              <a:t>Constructed by different manufacturers</a:t>
            </a:r>
          </a:p>
          <a:p>
            <a:pPr lvl="2"/>
            <a:r>
              <a:rPr lang="en-US" dirty="0"/>
              <a:t>Assembled very rapidly</a:t>
            </a:r>
          </a:p>
          <a:p>
            <a:pPr lvl="2"/>
            <a:r>
              <a:rPr lang="en-US" dirty="0"/>
              <a:t>Assembler is not an expert in internals of each component</a:t>
            </a:r>
          </a:p>
          <a:p>
            <a:endParaRPr lang="en-US" dirty="0"/>
          </a:p>
        </p:txBody>
      </p:sp>
      <p:graphicFrame>
        <p:nvGraphicFramePr>
          <p:cNvPr id="4" name="Table 3"/>
          <p:cNvGraphicFramePr>
            <a:graphicFrameLocks noGrp="1"/>
          </p:cNvGraphicFramePr>
          <p:nvPr/>
        </p:nvGraphicFramePr>
        <p:xfrm>
          <a:off x="2286000" y="4876800"/>
          <a:ext cx="4419600" cy="1524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1524000">
                <a:tc>
                  <a:txBody>
                    <a:bodyPr/>
                    <a:lstStyle/>
                    <a:p>
                      <a:endParaRPr lang="en-US" dirty="0"/>
                    </a:p>
                    <a:p>
                      <a:endParaRPr lang="en-US" dirty="0"/>
                    </a:p>
                    <a:p>
                      <a:r>
                        <a:rPr lang="en-US" dirty="0"/>
                        <a:t>Interface</a:t>
                      </a:r>
                    </a:p>
                  </a:txBody>
                  <a:tcPr/>
                </a:tc>
                <a:tc>
                  <a:txBody>
                    <a:bodyPr/>
                    <a:lstStyle/>
                    <a:p>
                      <a:pPr algn="ctr"/>
                      <a:endParaRPr lang="en-US" dirty="0"/>
                    </a:p>
                    <a:p>
                      <a:pPr algn="ctr"/>
                      <a:endParaRPr lang="en-US" dirty="0"/>
                    </a:p>
                    <a:p>
                      <a:pPr algn="ctr"/>
                      <a:r>
                        <a:rPr lang="en-US" dirty="0"/>
                        <a:t>Implementation</a:t>
                      </a:r>
                    </a:p>
                  </a:txBody>
                  <a:tcPr>
                    <a:solidFill>
                      <a:schemeClr val="accent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
          </p:nvPr>
        </p:nvSpPr>
        <p:spPr/>
        <p:txBody>
          <a:bodyPr>
            <a:normAutofit/>
          </a:bodyPr>
          <a:lstStyle/>
          <a:p>
            <a:pPr>
              <a:lnSpc>
                <a:spcPct val="150000"/>
              </a:lnSpc>
            </a:pPr>
            <a:r>
              <a:rPr lang="en-US" dirty="0"/>
              <a:t>Overview</a:t>
            </a:r>
          </a:p>
          <a:p>
            <a:pPr>
              <a:lnSpc>
                <a:spcPct val="150000"/>
              </a:lnSpc>
            </a:pPr>
            <a:r>
              <a:rPr lang="en-US" dirty="0"/>
              <a:t>Key Factors</a:t>
            </a:r>
          </a:p>
          <a:p>
            <a:pPr>
              <a:lnSpc>
                <a:spcPct val="150000"/>
              </a:lnSpc>
            </a:pPr>
            <a:r>
              <a:rPr lang="en-US" dirty="0"/>
              <a:t>Without Architecture</a:t>
            </a:r>
          </a:p>
          <a:p>
            <a:pPr>
              <a:lnSpc>
                <a:spcPct val="150000"/>
              </a:lnSpc>
            </a:pPr>
            <a:r>
              <a:rPr lang="en-US" dirty="0"/>
              <a:t>Types of Architectures</a:t>
            </a:r>
          </a:p>
          <a:p>
            <a:pPr lvl="1">
              <a:lnSpc>
                <a:spcPct val="150000"/>
              </a:lnSpc>
            </a:pPr>
            <a:r>
              <a:rPr lang="en-US" dirty="0"/>
              <a:t>Layered Architecture</a:t>
            </a:r>
          </a:p>
          <a:p>
            <a:pPr lvl="1">
              <a:lnSpc>
                <a:spcPct val="150000"/>
              </a:lnSpc>
            </a:pPr>
            <a:r>
              <a:rPr lang="en-US" dirty="0"/>
              <a:t>MVC Architecture</a:t>
            </a:r>
          </a:p>
          <a:p>
            <a:pPr lvl="1">
              <a:lnSpc>
                <a:spcPct val="150000"/>
              </a:lnSpc>
            </a:pPr>
            <a:r>
              <a:rPr lang="en-US" dirty="0"/>
              <a:t>Component Based Architecture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BASED ARCHITECTURE</a:t>
            </a:r>
          </a:p>
        </p:txBody>
      </p:sp>
      <p:pic>
        <p:nvPicPr>
          <p:cNvPr id="5" name="Content Placeholder 4"/>
          <p:cNvPicPr>
            <a:picLocks noGrp="1" noChangeAspect="1"/>
          </p:cNvPicPr>
          <p:nvPr>
            <p:ph sz="quarter" idx="1"/>
          </p:nvPr>
        </p:nvPicPr>
        <p:blipFill>
          <a:blip r:embed="rId3"/>
          <a:srcRect l="-51387" r="-51387"/>
          <a:stretch>
            <a:fillRect/>
          </a:stretch>
        </p:blipFill>
        <p:spPr/>
      </p:pic>
    </p:spTree>
    <p:extLst>
      <p:ext uri="{BB962C8B-B14F-4D97-AF65-F5344CB8AC3E}">
        <p14:creationId xmlns:p14="http://schemas.microsoft.com/office/powerpoint/2010/main" val="287990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Winchester Mystery House</a:t>
            </a:r>
          </a:p>
          <a:p>
            <a:pPr lvl="1"/>
            <a:r>
              <a:rPr lang="en-US" dirty="0"/>
              <a:t>mansion in California</a:t>
            </a:r>
          </a:p>
          <a:p>
            <a:pPr lvl="1"/>
            <a:r>
              <a:rPr lang="en-US" dirty="0"/>
              <a:t>147 builders and 0 architects</a:t>
            </a:r>
          </a:p>
          <a:p>
            <a:pPr lvl="1"/>
            <a:r>
              <a:rPr lang="en-US" dirty="0"/>
              <a:t>The mansion contains 160 rooms, 40 bedrooms, 6 kitchens, 2 basements and 950 doors</a:t>
            </a:r>
          </a:p>
          <a:p>
            <a:pPr lvl="1"/>
            <a:r>
              <a:rPr lang="en-US" dirty="0"/>
              <a:t>Of there 950 doors, 65 of them open to blank walls</a:t>
            </a:r>
          </a:p>
          <a:p>
            <a:pPr lvl="1"/>
            <a:r>
              <a:rPr lang="en-US" dirty="0"/>
              <a:t>13 staircases were built and abandoned </a:t>
            </a:r>
          </a:p>
          <a:p>
            <a:pPr lvl="1"/>
            <a:r>
              <a:rPr lang="en-US" dirty="0"/>
              <a:t>24 skylights were installed into various floors</a:t>
            </a:r>
          </a:p>
          <a:p>
            <a:pPr lvl="1">
              <a:buNone/>
            </a:pPr>
            <a:endParaRPr lang="en-US" dirty="0"/>
          </a:p>
          <a:p>
            <a:endParaRPr lang="en-US" dirty="0"/>
          </a:p>
        </p:txBody>
      </p:sp>
      <p:pic>
        <p:nvPicPr>
          <p:cNvPr id="4" name="Picture 2" descr="http://t1.gstatic.com/images?q=tbn:ANd9GcS9KzxZtiqFnpnW2QMz3TGivO00HtZHOChNKEJDKLFJTQhG6M6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648200"/>
            <a:ext cx="2676525" cy="17145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graphicFrame>
        <p:nvGraphicFramePr>
          <p:cNvPr id="4" name="Table 3"/>
          <p:cNvGraphicFramePr>
            <a:graphicFrameLocks noGrp="1"/>
          </p:cNvGraphicFramePr>
          <p:nvPr>
            <p:extLst>
              <p:ext uri="{D42A27DB-BD31-4B8C-83A1-F6EECF244321}">
                <p14:modId xmlns:p14="http://schemas.microsoft.com/office/powerpoint/2010/main" val="622994110"/>
              </p:ext>
            </p:extLst>
          </p:nvPr>
        </p:nvGraphicFramePr>
        <p:xfrm>
          <a:off x="2743200" y="2057400"/>
          <a:ext cx="5029200" cy="2548421"/>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1295400">
                <a:tc>
                  <a:txBody>
                    <a:bodyPr/>
                    <a:lstStyle/>
                    <a:p>
                      <a:pPr algn="ctr"/>
                      <a:r>
                        <a:rPr lang="en-US" dirty="0"/>
                        <a:t>Business Architecture</a:t>
                      </a:r>
                    </a:p>
                  </a:txBody>
                  <a:tcPr/>
                </a:tc>
                <a:tc>
                  <a:txBody>
                    <a:bodyPr/>
                    <a:lstStyle/>
                    <a:p>
                      <a:pPr algn="ctr"/>
                      <a:r>
                        <a:rPr lang="en-US" dirty="0"/>
                        <a:t>Enterprise</a:t>
                      </a:r>
                      <a:r>
                        <a:rPr lang="en-US" baseline="0" dirty="0"/>
                        <a:t> Architecture</a:t>
                      </a:r>
                      <a:endParaRPr lang="en-US" dirty="0"/>
                    </a:p>
                  </a:txBody>
                  <a:tcPr/>
                </a:tc>
                <a:extLst>
                  <a:ext uri="{0D108BD9-81ED-4DB2-BD59-A6C34878D82A}">
                    <a16:rowId xmlns:a16="http://schemas.microsoft.com/office/drawing/2014/main" val="10000"/>
                  </a:ext>
                </a:extLst>
              </a:tr>
              <a:tr h="1253021">
                <a:tc>
                  <a:txBody>
                    <a:bodyPr/>
                    <a:lstStyle/>
                    <a:p>
                      <a:pPr algn="ctr"/>
                      <a:endParaRPr lang="en-US" dirty="0"/>
                    </a:p>
                    <a:p>
                      <a:pPr algn="ctr"/>
                      <a:endParaRPr lang="en-US" dirty="0"/>
                    </a:p>
                    <a:p>
                      <a:pPr algn="ctr"/>
                      <a:endParaRPr lang="en-US" dirty="0"/>
                    </a:p>
                    <a:p>
                      <a:pPr algn="ctr"/>
                      <a:r>
                        <a:rPr lang="en-US" dirty="0"/>
                        <a:t>No</a:t>
                      </a:r>
                      <a:r>
                        <a:rPr lang="en-US" baseline="0" dirty="0"/>
                        <a:t> Architecture</a:t>
                      </a:r>
                      <a:endParaRPr lang="en-US" dirty="0"/>
                    </a:p>
                  </a:txBody>
                  <a:tcPr/>
                </a:tc>
                <a:tc>
                  <a:txBody>
                    <a:bodyPr/>
                    <a:lstStyle/>
                    <a:p>
                      <a:pPr algn="ctr"/>
                      <a:endParaRPr lang="en-US" dirty="0"/>
                    </a:p>
                    <a:p>
                      <a:pPr algn="ctr"/>
                      <a:endParaRPr lang="en-US" dirty="0"/>
                    </a:p>
                    <a:p>
                      <a:pPr algn="ctr"/>
                      <a:r>
                        <a:rPr lang="en-US" dirty="0"/>
                        <a:t>Technology Architecture</a:t>
                      </a:r>
                    </a:p>
                  </a:txBody>
                  <a:tcPr/>
                </a:tc>
                <a:extLst>
                  <a:ext uri="{0D108BD9-81ED-4DB2-BD59-A6C34878D82A}">
                    <a16:rowId xmlns:a16="http://schemas.microsoft.com/office/drawing/2014/main" val="10001"/>
                  </a:ext>
                </a:extLst>
              </a:tr>
            </a:tbl>
          </a:graphicData>
        </a:graphic>
      </p:graphicFrame>
      <p:sp>
        <p:nvSpPr>
          <p:cNvPr id="11" name="Rectangle 10"/>
          <p:cNvSpPr/>
          <p:nvPr/>
        </p:nvSpPr>
        <p:spPr>
          <a:xfrm>
            <a:off x="7086600" y="4572000"/>
            <a:ext cx="685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High</a:t>
            </a:r>
            <a:endParaRPr lang="en-US" dirty="0"/>
          </a:p>
        </p:txBody>
      </p:sp>
      <p:sp>
        <p:nvSpPr>
          <p:cNvPr id="12" name="Rectangle 11"/>
          <p:cNvSpPr/>
          <p:nvPr/>
        </p:nvSpPr>
        <p:spPr>
          <a:xfrm>
            <a:off x="2133600" y="4267200"/>
            <a:ext cx="609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Low</a:t>
            </a:r>
            <a:endParaRPr lang="en-US" dirty="0"/>
          </a:p>
        </p:txBody>
      </p:sp>
      <p:sp>
        <p:nvSpPr>
          <p:cNvPr id="13" name="Rectangle 12"/>
          <p:cNvSpPr/>
          <p:nvPr/>
        </p:nvSpPr>
        <p:spPr>
          <a:xfrm>
            <a:off x="2743200" y="4572000"/>
            <a:ext cx="609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Low</a:t>
            </a:r>
            <a:endParaRPr lang="en-US" dirty="0"/>
          </a:p>
        </p:txBody>
      </p:sp>
      <p:sp>
        <p:nvSpPr>
          <p:cNvPr id="14" name="Rectangle 13"/>
          <p:cNvSpPr/>
          <p:nvPr/>
        </p:nvSpPr>
        <p:spPr>
          <a:xfrm>
            <a:off x="2057400" y="2057400"/>
            <a:ext cx="685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High</a:t>
            </a:r>
            <a:endParaRPr lang="en-US" dirty="0"/>
          </a:p>
        </p:txBody>
      </p:sp>
      <p:cxnSp>
        <p:nvCxnSpPr>
          <p:cNvPr id="16" name="Straight Arrow Connector 15"/>
          <p:cNvCxnSpPr/>
          <p:nvPr/>
        </p:nvCxnSpPr>
        <p:spPr>
          <a:xfrm>
            <a:off x="2743200" y="4876800"/>
            <a:ext cx="502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5400000" flipH="1" flipV="1">
            <a:off x="800894" y="3313906"/>
            <a:ext cx="2514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rot="16200000">
            <a:off x="304800" y="3352800"/>
            <a:ext cx="2819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Return on Information</a:t>
            </a:r>
          </a:p>
        </p:txBody>
      </p:sp>
      <p:sp>
        <p:nvSpPr>
          <p:cNvPr id="22" name="Rectangle 21"/>
          <p:cNvSpPr/>
          <p:nvPr/>
        </p:nvSpPr>
        <p:spPr>
          <a:xfrm>
            <a:off x="3352800" y="50292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Reduction of Complexity &amp; Cost</a:t>
            </a:r>
          </a:p>
        </p:txBody>
      </p:sp>
      <p:sp>
        <p:nvSpPr>
          <p:cNvPr id="5" name="TextBox 4"/>
          <p:cNvSpPr txBox="1"/>
          <p:nvPr/>
        </p:nvSpPr>
        <p:spPr>
          <a:xfrm rot="16200000">
            <a:off x="1723466" y="3130035"/>
            <a:ext cx="971741" cy="369332"/>
          </a:xfrm>
          <a:prstGeom prst="rect">
            <a:avLst/>
          </a:prstGeom>
          <a:noFill/>
        </p:spPr>
        <p:txBody>
          <a:bodyPr wrap="none" rtlCol="0">
            <a:spAutoFit/>
          </a:bodyPr>
          <a:lstStyle/>
          <a:p>
            <a:r>
              <a:rPr lang="en-US" dirty="0"/>
              <a:t>Business</a:t>
            </a:r>
          </a:p>
        </p:txBody>
      </p:sp>
      <p:sp>
        <p:nvSpPr>
          <p:cNvPr id="15" name="TextBox 14"/>
          <p:cNvSpPr txBox="1"/>
          <p:nvPr/>
        </p:nvSpPr>
        <p:spPr>
          <a:xfrm>
            <a:off x="4637854" y="4583668"/>
            <a:ext cx="1239891" cy="369332"/>
          </a:xfrm>
          <a:prstGeom prst="rect">
            <a:avLst/>
          </a:prstGeom>
          <a:noFill/>
        </p:spPr>
        <p:txBody>
          <a:bodyPr wrap="none" rtlCol="0">
            <a:spAutoFit/>
          </a:bodyPr>
          <a:lstStyle/>
          <a:p>
            <a:r>
              <a:rPr lang="en-US" dirty="0"/>
              <a:t>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Analogy to Enterprise Architecture</a:t>
            </a:r>
          </a:p>
          <a:p>
            <a:pPr lvl="1"/>
            <a:r>
              <a:rPr lang="en-US" dirty="0"/>
              <a:t>The City planning and EA</a:t>
            </a:r>
          </a:p>
          <a:p>
            <a:pPr lvl="2"/>
            <a:r>
              <a:rPr lang="en-US" dirty="0"/>
              <a:t>City planners has to consider many unknowns such as future transportation technology, Changing work, living and commuting patterns. Because of this planning the cities are able to accommodate new technologies for transportation and communication which viable remain for hundred of years. [Nolan and </a:t>
            </a:r>
            <a:r>
              <a:rPr lang="en-US" dirty="0" err="1"/>
              <a:t>Mulryan</a:t>
            </a:r>
            <a:r>
              <a:rPr lang="en-US" dirty="0"/>
              <a:t>, 1987]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Definitions</a:t>
            </a:r>
          </a:p>
          <a:p>
            <a:pPr lvl="1"/>
            <a:r>
              <a:rPr lang="en-US" dirty="0"/>
              <a:t>Enterprise Architecture is about understanding all of the different elements that go to make up the enterprise and how those elements interrelate [The Open Group]</a:t>
            </a:r>
          </a:p>
          <a:p>
            <a:pPr lvl="1"/>
            <a:endParaRPr lang="en-US" dirty="0"/>
          </a:p>
          <a:p>
            <a:pPr lvl="1"/>
            <a:r>
              <a:rPr lang="en-US" dirty="0"/>
              <a:t>Enterprise Architecture is a strategic information asset base, which defines the business mission, the information necessary to perform the mission, and the transitional processes for implementing new technologies in response to the changing mission needs. [USA Federal CIO Council]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Logical Components of an Enterprise Architecture</a:t>
            </a:r>
          </a:p>
        </p:txBody>
      </p:sp>
      <p:sp>
        <p:nvSpPr>
          <p:cNvPr id="4" name="Rectangle 3"/>
          <p:cNvSpPr/>
          <p:nvPr/>
        </p:nvSpPr>
        <p:spPr>
          <a:xfrm>
            <a:off x="1371600" y="5715000"/>
            <a:ext cx="58674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a:t>
            </a:r>
          </a:p>
        </p:txBody>
      </p:sp>
      <p:sp>
        <p:nvSpPr>
          <p:cNvPr id="5" name="Rectangle 4"/>
          <p:cNvSpPr/>
          <p:nvPr/>
        </p:nvSpPr>
        <p:spPr>
          <a:xfrm>
            <a:off x="1371600" y="3048000"/>
            <a:ext cx="5867400" cy="2438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Business Logic</a:t>
            </a:r>
          </a:p>
        </p:txBody>
      </p:sp>
      <p:sp>
        <p:nvSpPr>
          <p:cNvPr id="6" name="Rectangle 5"/>
          <p:cNvSpPr/>
          <p:nvPr/>
        </p:nvSpPr>
        <p:spPr>
          <a:xfrm>
            <a:off x="1371600" y="2133600"/>
            <a:ext cx="58674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Presentation</a:t>
            </a:r>
          </a:p>
        </p:txBody>
      </p:sp>
      <p:sp>
        <p:nvSpPr>
          <p:cNvPr id="7" name="Right Arrow 6"/>
          <p:cNvSpPr/>
          <p:nvPr/>
        </p:nvSpPr>
        <p:spPr>
          <a:xfrm rot="16200000">
            <a:off x="1600200" y="4038600"/>
            <a:ext cx="3276600" cy="381000"/>
          </a:xfrm>
          <a:prstGeom prst="rightArrow">
            <a:avLst>
              <a:gd name="adj1" fmla="val 50000"/>
              <a:gd name="adj2" fmla="val 52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Financials</a:t>
            </a:r>
          </a:p>
        </p:txBody>
      </p:sp>
      <p:sp>
        <p:nvSpPr>
          <p:cNvPr id="8" name="Right Arrow 7"/>
          <p:cNvSpPr/>
          <p:nvPr/>
        </p:nvSpPr>
        <p:spPr>
          <a:xfrm rot="16200000">
            <a:off x="5257800" y="4038600"/>
            <a:ext cx="3276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HR</a:t>
            </a:r>
          </a:p>
        </p:txBody>
      </p:sp>
      <p:sp>
        <p:nvSpPr>
          <p:cNvPr id="9" name="Right Arrow 8"/>
          <p:cNvSpPr/>
          <p:nvPr/>
        </p:nvSpPr>
        <p:spPr>
          <a:xfrm rot="16200000">
            <a:off x="4800600" y="4038600"/>
            <a:ext cx="3276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a:t>
            </a:r>
          </a:p>
        </p:txBody>
      </p:sp>
      <p:sp>
        <p:nvSpPr>
          <p:cNvPr id="10" name="Right Arrow 9"/>
          <p:cNvSpPr/>
          <p:nvPr/>
        </p:nvSpPr>
        <p:spPr>
          <a:xfrm rot="16200000">
            <a:off x="4343400" y="4038600"/>
            <a:ext cx="3276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Engineering</a:t>
            </a:r>
          </a:p>
        </p:txBody>
      </p:sp>
      <p:sp>
        <p:nvSpPr>
          <p:cNvPr id="11" name="Right Arrow 10"/>
          <p:cNvSpPr/>
          <p:nvPr/>
        </p:nvSpPr>
        <p:spPr>
          <a:xfrm rot="16200000">
            <a:off x="3886200" y="4038600"/>
            <a:ext cx="3276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Projects</a:t>
            </a:r>
          </a:p>
        </p:txBody>
      </p:sp>
      <p:sp>
        <p:nvSpPr>
          <p:cNvPr id="12" name="Right Arrow 11"/>
          <p:cNvSpPr/>
          <p:nvPr/>
        </p:nvSpPr>
        <p:spPr>
          <a:xfrm rot="16200000">
            <a:off x="3429000" y="4038600"/>
            <a:ext cx="3276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3" name="Right Arrow 12"/>
          <p:cNvSpPr/>
          <p:nvPr/>
        </p:nvSpPr>
        <p:spPr>
          <a:xfrm rot="16200000">
            <a:off x="2971800" y="4038600"/>
            <a:ext cx="3276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Distribution</a:t>
            </a:r>
          </a:p>
        </p:txBody>
      </p:sp>
      <p:sp>
        <p:nvSpPr>
          <p:cNvPr id="14" name="Right Arrow 13"/>
          <p:cNvSpPr/>
          <p:nvPr/>
        </p:nvSpPr>
        <p:spPr>
          <a:xfrm rot="16200000">
            <a:off x="2514600" y="4038600"/>
            <a:ext cx="3276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&amp; Services</a:t>
            </a:r>
          </a:p>
        </p:txBody>
      </p:sp>
      <p:sp>
        <p:nvSpPr>
          <p:cNvPr id="15" name="Right Arrow 14"/>
          <p:cNvSpPr/>
          <p:nvPr/>
        </p:nvSpPr>
        <p:spPr>
          <a:xfrm rot="16200000">
            <a:off x="2057400" y="4038600"/>
            <a:ext cx="3276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WITHOUT ARCHITECTURE</a:t>
            </a:r>
          </a:p>
        </p:txBody>
      </p:sp>
      <p:sp>
        <p:nvSpPr>
          <p:cNvPr id="3" name="Content Placeholder 2"/>
          <p:cNvSpPr>
            <a:spLocks noGrp="1"/>
          </p:cNvSpPr>
          <p:nvPr>
            <p:ph sz="quarter" idx="1"/>
          </p:nvPr>
        </p:nvSpPr>
        <p:spPr/>
        <p:txBody>
          <a:bodyPr/>
          <a:lstStyle/>
          <a:p>
            <a:r>
              <a:rPr lang="en-US" dirty="0"/>
              <a:t>Unpredictable Solutions</a:t>
            </a:r>
          </a:p>
          <a:p>
            <a:r>
              <a:rPr lang="en-US" dirty="0"/>
              <a:t>Poor Quality and Reduced User Experience</a:t>
            </a:r>
          </a:p>
          <a:p>
            <a:r>
              <a:rPr lang="en-US" dirty="0"/>
              <a:t>Stunted Evolution</a:t>
            </a:r>
          </a:p>
          <a:p>
            <a:r>
              <a:rPr lang="en-US" dirty="0"/>
              <a:t>Rigid Systems (hard to reuse)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Content Placeholder 2"/>
          <p:cNvSpPr>
            <a:spLocks noGrp="1"/>
          </p:cNvSpPr>
          <p:nvPr>
            <p:ph sz="quarter" idx="1"/>
          </p:nvPr>
        </p:nvSpPr>
        <p:spPr/>
        <p:txBody>
          <a:bodyPr/>
          <a:lstStyle/>
          <a:p>
            <a:r>
              <a:rPr lang="en-US" dirty="0"/>
              <a:t>Started with Client\Server</a:t>
            </a:r>
          </a:p>
          <a:p>
            <a:pPr lvl="1"/>
            <a:r>
              <a:rPr lang="en-US" dirty="0"/>
              <a:t>Thin Client – Web clients [Google Docs/Photo Editor web]</a:t>
            </a:r>
          </a:p>
          <a:p>
            <a:pPr lvl="1"/>
            <a:r>
              <a:rPr lang="en-US" dirty="0"/>
              <a:t>Fat Client – Window Clients [Word Document/Photo Editor Desktop]</a:t>
            </a:r>
          </a:p>
          <a:p>
            <a:pPr lvl="1"/>
            <a:endParaRPr lang="en-US" dirty="0"/>
          </a:p>
          <a:p>
            <a:r>
              <a:rPr lang="en-US" dirty="0"/>
              <a:t>Evolution</a:t>
            </a:r>
          </a:p>
          <a:p>
            <a:pPr lvl="1"/>
            <a:r>
              <a:rPr lang="en-US" dirty="0"/>
              <a:t>Two Tier – User Interface and Database</a:t>
            </a:r>
          </a:p>
          <a:p>
            <a:pPr lvl="1"/>
            <a:r>
              <a:rPr lang="en-US" dirty="0"/>
              <a:t>Three Tier – UI, Business Logic Layer, Database</a:t>
            </a:r>
          </a:p>
          <a:p>
            <a:pPr lvl="1"/>
            <a:endParaRPr lang="en-US" dirty="0"/>
          </a:p>
          <a:p>
            <a:pPr lvl="1"/>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2439</TotalTime>
  <Words>586</Words>
  <Application>Microsoft Office PowerPoint</Application>
  <PresentationFormat>On-screen Show (4:3)</PresentationFormat>
  <Paragraphs>132</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Bookman Old Style</vt:lpstr>
      <vt:lpstr>Calibri</vt:lpstr>
      <vt:lpstr>Gill Sans MT</vt:lpstr>
      <vt:lpstr>Wingdings</vt:lpstr>
      <vt:lpstr>Wingdings 3</vt:lpstr>
      <vt:lpstr>Origin</vt:lpstr>
      <vt:lpstr>Enterprise Application Development Lecture 2- Architecture</vt:lpstr>
      <vt:lpstr>TOPICS</vt:lpstr>
      <vt:lpstr>OVERVIEW</vt:lpstr>
      <vt:lpstr>OVERVIEW</vt:lpstr>
      <vt:lpstr>OVERVIEW</vt:lpstr>
      <vt:lpstr>OVERVIEW</vt:lpstr>
      <vt:lpstr>OVERVIEW</vt:lpstr>
      <vt:lpstr>WITHOUT ARCHITECTURE</vt:lpstr>
      <vt:lpstr>LAYERED ARCHITECTURE</vt:lpstr>
      <vt:lpstr>LAYERED ARCHITECTURE</vt:lpstr>
      <vt:lpstr>MVC ARCHITECTURE</vt:lpstr>
      <vt:lpstr>MVC ARCHITECTURE</vt:lpstr>
      <vt:lpstr>MVC ARCHITECTURE</vt:lpstr>
      <vt:lpstr>MVC ARCHITECTURE</vt:lpstr>
      <vt:lpstr>MVC ARCHITECTURE</vt:lpstr>
      <vt:lpstr>MVC ARCHITECTURE</vt:lpstr>
      <vt:lpstr>COMPONENT BASED ARCHITECTURE</vt:lpstr>
      <vt:lpstr>COMPONENT BASED ARCHITECTURE</vt:lpstr>
      <vt:lpstr>COMPONENT BASED ARCHITECTURE</vt:lpstr>
      <vt:lpstr>COMPONENT BASED ARCHITECTURE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Application Development Lecture 2</dc:title>
  <dc:creator>Dulantha</dc:creator>
  <cp:lastModifiedBy>Vidushi Liyanaarachchi</cp:lastModifiedBy>
  <cp:revision>92</cp:revision>
  <dcterms:created xsi:type="dcterms:W3CDTF">2011-08-27T00:00:12Z</dcterms:created>
  <dcterms:modified xsi:type="dcterms:W3CDTF">2017-04-07T16:53:50Z</dcterms:modified>
</cp:coreProperties>
</file>