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0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6E566-BFFA-405A-891E-C86D6503B9C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B82BE45-D699-45AC-9183-5253B5327E4E}">
      <dgm:prSet phldrT="[Text]" custT="1"/>
      <dgm:spPr/>
      <dgm:t>
        <a:bodyPr/>
        <a:lstStyle/>
        <a:p>
          <a:r>
            <a:rPr lang="en-US" sz="2000" dirty="0" smtClean="0"/>
            <a:t>Organization/</a:t>
          </a:r>
        </a:p>
        <a:p>
          <a:r>
            <a:rPr lang="en-US" sz="2000" dirty="0" smtClean="0"/>
            <a:t>Business</a:t>
          </a:r>
          <a:endParaRPr lang="en-US" sz="2000" dirty="0"/>
        </a:p>
      </dgm:t>
    </dgm:pt>
    <dgm:pt modelId="{E6C651DB-395E-4D51-8409-CECE27C025F8}" type="parTrans" cxnId="{A55545EC-CF53-4CB5-9A2A-C61948817D9C}">
      <dgm:prSet/>
      <dgm:spPr/>
      <dgm:t>
        <a:bodyPr/>
        <a:lstStyle/>
        <a:p>
          <a:endParaRPr lang="en-US"/>
        </a:p>
      </dgm:t>
    </dgm:pt>
    <dgm:pt modelId="{7BC13D40-256E-432C-952C-C35E1E7912D1}" type="sibTrans" cxnId="{A55545EC-CF53-4CB5-9A2A-C61948817D9C}">
      <dgm:prSet/>
      <dgm:spPr/>
      <dgm:t>
        <a:bodyPr/>
        <a:lstStyle/>
        <a:p>
          <a:endParaRPr lang="en-US"/>
        </a:p>
      </dgm:t>
    </dgm:pt>
    <dgm:pt modelId="{2451C6E0-3A69-4E33-8829-23580A5E642A}">
      <dgm:prSet phldrT="[Text]" custT="1"/>
      <dgm:spPr/>
      <dgm:t>
        <a:bodyPr/>
        <a:lstStyle/>
        <a:p>
          <a:r>
            <a:rPr lang="en-US" sz="2000" dirty="0" smtClean="0"/>
            <a:t>Profit Oriented</a:t>
          </a:r>
          <a:endParaRPr lang="en-US" sz="2000" dirty="0"/>
        </a:p>
      </dgm:t>
    </dgm:pt>
    <dgm:pt modelId="{5529E581-023F-4546-AA56-4BF07376D996}" type="parTrans" cxnId="{89B82474-15F4-486C-9D22-3E1459619D3A}">
      <dgm:prSet/>
      <dgm:spPr/>
      <dgm:t>
        <a:bodyPr/>
        <a:lstStyle/>
        <a:p>
          <a:endParaRPr lang="en-US"/>
        </a:p>
      </dgm:t>
    </dgm:pt>
    <dgm:pt modelId="{55A3F191-1CD7-4D0C-8079-E58D4AF7CCD8}" type="sibTrans" cxnId="{89B82474-15F4-486C-9D22-3E1459619D3A}">
      <dgm:prSet/>
      <dgm:spPr/>
      <dgm:t>
        <a:bodyPr/>
        <a:lstStyle/>
        <a:p>
          <a:endParaRPr lang="en-US"/>
        </a:p>
      </dgm:t>
    </dgm:pt>
    <dgm:pt modelId="{B89108BC-4977-416F-8BBF-4C0AF609053A}">
      <dgm:prSet phldrT="[Text]" custT="1"/>
      <dgm:spPr/>
      <dgm:t>
        <a:bodyPr/>
        <a:lstStyle/>
        <a:p>
          <a:r>
            <a:rPr lang="en-US" sz="2000" dirty="0" smtClean="0"/>
            <a:t>Always try to maximize profit </a:t>
          </a:r>
          <a:endParaRPr lang="en-US" sz="2000" dirty="0"/>
        </a:p>
      </dgm:t>
    </dgm:pt>
    <dgm:pt modelId="{F780FD8B-CA70-4BEE-A352-8F36E7D66C1F}" type="parTrans" cxnId="{09D4076E-56DC-4EA7-9C69-4186E4CD2C12}">
      <dgm:prSet/>
      <dgm:spPr/>
      <dgm:t>
        <a:bodyPr/>
        <a:lstStyle/>
        <a:p>
          <a:endParaRPr lang="en-US"/>
        </a:p>
      </dgm:t>
    </dgm:pt>
    <dgm:pt modelId="{970B809D-4064-4BC5-BBC5-0A281AE9F71B}" type="sibTrans" cxnId="{09D4076E-56DC-4EA7-9C69-4186E4CD2C12}">
      <dgm:prSet/>
      <dgm:spPr/>
      <dgm:t>
        <a:bodyPr/>
        <a:lstStyle/>
        <a:p>
          <a:endParaRPr lang="en-US"/>
        </a:p>
      </dgm:t>
    </dgm:pt>
    <dgm:pt modelId="{501CC02E-1AB2-45CA-923C-6C63B4699584}">
      <dgm:prSet phldrT="[Text]" custT="1"/>
      <dgm:spPr/>
      <dgm:t>
        <a:bodyPr/>
        <a:lstStyle/>
        <a:p>
          <a:r>
            <a:rPr lang="en-US" sz="2000" dirty="0" smtClean="0"/>
            <a:t>Non Profit Oriented</a:t>
          </a:r>
          <a:endParaRPr lang="en-US" sz="2000" dirty="0"/>
        </a:p>
      </dgm:t>
    </dgm:pt>
    <dgm:pt modelId="{0D0B42F1-93ED-46A5-AE43-1B811E549CEB}" type="parTrans" cxnId="{0EC1F35F-D15A-4820-B545-F833CBD855CD}">
      <dgm:prSet/>
      <dgm:spPr/>
      <dgm:t>
        <a:bodyPr/>
        <a:lstStyle/>
        <a:p>
          <a:endParaRPr lang="en-US"/>
        </a:p>
      </dgm:t>
    </dgm:pt>
    <dgm:pt modelId="{A2EC7BCA-CF79-4BF2-BA61-EE34737EB382}" type="sibTrans" cxnId="{0EC1F35F-D15A-4820-B545-F833CBD855CD}">
      <dgm:prSet/>
      <dgm:spPr/>
      <dgm:t>
        <a:bodyPr/>
        <a:lstStyle/>
        <a:p>
          <a:endParaRPr lang="en-US"/>
        </a:p>
      </dgm:t>
    </dgm:pt>
    <dgm:pt modelId="{1BCCCA8F-37DE-4B54-BB15-2F8F1C74A5B1}">
      <dgm:prSet phldrT="[Text]" custT="1"/>
      <dgm:spPr/>
      <dgm:t>
        <a:bodyPr/>
        <a:lstStyle/>
        <a:p>
          <a:r>
            <a:rPr lang="en-US" sz="2000" dirty="0" smtClean="0"/>
            <a:t>Do not strive profits but try to cover the cost</a:t>
          </a:r>
          <a:endParaRPr lang="en-US" sz="2000" dirty="0"/>
        </a:p>
      </dgm:t>
    </dgm:pt>
    <dgm:pt modelId="{AA79CC37-D376-40CF-9C93-84A74E85F094}" type="parTrans" cxnId="{B32715A9-BF45-44BF-9446-AF2C2CA790F1}">
      <dgm:prSet/>
      <dgm:spPr/>
      <dgm:t>
        <a:bodyPr/>
        <a:lstStyle/>
        <a:p>
          <a:endParaRPr lang="en-US"/>
        </a:p>
      </dgm:t>
    </dgm:pt>
    <dgm:pt modelId="{45747661-A61D-4239-909F-29BCF9D9C37F}" type="sibTrans" cxnId="{B32715A9-BF45-44BF-9446-AF2C2CA790F1}">
      <dgm:prSet/>
      <dgm:spPr/>
      <dgm:t>
        <a:bodyPr/>
        <a:lstStyle/>
        <a:p>
          <a:endParaRPr lang="en-US"/>
        </a:p>
      </dgm:t>
    </dgm:pt>
    <dgm:pt modelId="{ABCA7FB1-1365-4A09-B214-F345A20871EA}" type="pres">
      <dgm:prSet presAssocID="{D3A6E566-BFFA-405A-891E-C86D6503B9CF}" presName="hierChild1" presStyleCnt="0">
        <dgm:presLayoutVars>
          <dgm:chPref val="1"/>
          <dgm:dir/>
          <dgm:animOne val="branch"/>
          <dgm:animLvl val="lvl"/>
          <dgm:resizeHandles/>
        </dgm:presLayoutVars>
      </dgm:prSet>
      <dgm:spPr/>
      <dgm:t>
        <a:bodyPr/>
        <a:lstStyle/>
        <a:p>
          <a:endParaRPr lang="en-US"/>
        </a:p>
      </dgm:t>
    </dgm:pt>
    <dgm:pt modelId="{E179B46A-C65C-4F06-8A85-81D66D27C4ED}" type="pres">
      <dgm:prSet presAssocID="{0B82BE45-D699-45AC-9183-5253B5327E4E}" presName="hierRoot1" presStyleCnt="0"/>
      <dgm:spPr/>
    </dgm:pt>
    <dgm:pt modelId="{B0D276F6-5AB5-4396-80C7-B4BDECF1D5BE}" type="pres">
      <dgm:prSet presAssocID="{0B82BE45-D699-45AC-9183-5253B5327E4E}" presName="composite" presStyleCnt="0"/>
      <dgm:spPr/>
    </dgm:pt>
    <dgm:pt modelId="{87371888-0660-4441-A714-A5F8C01058BF}" type="pres">
      <dgm:prSet presAssocID="{0B82BE45-D699-45AC-9183-5253B5327E4E}" presName="background" presStyleLbl="node0" presStyleIdx="0" presStyleCnt="1"/>
      <dgm:spPr/>
    </dgm:pt>
    <dgm:pt modelId="{E16E9AE2-B6AB-4333-AC74-92A6E65D9897}" type="pres">
      <dgm:prSet presAssocID="{0B82BE45-D699-45AC-9183-5253B5327E4E}" presName="text" presStyleLbl="fgAcc0" presStyleIdx="0" presStyleCnt="1">
        <dgm:presLayoutVars>
          <dgm:chPref val="3"/>
        </dgm:presLayoutVars>
      </dgm:prSet>
      <dgm:spPr/>
      <dgm:t>
        <a:bodyPr/>
        <a:lstStyle/>
        <a:p>
          <a:endParaRPr lang="en-US"/>
        </a:p>
      </dgm:t>
    </dgm:pt>
    <dgm:pt modelId="{0D544285-CD7A-46CE-8A64-DF582B247E05}" type="pres">
      <dgm:prSet presAssocID="{0B82BE45-D699-45AC-9183-5253B5327E4E}" presName="hierChild2" presStyleCnt="0"/>
      <dgm:spPr/>
    </dgm:pt>
    <dgm:pt modelId="{1046D417-1455-4BD2-8840-68D609577EA4}" type="pres">
      <dgm:prSet presAssocID="{5529E581-023F-4546-AA56-4BF07376D996}" presName="Name10" presStyleLbl="parChTrans1D2" presStyleIdx="0" presStyleCnt="2"/>
      <dgm:spPr/>
      <dgm:t>
        <a:bodyPr/>
        <a:lstStyle/>
        <a:p>
          <a:endParaRPr lang="en-US"/>
        </a:p>
      </dgm:t>
    </dgm:pt>
    <dgm:pt modelId="{22A0826B-B630-4A58-8213-C2939069AE6C}" type="pres">
      <dgm:prSet presAssocID="{2451C6E0-3A69-4E33-8829-23580A5E642A}" presName="hierRoot2" presStyleCnt="0"/>
      <dgm:spPr/>
    </dgm:pt>
    <dgm:pt modelId="{FEDB32CC-CF0A-4587-800D-7E393F157383}" type="pres">
      <dgm:prSet presAssocID="{2451C6E0-3A69-4E33-8829-23580A5E642A}" presName="composite2" presStyleCnt="0"/>
      <dgm:spPr/>
    </dgm:pt>
    <dgm:pt modelId="{2F5A17E0-B707-4FDC-8CAD-2DB0920C966B}" type="pres">
      <dgm:prSet presAssocID="{2451C6E0-3A69-4E33-8829-23580A5E642A}" presName="background2" presStyleLbl="node2" presStyleIdx="0" presStyleCnt="2"/>
      <dgm:spPr/>
    </dgm:pt>
    <dgm:pt modelId="{3CAD3AD7-019F-4DD0-A65C-D05AECC081D8}" type="pres">
      <dgm:prSet presAssocID="{2451C6E0-3A69-4E33-8829-23580A5E642A}" presName="text2" presStyleLbl="fgAcc2" presStyleIdx="0" presStyleCnt="2">
        <dgm:presLayoutVars>
          <dgm:chPref val="3"/>
        </dgm:presLayoutVars>
      </dgm:prSet>
      <dgm:spPr/>
      <dgm:t>
        <a:bodyPr/>
        <a:lstStyle/>
        <a:p>
          <a:endParaRPr lang="en-US"/>
        </a:p>
      </dgm:t>
    </dgm:pt>
    <dgm:pt modelId="{E291FC16-F412-4B68-9E61-E03FD3827711}" type="pres">
      <dgm:prSet presAssocID="{2451C6E0-3A69-4E33-8829-23580A5E642A}" presName="hierChild3" presStyleCnt="0"/>
      <dgm:spPr/>
    </dgm:pt>
    <dgm:pt modelId="{9657A601-1174-46E0-B992-E6EC50C50C39}" type="pres">
      <dgm:prSet presAssocID="{F780FD8B-CA70-4BEE-A352-8F36E7D66C1F}" presName="Name17" presStyleLbl="parChTrans1D3" presStyleIdx="0" presStyleCnt="2"/>
      <dgm:spPr/>
      <dgm:t>
        <a:bodyPr/>
        <a:lstStyle/>
        <a:p>
          <a:endParaRPr lang="en-US"/>
        </a:p>
      </dgm:t>
    </dgm:pt>
    <dgm:pt modelId="{3656DB5F-8FAF-4D79-8852-4A0A5710EB21}" type="pres">
      <dgm:prSet presAssocID="{B89108BC-4977-416F-8BBF-4C0AF609053A}" presName="hierRoot3" presStyleCnt="0"/>
      <dgm:spPr/>
    </dgm:pt>
    <dgm:pt modelId="{2A9B82A1-E1A8-4008-AFBC-FE62ADCE775F}" type="pres">
      <dgm:prSet presAssocID="{B89108BC-4977-416F-8BBF-4C0AF609053A}" presName="composite3" presStyleCnt="0"/>
      <dgm:spPr/>
    </dgm:pt>
    <dgm:pt modelId="{8D3D1D7A-6631-4727-8C48-50527AC627B2}" type="pres">
      <dgm:prSet presAssocID="{B89108BC-4977-416F-8BBF-4C0AF609053A}" presName="background3" presStyleLbl="node3" presStyleIdx="0" presStyleCnt="2"/>
      <dgm:spPr/>
    </dgm:pt>
    <dgm:pt modelId="{AC58AC5C-0F17-457B-9179-06A3175E5E2B}" type="pres">
      <dgm:prSet presAssocID="{B89108BC-4977-416F-8BBF-4C0AF609053A}" presName="text3" presStyleLbl="fgAcc3" presStyleIdx="0" presStyleCnt="2">
        <dgm:presLayoutVars>
          <dgm:chPref val="3"/>
        </dgm:presLayoutVars>
      </dgm:prSet>
      <dgm:spPr/>
      <dgm:t>
        <a:bodyPr/>
        <a:lstStyle/>
        <a:p>
          <a:endParaRPr lang="en-US"/>
        </a:p>
      </dgm:t>
    </dgm:pt>
    <dgm:pt modelId="{8153F88C-F107-4355-AC29-38A24931A152}" type="pres">
      <dgm:prSet presAssocID="{B89108BC-4977-416F-8BBF-4C0AF609053A}" presName="hierChild4" presStyleCnt="0"/>
      <dgm:spPr/>
    </dgm:pt>
    <dgm:pt modelId="{37B7A341-59F0-48A6-BAAF-4C9E57426517}" type="pres">
      <dgm:prSet presAssocID="{0D0B42F1-93ED-46A5-AE43-1B811E549CEB}" presName="Name10" presStyleLbl="parChTrans1D2" presStyleIdx="1" presStyleCnt="2"/>
      <dgm:spPr/>
      <dgm:t>
        <a:bodyPr/>
        <a:lstStyle/>
        <a:p>
          <a:endParaRPr lang="en-US"/>
        </a:p>
      </dgm:t>
    </dgm:pt>
    <dgm:pt modelId="{5986D00F-A597-4CFE-91D6-2896B92D8CAA}" type="pres">
      <dgm:prSet presAssocID="{501CC02E-1AB2-45CA-923C-6C63B4699584}" presName="hierRoot2" presStyleCnt="0"/>
      <dgm:spPr/>
    </dgm:pt>
    <dgm:pt modelId="{D48DA66D-582F-409B-B97C-BD42C87BF202}" type="pres">
      <dgm:prSet presAssocID="{501CC02E-1AB2-45CA-923C-6C63B4699584}" presName="composite2" presStyleCnt="0"/>
      <dgm:spPr/>
    </dgm:pt>
    <dgm:pt modelId="{C84EAD84-B763-49E6-AB7F-B05E83295554}" type="pres">
      <dgm:prSet presAssocID="{501CC02E-1AB2-45CA-923C-6C63B4699584}" presName="background2" presStyleLbl="node2" presStyleIdx="1" presStyleCnt="2"/>
      <dgm:spPr/>
    </dgm:pt>
    <dgm:pt modelId="{41F10244-E98C-49C5-843E-9FEAAFB34A8C}" type="pres">
      <dgm:prSet presAssocID="{501CC02E-1AB2-45CA-923C-6C63B4699584}" presName="text2" presStyleLbl="fgAcc2" presStyleIdx="1" presStyleCnt="2">
        <dgm:presLayoutVars>
          <dgm:chPref val="3"/>
        </dgm:presLayoutVars>
      </dgm:prSet>
      <dgm:spPr/>
      <dgm:t>
        <a:bodyPr/>
        <a:lstStyle/>
        <a:p>
          <a:endParaRPr lang="en-US"/>
        </a:p>
      </dgm:t>
    </dgm:pt>
    <dgm:pt modelId="{56EE56C9-9F16-4245-958E-D521AE868280}" type="pres">
      <dgm:prSet presAssocID="{501CC02E-1AB2-45CA-923C-6C63B4699584}" presName="hierChild3" presStyleCnt="0"/>
      <dgm:spPr/>
    </dgm:pt>
    <dgm:pt modelId="{9812766B-B40B-4A1C-8E57-B00BC30DCFCF}" type="pres">
      <dgm:prSet presAssocID="{AA79CC37-D376-40CF-9C93-84A74E85F094}" presName="Name17" presStyleLbl="parChTrans1D3" presStyleIdx="1" presStyleCnt="2"/>
      <dgm:spPr/>
      <dgm:t>
        <a:bodyPr/>
        <a:lstStyle/>
        <a:p>
          <a:endParaRPr lang="en-US"/>
        </a:p>
      </dgm:t>
    </dgm:pt>
    <dgm:pt modelId="{FC19B32C-B5F0-4C33-B1A1-1756F1F0B16A}" type="pres">
      <dgm:prSet presAssocID="{1BCCCA8F-37DE-4B54-BB15-2F8F1C74A5B1}" presName="hierRoot3" presStyleCnt="0"/>
      <dgm:spPr/>
    </dgm:pt>
    <dgm:pt modelId="{50CC8FA5-8978-4ADB-96F5-567A1AFA30CD}" type="pres">
      <dgm:prSet presAssocID="{1BCCCA8F-37DE-4B54-BB15-2F8F1C74A5B1}" presName="composite3" presStyleCnt="0"/>
      <dgm:spPr/>
    </dgm:pt>
    <dgm:pt modelId="{4FEA9B8C-DD9C-43A3-9F17-F141999AB232}" type="pres">
      <dgm:prSet presAssocID="{1BCCCA8F-37DE-4B54-BB15-2F8F1C74A5B1}" presName="background3" presStyleLbl="node3" presStyleIdx="1" presStyleCnt="2"/>
      <dgm:spPr/>
    </dgm:pt>
    <dgm:pt modelId="{162A999F-2C68-4528-9B58-44C3C76104F3}" type="pres">
      <dgm:prSet presAssocID="{1BCCCA8F-37DE-4B54-BB15-2F8F1C74A5B1}" presName="text3" presStyleLbl="fgAcc3" presStyleIdx="1" presStyleCnt="2">
        <dgm:presLayoutVars>
          <dgm:chPref val="3"/>
        </dgm:presLayoutVars>
      </dgm:prSet>
      <dgm:spPr/>
      <dgm:t>
        <a:bodyPr/>
        <a:lstStyle/>
        <a:p>
          <a:endParaRPr lang="en-US"/>
        </a:p>
      </dgm:t>
    </dgm:pt>
    <dgm:pt modelId="{6EA31E7D-F407-4DA1-8246-14A3B6EA4A34}" type="pres">
      <dgm:prSet presAssocID="{1BCCCA8F-37DE-4B54-BB15-2F8F1C74A5B1}" presName="hierChild4" presStyleCnt="0"/>
      <dgm:spPr/>
    </dgm:pt>
  </dgm:ptLst>
  <dgm:cxnLst>
    <dgm:cxn modelId="{0EC1F35F-D15A-4820-B545-F833CBD855CD}" srcId="{0B82BE45-D699-45AC-9183-5253B5327E4E}" destId="{501CC02E-1AB2-45CA-923C-6C63B4699584}" srcOrd="1" destOrd="0" parTransId="{0D0B42F1-93ED-46A5-AE43-1B811E549CEB}" sibTransId="{A2EC7BCA-CF79-4BF2-BA61-EE34737EB382}"/>
    <dgm:cxn modelId="{B32715A9-BF45-44BF-9446-AF2C2CA790F1}" srcId="{501CC02E-1AB2-45CA-923C-6C63B4699584}" destId="{1BCCCA8F-37DE-4B54-BB15-2F8F1C74A5B1}" srcOrd="0" destOrd="0" parTransId="{AA79CC37-D376-40CF-9C93-84A74E85F094}" sibTransId="{45747661-A61D-4239-909F-29BCF9D9C37F}"/>
    <dgm:cxn modelId="{09D4076E-56DC-4EA7-9C69-4186E4CD2C12}" srcId="{2451C6E0-3A69-4E33-8829-23580A5E642A}" destId="{B89108BC-4977-416F-8BBF-4C0AF609053A}" srcOrd="0" destOrd="0" parTransId="{F780FD8B-CA70-4BEE-A352-8F36E7D66C1F}" sibTransId="{970B809D-4064-4BC5-BBC5-0A281AE9F71B}"/>
    <dgm:cxn modelId="{F5AECADE-62D3-428E-82A8-571E8E0E782B}" type="presOf" srcId="{501CC02E-1AB2-45CA-923C-6C63B4699584}" destId="{41F10244-E98C-49C5-843E-9FEAAFB34A8C}" srcOrd="0" destOrd="0" presId="urn:microsoft.com/office/officeart/2005/8/layout/hierarchy1"/>
    <dgm:cxn modelId="{5645D9B0-4778-4393-98D9-03866B19A3CC}" type="presOf" srcId="{2451C6E0-3A69-4E33-8829-23580A5E642A}" destId="{3CAD3AD7-019F-4DD0-A65C-D05AECC081D8}" srcOrd="0" destOrd="0" presId="urn:microsoft.com/office/officeart/2005/8/layout/hierarchy1"/>
    <dgm:cxn modelId="{8019AA50-83D4-4679-A289-37D9F74473A6}" type="presOf" srcId="{AA79CC37-D376-40CF-9C93-84A74E85F094}" destId="{9812766B-B40B-4A1C-8E57-B00BC30DCFCF}" srcOrd="0" destOrd="0" presId="urn:microsoft.com/office/officeart/2005/8/layout/hierarchy1"/>
    <dgm:cxn modelId="{A55545EC-CF53-4CB5-9A2A-C61948817D9C}" srcId="{D3A6E566-BFFA-405A-891E-C86D6503B9CF}" destId="{0B82BE45-D699-45AC-9183-5253B5327E4E}" srcOrd="0" destOrd="0" parTransId="{E6C651DB-395E-4D51-8409-CECE27C025F8}" sibTransId="{7BC13D40-256E-432C-952C-C35E1E7912D1}"/>
    <dgm:cxn modelId="{D17260BB-E30E-41C5-B354-C77F1B5190C1}" type="presOf" srcId="{0B82BE45-D699-45AC-9183-5253B5327E4E}" destId="{E16E9AE2-B6AB-4333-AC74-92A6E65D9897}" srcOrd="0" destOrd="0" presId="urn:microsoft.com/office/officeart/2005/8/layout/hierarchy1"/>
    <dgm:cxn modelId="{2C145ADE-016B-45C1-AD2A-3F09FE2A2935}" type="presOf" srcId="{D3A6E566-BFFA-405A-891E-C86D6503B9CF}" destId="{ABCA7FB1-1365-4A09-B214-F345A20871EA}" srcOrd="0" destOrd="0" presId="urn:microsoft.com/office/officeart/2005/8/layout/hierarchy1"/>
    <dgm:cxn modelId="{89B82474-15F4-486C-9D22-3E1459619D3A}" srcId="{0B82BE45-D699-45AC-9183-5253B5327E4E}" destId="{2451C6E0-3A69-4E33-8829-23580A5E642A}" srcOrd="0" destOrd="0" parTransId="{5529E581-023F-4546-AA56-4BF07376D996}" sibTransId="{55A3F191-1CD7-4D0C-8079-E58D4AF7CCD8}"/>
    <dgm:cxn modelId="{AB0B1BCB-A54A-46DA-93E7-9AAD174E3A56}" type="presOf" srcId="{F780FD8B-CA70-4BEE-A352-8F36E7D66C1F}" destId="{9657A601-1174-46E0-B992-E6EC50C50C39}" srcOrd="0" destOrd="0" presId="urn:microsoft.com/office/officeart/2005/8/layout/hierarchy1"/>
    <dgm:cxn modelId="{4A179E4C-4098-425E-941E-AFDD20C9EAF2}" type="presOf" srcId="{B89108BC-4977-416F-8BBF-4C0AF609053A}" destId="{AC58AC5C-0F17-457B-9179-06A3175E5E2B}" srcOrd="0" destOrd="0" presId="urn:microsoft.com/office/officeart/2005/8/layout/hierarchy1"/>
    <dgm:cxn modelId="{B82052D3-6B31-4752-B5D9-32F383B157A1}" type="presOf" srcId="{5529E581-023F-4546-AA56-4BF07376D996}" destId="{1046D417-1455-4BD2-8840-68D609577EA4}" srcOrd="0" destOrd="0" presId="urn:microsoft.com/office/officeart/2005/8/layout/hierarchy1"/>
    <dgm:cxn modelId="{95A60B1B-B243-445F-8332-AA469EFDA975}" type="presOf" srcId="{0D0B42F1-93ED-46A5-AE43-1B811E549CEB}" destId="{37B7A341-59F0-48A6-BAAF-4C9E57426517}" srcOrd="0" destOrd="0" presId="urn:microsoft.com/office/officeart/2005/8/layout/hierarchy1"/>
    <dgm:cxn modelId="{0B4AAF62-2D88-4ACD-9D7F-73D3D6827ECC}" type="presOf" srcId="{1BCCCA8F-37DE-4B54-BB15-2F8F1C74A5B1}" destId="{162A999F-2C68-4528-9B58-44C3C76104F3}" srcOrd="0" destOrd="0" presId="urn:microsoft.com/office/officeart/2005/8/layout/hierarchy1"/>
    <dgm:cxn modelId="{E32F799D-6B1B-4B68-94ED-A863F96698C6}" type="presParOf" srcId="{ABCA7FB1-1365-4A09-B214-F345A20871EA}" destId="{E179B46A-C65C-4F06-8A85-81D66D27C4ED}" srcOrd="0" destOrd="0" presId="urn:microsoft.com/office/officeart/2005/8/layout/hierarchy1"/>
    <dgm:cxn modelId="{68117E9E-FB74-43BA-9DD5-2B72E5CB397F}" type="presParOf" srcId="{E179B46A-C65C-4F06-8A85-81D66D27C4ED}" destId="{B0D276F6-5AB5-4396-80C7-B4BDECF1D5BE}" srcOrd="0" destOrd="0" presId="urn:microsoft.com/office/officeart/2005/8/layout/hierarchy1"/>
    <dgm:cxn modelId="{EAD3A820-4771-4054-81CB-65502B9F7265}" type="presParOf" srcId="{B0D276F6-5AB5-4396-80C7-B4BDECF1D5BE}" destId="{87371888-0660-4441-A714-A5F8C01058BF}" srcOrd="0" destOrd="0" presId="urn:microsoft.com/office/officeart/2005/8/layout/hierarchy1"/>
    <dgm:cxn modelId="{D6A811BE-8CD5-4C33-BFB5-73661EAD8CE0}" type="presParOf" srcId="{B0D276F6-5AB5-4396-80C7-B4BDECF1D5BE}" destId="{E16E9AE2-B6AB-4333-AC74-92A6E65D9897}" srcOrd="1" destOrd="0" presId="urn:microsoft.com/office/officeart/2005/8/layout/hierarchy1"/>
    <dgm:cxn modelId="{0216B892-61C4-4C46-AB95-93C16D87330C}" type="presParOf" srcId="{E179B46A-C65C-4F06-8A85-81D66D27C4ED}" destId="{0D544285-CD7A-46CE-8A64-DF582B247E05}" srcOrd="1" destOrd="0" presId="urn:microsoft.com/office/officeart/2005/8/layout/hierarchy1"/>
    <dgm:cxn modelId="{CE77A9B3-0127-438E-8DC4-F6055E100C57}" type="presParOf" srcId="{0D544285-CD7A-46CE-8A64-DF582B247E05}" destId="{1046D417-1455-4BD2-8840-68D609577EA4}" srcOrd="0" destOrd="0" presId="urn:microsoft.com/office/officeart/2005/8/layout/hierarchy1"/>
    <dgm:cxn modelId="{F67690F0-58C2-4751-8248-CAB5E0D840B8}" type="presParOf" srcId="{0D544285-CD7A-46CE-8A64-DF582B247E05}" destId="{22A0826B-B630-4A58-8213-C2939069AE6C}" srcOrd="1" destOrd="0" presId="urn:microsoft.com/office/officeart/2005/8/layout/hierarchy1"/>
    <dgm:cxn modelId="{B89FB94E-65DF-4A10-8C1C-C029F5E49C5F}" type="presParOf" srcId="{22A0826B-B630-4A58-8213-C2939069AE6C}" destId="{FEDB32CC-CF0A-4587-800D-7E393F157383}" srcOrd="0" destOrd="0" presId="urn:microsoft.com/office/officeart/2005/8/layout/hierarchy1"/>
    <dgm:cxn modelId="{C011C6A1-F1D7-4848-94CB-F51AB7D5CC53}" type="presParOf" srcId="{FEDB32CC-CF0A-4587-800D-7E393F157383}" destId="{2F5A17E0-B707-4FDC-8CAD-2DB0920C966B}" srcOrd="0" destOrd="0" presId="urn:microsoft.com/office/officeart/2005/8/layout/hierarchy1"/>
    <dgm:cxn modelId="{209083CB-0B0F-44D2-90E0-4CAA9623C4EE}" type="presParOf" srcId="{FEDB32CC-CF0A-4587-800D-7E393F157383}" destId="{3CAD3AD7-019F-4DD0-A65C-D05AECC081D8}" srcOrd="1" destOrd="0" presId="urn:microsoft.com/office/officeart/2005/8/layout/hierarchy1"/>
    <dgm:cxn modelId="{6462F9DA-B076-4CF0-8D85-546FDAEE9B5E}" type="presParOf" srcId="{22A0826B-B630-4A58-8213-C2939069AE6C}" destId="{E291FC16-F412-4B68-9E61-E03FD3827711}" srcOrd="1" destOrd="0" presId="urn:microsoft.com/office/officeart/2005/8/layout/hierarchy1"/>
    <dgm:cxn modelId="{BC737C6E-D048-4C4B-8320-22F990EF4654}" type="presParOf" srcId="{E291FC16-F412-4B68-9E61-E03FD3827711}" destId="{9657A601-1174-46E0-B992-E6EC50C50C39}" srcOrd="0" destOrd="0" presId="urn:microsoft.com/office/officeart/2005/8/layout/hierarchy1"/>
    <dgm:cxn modelId="{809ADF55-0F68-4462-A36C-988AABED071E}" type="presParOf" srcId="{E291FC16-F412-4B68-9E61-E03FD3827711}" destId="{3656DB5F-8FAF-4D79-8852-4A0A5710EB21}" srcOrd="1" destOrd="0" presId="urn:microsoft.com/office/officeart/2005/8/layout/hierarchy1"/>
    <dgm:cxn modelId="{026A7DFF-009B-47F3-8874-ED59A88233BA}" type="presParOf" srcId="{3656DB5F-8FAF-4D79-8852-4A0A5710EB21}" destId="{2A9B82A1-E1A8-4008-AFBC-FE62ADCE775F}" srcOrd="0" destOrd="0" presId="urn:microsoft.com/office/officeart/2005/8/layout/hierarchy1"/>
    <dgm:cxn modelId="{37104DEE-CB95-493D-AB53-4AFCD03DF67E}" type="presParOf" srcId="{2A9B82A1-E1A8-4008-AFBC-FE62ADCE775F}" destId="{8D3D1D7A-6631-4727-8C48-50527AC627B2}" srcOrd="0" destOrd="0" presId="urn:microsoft.com/office/officeart/2005/8/layout/hierarchy1"/>
    <dgm:cxn modelId="{D7C9F22B-83C7-47FA-928A-1C806FC0EEE6}" type="presParOf" srcId="{2A9B82A1-E1A8-4008-AFBC-FE62ADCE775F}" destId="{AC58AC5C-0F17-457B-9179-06A3175E5E2B}" srcOrd="1" destOrd="0" presId="urn:microsoft.com/office/officeart/2005/8/layout/hierarchy1"/>
    <dgm:cxn modelId="{8FB46436-C89F-4BDB-B8F4-84784887E2A7}" type="presParOf" srcId="{3656DB5F-8FAF-4D79-8852-4A0A5710EB21}" destId="{8153F88C-F107-4355-AC29-38A24931A152}" srcOrd="1" destOrd="0" presId="urn:microsoft.com/office/officeart/2005/8/layout/hierarchy1"/>
    <dgm:cxn modelId="{AA9511FB-3FC0-4B80-8E2F-6AED81798622}" type="presParOf" srcId="{0D544285-CD7A-46CE-8A64-DF582B247E05}" destId="{37B7A341-59F0-48A6-BAAF-4C9E57426517}" srcOrd="2" destOrd="0" presId="urn:microsoft.com/office/officeart/2005/8/layout/hierarchy1"/>
    <dgm:cxn modelId="{1979338E-9EED-48D7-9546-372A21E92ED0}" type="presParOf" srcId="{0D544285-CD7A-46CE-8A64-DF582B247E05}" destId="{5986D00F-A597-4CFE-91D6-2896B92D8CAA}" srcOrd="3" destOrd="0" presId="urn:microsoft.com/office/officeart/2005/8/layout/hierarchy1"/>
    <dgm:cxn modelId="{76D88276-15A9-4464-92EA-78CB75D32D86}" type="presParOf" srcId="{5986D00F-A597-4CFE-91D6-2896B92D8CAA}" destId="{D48DA66D-582F-409B-B97C-BD42C87BF202}" srcOrd="0" destOrd="0" presId="urn:microsoft.com/office/officeart/2005/8/layout/hierarchy1"/>
    <dgm:cxn modelId="{EA0403D6-68CD-4453-9E6D-B14546702519}" type="presParOf" srcId="{D48DA66D-582F-409B-B97C-BD42C87BF202}" destId="{C84EAD84-B763-49E6-AB7F-B05E83295554}" srcOrd="0" destOrd="0" presId="urn:microsoft.com/office/officeart/2005/8/layout/hierarchy1"/>
    <dgm:cxn modelId="{88000298-26E9-45B2-A405-B04CF1B81D1A}" type="presParOf" srcId="{D48DA66D-582F-409B-B97C-BD42C87BF202}" destId="{41F10244-E98C-49C5-843E-9FEAAFB34A8C}" srcOrd="1" destOrd="0" presId="urn:microsoft.com/office/officeart/2005/8/layout/hierarchy1"/>
    <dgm:cxn modelId="{66F38286-5244-4053-AED6-B71ACE34FA5B}" type="presParOf" srcId="{5986D00F-A597-4CFE-91D6-2896B92D8CAA}" destId="{56EE56C9-9F16-4245-958E-D521AE868280}" srcOrd="1" destOrd="0" presId="urn:microsoft.com/office/officeart/2005/8/layout/hierarchy1"/>
    <dgm:cxn modelId="{73289AC7-246C-41AD-8DD0-322CB95A29CC}" type="presParOf" srcId="{56EE56C9-9F16-4245-958E-D521AE868280}" destId="{9812766B-B40B-4A1C-8E57-B00BC30DCFCF}" srcOrd="0" destOrd="0" presId="urn:microsoft.com/office/officeart/2005/8/layout/hierarchy1"/>
    <dgm:cxn modelId="{FBAB6F1E-04E7-432F-B6B5-E1A69549E813}" type="presParOf" srcId="{56EE56C9-9F16-4245-958E-D521AE868280}" destId="{FC19B32C-B5F0-4C33-B1A1-1756F1F0B16A}" srcOrd="1" destOrd="0" presId="urn:microsoft.com/office/officeart/2005/8/layout/hierarchy1"/>
    <dgm:cxn modelId="{DFC7D6A3-6833-4951-B65C-918D96AC10BA}" type="presParOf" srcId="{FC19B32C-B5F0-4C33-B1A1-1756F1F0B16A}" destId="{50CC8FA5-8978-4ADB-96F5-567A1AFA30CD}" srcOrd="0" destOrd="0" presId="urn:microsoft.com/office/officeart/2005/8/layout/hierarchy1"/>
    <dgm:cxn modelId="{94A98322-1F5A-4F54-A1CA-DAD856BDAFBA}" type="presParOf" srcId="{50CC8FA5-8978-4ADB-96F5-567A1AFA30CD}" destId="{4FEA9B8C-DD9C-43A3-9F17-F141999AB232}" srcOrd="0" destOrd="0" presId="urn:microsoft.com/office/officeart/2005/8/layout/hierarchy1"/>
    <dgm:cxn modelId="{E6DCBE74-1F4F-42B6-8E02-AF61FA3107B9}" type="presParOf" srcId="{50CC8FA5-8978-4ADB-96F5-567A1AFA30CD}" destId="{162A999F-2C68-4528-9B58-44C3C76104F3}" srcOrd="1" destOrd="0" presId="urn:microsoft.com/office/officeart/2005/8/layout/hierarchy1"/>
    <dgm:cxn modelId="{75EEB952-C902-43B5-A70A-8BBE0F3950A7}" type="presParOf" srcId="{FC19B32C-B5F0-4C33-B1A1-1756F1F0B16A}" destId="{6EA31E7D-F407-4DA1-8246-14A3B6EA4A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2766B-B40B-4A1C-8E57-B00BC30DCFCF}">
      <dsp:nvSpPr>
        <dsp:cNvPr id="0" name=""/>
        <dsp:cNvSpPr/>
      </dsp:nvSpPr>
      <dsp:spPr>
        <a:xfrm>
          <a:off x="5113127" y="3255465"/>
          <a:ext cx="91440" cy="606395"/>
        </a:xfrm>
        <a:custGeom>
          <a:avLst/>
          <a:gdLst/>
          <a:ahLst/>
          <a:cxnLst/>
          <a:rect l="0" t="0" r="0" b="0"/>
          <a:pathLst>
            <a:path>
              <a:moveTo>
                <a:pt x="45720" y="0"/>
              </a:moveTo>
              <a:lnTo>
                <a:pt x="45720" y="6063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7A341-59F0-48A6-BAAF-4C9E57426517}">
      <dsp:nvSpPr>
        <dsp:cNvPr id="0" name=""/>
        <dsp:cNvSpPr/>
      </dsp:nvSpPr>
      <dsp:spPr>
        <a:xfrm>
          <a:off x="3884665" y="1325078"/>
          <a:ext cx="1274182" cy="606395"/>
        </a:xfrm>
        <a:custGeom>
          <a:avLst/>
          <a:gdLst/>
          <a:ahLst/>
          <a:cxnLst/>
          <a:rect l="0" t="0" r="0" b="0"/>
          <a:pathLst>
            <a:path>
              <a:moveTo>
                <a:pt x="0" y="0"/>
              </a:moveTo>
              <a:lnTo>
                <a:pt x="0" y="413240"/>
              </a:lnTo>
              <a:lnTo>
                <a:pt x="1274182" y="413240"/>
              </a:lnTo>
              <a:lnTo>
                <a:pt x="1274182" y="6063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7A601-1174-46E0-B992-E6EC50C50C39}">
      <dsp:nvSpPr>
        <dsp:cNvPr id="0" name=""/>
        <dsp:cNvSpPr/>
      </dsp:nvSpPr>
      <dsp:spPr>
        <a:xfrm>
          <a:off x="2564762" y="3255465"/>
          <a:ext cx="91440" cy="606395"/>
        </a:xfrm>
        <a:custGeom>
          <a:avLst/>
          <a:gdLst/>
          <a:ahLst/>
          <a:cxnLst/>
          <a:rect l="0" t="0" r="0" b="0"/>
          <a:pathLst>
            <a:path>
              <a:moveTo>
                <a:pt x="45720" y="0"/>
              </a:moveTo>
              <a:lnTo>
                <a:pt x="45720" y="6063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46D417-1455-4BD2-8840-68D609577EA4}">
      <dsp:nvSpPr>
        <dsp:cNvPr id="0" name=""/>
        <dsp:cNvSpPr/>
      </dsp:nvSpPr>
      <dsp:spPr>
        <a:xfrm>
          <a:off x="2610482" y="1325078"/>
          <a:ext cx="1274182" cy="606395"/>
        </a:xfrm>
        <a:custGeom>
          <a:avLst/>
          <a:gdLst/>
          <a:ahLst/>
          <a:cxnLst/>
          <a:rect l="0" t="0" r="0" b="0"/>
          <a:pathLst>
            <a:path>
              <a:moveTo>
                <a:pt x="1274182" y="0"/>
              </a:moveTo>
              <a:lnTo>
                <a:pt x="1274182" y="413240"/>
              </a:lnTo>
              <a:lnTo>
                <a:pt x="0" y="413240"/>
              </a:lnTo>
              <a:lnTo>
                <a:pt x="0" y="6063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371888-0660-4441-A714-A5F8C01058BF}">
      <dsp:nvSpPr>
        <dsp:cNvPr id="0" name=""/>
        <dsp:cNvSpPr/>
      </dsp:nvSpPr>
      <dsp:spPr>
        <a:xfrm>
          <a:off x="2842152" y="1086"/>
          <a:ext cx="2085026" cy="1323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E9AE2-B6AB-4333-AC74-92A6E65D9897}">
      <dsp:nvSpPr>
        <dsp:cNvPr id="0" name=""/>
        <dsp:cNvSpPr/>
      </dsp:nvSpPr>
      <dsp:spPr>
        <a:xfrm>
          <a:off x="3073821" y="221172"/>
          <a:ext cx="2085026" cy="1323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Organization/</a:t>
          </a:r>
        </a:p>
        <a:p>
          <a:pPr lvl="0" algn="ctr" defTabSz="889000">
            <a:lnSpc>
              <a:spcPct val="90000"/>
            </a:lnSpc>
            <a:spcBef>
              <a:spcPct val="0"/>
            </a:spcBef>
            <a:spcAft>
              <a:spcPct val="35000"/>
            </a:spcAft>
          </a:pPr>
          <a:r>
            <a:rPr lang="en-US" sz="2000" kern="1200" dirty="0" smtClean="0"/>
            <a:t>Business</a:t>
          </a:r>
          <a:endParaRPr lang="en-US" sz="2000" kern="1200" dirty="0"/>
        </a:p>
      </dsp:txBody>
      <dsp:txXfrm>
        <a:off x="3112599" y="259950"/>
        <a:ext cx="2007470" cy="1246435"/>
      </dsp:txXfrm>
    </dsp:sp>
    <dsp:sp modelId="{2F5A17E0-B707-4FDC-8CAD-2DB0920C966B}">
      <dsp:nvSpPr>
        <dsp:cNvPr id="0" name=""/>
        <dsp:cNvSpPr/>
      </dsp:nvSpPr>
      <dsp:spPr>
        <a:xfrm>
          <a:off x="1567969" y="1931473"/>
          <a:ext cx="2085026" cy="1323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AD3AD7-019F-4DD0-A65C-D05AECC081D8}">
      <dsp:nvSpPr>
        <dsp:cNvPr id="0" name=""/>
        <dsp:cNvSpPr/>
      </dsp:nvSpPr>
      <dsp:spPr>
        <a:xfrm>
          <a:off x="1799638" y="2151559"/>
          <a:ext cx="2085026" cy="1323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Profit Oriented</a:t>
          </a:r>
          <a:endParaRPr lang="en-US" sz="2000" kern="1200" dirty="0"/>
        </a:p>
      </dsp:txBody>
      <dsp:txXfrm>
        <a:off x="1838416" y="2190337"/>
        <a:ext cx="2007470" cy="1246435"/>
      </dsp:txXfrm>
    </dsp:sp>
    <dsp:sp modelId="{8D3D1D7A-6631-4727-8C48-50527AC627B2}">
      <dsp:nvSpPr>
        <dsp:cNvPr id="0" name=""/>
        <dsp:cNvSpPr/>
      </dsp:nvSpPr>
      <dsp:spPr>
        <a:xfrm>
          <a:off x="1567969" y="3861860"/>
          <a:ext cx="2085026" cy="1323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8AC5C-0F17-457B-9179-06A3175E5E2B}">
      <dsp:nvSpPr>
        <dsp:cNvPr id="0" name=""/>
        <dsp:cNvSpPr/>
      </dsp:nvSpPr>
      <dsp:spPr>
        <a:xfrm>
          <a:off x="1799638" y="4081946"/>
          <a:ext cx="2085026" cy="1323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Always try to maximize profit </a:t>
          </a:r>
          <a:endParaRPr lang="en-US" sz="2000" kern="1200" dirty="0"/>
        </a:p>
      </dsp:txBody>
      <dsp:txXfrm>
        <a:off x="1838416" y="4120724"/>
        <a:ext cx="2007470" cy="1246435"/>
      </dsp:txXfrm>
    </dsp:sp>
    <dsp:sp modelId="{C84EAD84-B763-49E6-AB7F-B05E83295554}">
      <dsp:nvSpPr>
        <dsp:cNvPr id="0" name=""/>
        <dsp:cNvSpPr/>
      </dsp:nvSpPr>
      <dsp:spPr>
        <a:xfrm>
          <a:off x="4116334" y="1931473"/>
          <a:ext cx="2085026" cy="1323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F10244-E98C-49C5-843E-9FEAAFB34A8C}">
      <dsp:nvSpPr>
        <dsp:cNvPr id="0" name=""/>
        <dsp:cNvSpPr/>
      </dsp:nvSpPr>
      <dsp:spPr>
        <a:xfrm>
          <a:off x="4348004" y="2151559"/>
          <a:ext cx="2085026" cy="1323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Non Profit Oriented</a:t>
          </a:r>
          <a:endParaRPr lang="en-US" sz="2000" kern="1200" dirty="0"/>
        </a:p>
      </dsp:txBody>
      <dsp:txXfrm>
        <a:off x="4386782" y="2190337"/>
        <a:ext cx="2007470" cy="1246435"/>
      </dsp:txXfrm>
    </dsp:sp>
    <dsp:sp modelId="{4FEA9B8C-DD9C-43A3-9F17-F141999AB232}">
      <dsp:nvSpPr>
        <dsp:cNvPr id="0" name=""/>
        <dsp:cNvSpPr/>
      </dsp:nvSpPr>
      <dsp:spPr>
        <a:xfrm>
          <a:off x="4116334" y="3861860"/>
          <a:ext cx="2085026" cy="1323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A999F-2C68-4528-9B58-44C3C76104F3}">
      <dsp:nvSpPr>
        <dsp:cNvPr id="0" name=""/>
        <dsp:cNvSpPr/>
      </dsp:nvSpPr>
      <dsp:spPr>
        <a:xfrm>
          <a:off x="4348004" y="4081946"/>
          <a:ext cx="2085026" cy="1323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Do not strive profits but try to cover the cost</a:t>
          </a:r>
          <a:endParaRPr lang="en-US" sz="2000" kern="1200" dirty="0"/>
        </a:p>
      </dsp:txBody>
      <dsp:txXfrm>
        <a:off x="4386782" y="4120724"/>
        <a:ext cx="2007470" cy="1246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1BA1B-E362-418A-8061-BF58D1EAA65D}" type="datetimeFigureOut">
              <a:rPr lang="en-US" smtClean="0"/>
              <a:pPr/>
              <a:t>5/22/2017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682990-B92B-4AD4-9139-4C12B7263E60}" type="slidenum">
              <a:rPr lang="en-US" smtClean="0"/>
              <a:pPr/>
              <a:t>‹#›</a:t>
            </a:fld>
            <a:endParaRPr lang="en-US"/>
          </a:p>
        </p:txBody>
      </p:sp>
    </p:spTree>
    <p:extLst>
      <p:ext uri="{BB962C8B-B14F-4D97-AF65-F5344CB8AC3E}">
        <p14:creationId xmlns:p14="http://schemas.microsoft.com/office/powerpoint/2010/main" val="339712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682990-B92B-4AD4-9139-4C12B7263E6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94AFA41-2B66-4ECE-B833-F1D5E1583EA9}" type="datetimeFigureOut">
              <a:rPr lang="en-US" smtClean="0"/>
              <a:pPr/>
              <a:t>5/22/2017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FE06D53-1CB5-41DE-84B2-6261FAEB0E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AFA41-2B66-4ECE-B833-F1D5E1583EA9}"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06D53-1CB5-41DE-84B2-6261FAEB0E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AFA41-2B66-4ECE-B833-F1D5E1583EA9}"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06D53-1CB5-41DE-84B2-6261FAEB0E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94AFA41-2B66-4ECE-B833-F1D5E1583EA9}" type="datetimeFigureOut">
              <a:rPr lang="en-US" smtClean="0"/>
              <a:pPr/>
              <a:t>5/22/2017</a:t>
            </a:fld>
            <a:endParaRPr lang="en-US"/>
          </a:p>
        </p:txBody>
      </p:sp>
      <p:sp>
        <p:nvSpPr>
          <p:cNvPr id="9" name="Slide Number Placeholder 8"/>
          <p:cNvSpPr>
            <a:spLocks noGrp="1"/>
          </p:cNvSpPr>
          <p:nvPr>
            <p:ph type="sldNum" sz="quarter" idx="15"/>
          </p:nvPr>
        </p:nvSpPr>
        <p:spPr/>
        <p:txBody>
          <a:bodyPr rtlCol="0"/>
          <a:lstStyle/>
          <a:p>
            <a:fld id="{BFE06D53-1CB5-41DE-84B2-6261FAEB0EC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94AFA41-2B66-4ECE-B833-F1D5E1583EA9}" type="datetimeFigureOut">
              <a:rPr lang="en-US" smtClean="0"/>
              <a:pPr/>
              <a:t>5/22/2017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FE06D53-1CB5-41DE-84B2-6261FAEB0E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94AFA41-2B66-4ECE-B833-F1D5E1583EA9}" type="datetimeFigureOut">
              <a:rPr lang="en-US" smtClean="0"/>
              <a:pPr/>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06D53-1CB5-41DE-84B2-6261FAEB0EC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94AFA41-2B66-4ECE-B833-F1D5E1583EA9}" type="datetimeFigureOut">
              <a:rPr lang="en-US" smtClean="0"/>
              <a:pPr/>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06D53-1CB5-41DE-84B2-6261FAEB0EC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94AFA41-2B66-4ECE-B833-F1D5E1583EA9}" type="datetimeFigureOut">
              <a:rPr lang="en-US" smtClean="0"/>
              <a:pPr/>
              <a:t>5/22/2017</a:t>
            </a:fld>
            <a:endParaRPr lang="en-US"/>
          </a:p>
        </p:txBody>
      </p:sp>
      <p:sp>
        <p:nvSpPr>
          <p:cNvPr id="7" name="Slide Number Placeholder 6"/>
          <p:cNvSpPr>
            <a:spLocks noGrp="1"/>
          </p:cNvSpPr>
          <p:nvPr>
            <p:ph type="sldNum" sz="quarter" idx="11"/>
          </p:nvPr>
        </p:nvSpPr>
        <p:spPr/>
        <p:txBody>
          <a:bodyPr rtlCol="0"/>
          <a:lstStyle/>
          <a:p>
            <a:fld id="{BFE06D53-1CB5-41DE-84B2-6261FAEB0EC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AFA41-2B66-4ECE-B833-F1D5E1583EA9}" type="datetimeFigureOut">
              <a:rPr lang="en-US" smtClean="0"/>
              <a:pPr/>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06D53-1CB5-41DE-84B2-6261FAEB0E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94AFA41-2B66-4ECE-B833-F1D5E1583EA9}" type="datetimeFigureOut">
              <a:rPr lang="en-US" smtClean="0"/>
              <a:pPr/>
              <a:t>5/22/2017</a:t>
            </a:fld>
            <a:endParaRPr lang="en-US"/>
          </a:p>
        </p:txBody>
      </p:sp>
      <p:sp>
        <p:nvSpPr>
          <p:cNvPr id="22" name="Slide Number Placeholder 21"/>
          <p:cNvSpPr>
            <a:spLocks noGrp="1"/>
          </p:cNvSpPr>
          <p:nvPr>
            <p:ph type="sldNum" sz="quarter" idx="15"/>
          </p:nvPr>
        </p:nvSpPr>
        <p:spPr/>
        <p:txBody>
          <a:bodyPr rtlCol="0"/>
          <a:lstStyle/>
          <a:p>
            <a:fld id="{BFE06D53-1CB5-41DE-84B2-6261FAEB0EC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4AFA41-2B66-4ECE-B833-F1D5E1583EA9}" type="datetimeFigureOut">
              <a:rPr lang="en-US" smtClean="0"/>
              <a:pPr/>
              <a:t>5/22/2017</a:t>
            </a:fld>
            <a:endParaRPr lang="en-US"/>
          </a:p>
        </p:txBody>
      </p:sp>
      <p:sp>
        <p:nvSpPr>
          <p:cNvPr id="18" name="Slide Number Placeholder 17"/>
          <p:cNvSpPr>
            <a:spLocks noGrp="1"/>
          </p:cNvSpPr>
          <p:nvPr>
            <p:ph type="sldNum" sz="quarter" idx="11"/>
          </p:nvPr>
        </p:nvSpPr>
        <p:spPr/>
        <p:txBody>
          <a:bodyPr rtlCol="0"/>
          <a:lstStyle/>
          <a:p>
            <a:fld id="{BFE06D53-1CB5-41DE-84B2-6261FAEB0EC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94AFA41-2B66-4ECE-B833-F1D5E1583EA9}" type="datetimeFigureOut">
              <a:rPr lang="en-US" smtClean="0"/>
              <a:pPr/>
              <a:t>5/22/2017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FE06D53-1CB5-41DE-84B2-6261FAEB0E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solidFill>
                  <a:schemeClr val="tx1"/>
                </a:solidFill>
              </a:rPr>
              <a:t>Not for profit Organizations</a:t>
            </a:r>
            <a:endParaRPr lang="en-US" sz="4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Goals and Objectives of non profit organizations</a:t>
            </a:r>
            <a:endParaRPr lang="en-US" b="1" dirty="0">
              <a:solidFill>
                <a:schemeClr val="tx1"/>
              </a:solidFill>
            </a:endParaRPr>
          </a:p>
        </p:txBody>
      </p:sp>
      <p:sp>
        <p:nvSpPr>
          <p:cNvPr id="3" name="Content Placeholder 2"/>
          <p:cNvSpPr>
            <a:spLocks noGrp="1"/>
          </p:cNvSpPr>
          <p:nvPr>
            <p:ph sz="quarter" idx="1"/>
          </p:nvPr>
        </p:nvSpPr>
        <p:spPr/>
        <p:txBody>
          <a:bodyPr>
            <a:normAutofit fontScale="92500"/>
          </a:bodyPr>
          <a:lstStyle/>
          <a:p>
            <a:r>
              <a:rPr lang="en-US" dirty="0" smtClean="0"/>
              <a:t>Nonprofit organizations often are charities or service organizations; they may be organized as a,</a:t>
            </a:r>
          </a:p>
          <a:p>
            <a:endParaRPr lang="en-US" dirty="0" smtClean="0"/>
          </a:p>
          <a:p>
            <a:pPr lvl="1"/>
            <a:r>
              <a:rPr lang="en-US" b="1" i="1" dirty="0" smtClean="0"/>
              <a:t>Not-for-profit Corporation </a:t>
            </a:r>
          </a:p>
          <a:p>
            <a:pPr lvl="1">
              <a:buNone/>
            </a:pPr>
            <a:r>
              <a:rPr lang="en-US" dirty="0" smtClean="0"/>
              <a:t>	A Not-for-profit corporation is a corporation created by government or judicial authority. It is created with a specific purpose, educational, charitable or related to other enumerated purposes, it may be a foundation, a charity or other type of non-profit organization.</a:t>
            </a:r>
          </a:p>
          <a:p>
            <a:pPr>
              <a:buNone/>
            </a:pPr>
            <a:endParaRPr lang="en-US" dirty="0" smtClean="0"/>
          </a:p>
          <a:p>
            <a:pPr lvl="1"/>
            <a:r>
              <a:rPr lang="en-US" b="1" i="1" dirty="0" smtClean="0"/>
              <a:t>Charitable trust - A charitable trust is a trust established for charitable purposes.</a:t>
            </a:r>
          </a:p>
          <a:p>
            <a:pPr>
              <a:buNone/>
            </a:pPr>
            <a:r>
              <a:rPr lang="en-US" dirty="0" smtClean="0"/>
              <a:t>	Charities may take the form of charitable trusts, companies or unincorporated associations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6752"/>
          </a:xfrm>
        </p:spPr>
        <p:txBody>
          <a:bodyPr>
            <a:normAutofit/>
          </a:bodyPr>
          <a:lstStyle/>
          <a:p>
            <a:r>
              <a:rPr lang="en-US" dirty="0" smtClean="0"/>
              <a:t>They may be purely informal. Sometimes they are also called foundations, or endowments (A financial endowment is a transfer of money or property donated to an institution) that have large capital funds. </a:t>
            </a:r>
          </a:p>
          <a:p>
            <a:endParaRPr lang="en-US" dirty="0" smtClean="0"/>
          </a:p>
          <a:p>
            <a:r>
              <a:rPr lang="en-US" dirty="0" smtClean="0"/>
              <a:t>Most foundations give out grants to other nonprofit organizations, or fellowships to individuals. However, the name foundations may be used by any not-for-profit corporation - even volunteer organizations.</a:t>
            </a:r>
          </a:p>
          <a:p>
            <a:endParaRPr lang="en-US" dirty="0" smtClean="0"/>
          </a:p>
          <a:p>
            <a:r>
              <a:rPr lang="en-US" dirty="0" smtClean="0"/>
              <a:t> A nonprofit may be a very loosely organized group, such as a block association or a trade union, or it may be a complex structure such as a university, hospital, school, libraries,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Types of Non Government Organizations</a:t>
            </a:r>
            <a:endParaRPr lang="en-US" b="1" dirty="0">
              <a:solidFill>
                <a:schemeClr val="tx1"/>
              </a:solidFill>
            </a:endParaRPr>
          </a:p>
        </p:txBody>
      </p:sp>
      <p:sp>
        <p:nvSpPr>
          <p:cNvPr id="3" name="Content Placeholder 2"/>
          <p:cNvSpPr>
            <a:spLocks noGrp="1"/>
          </p:cNvSpPr>
          <p:nvPr>
            <p:ph sz="quarter" idx="1"/>
          </p:nvPr>
        </p:nvSpPr>
        <p:spPr>
          <a:xfrm>
            <a:off x="457200" y="1600200"/>
            <a:ext cx="8229600" cy="4873752"/>
          </a:xfrm>
        </p:spPr>
        <p:txBody>
          <a:bodyPr>
            <a:normAutofit fontScale="92500"/>
          </a:bodyPr>
          <a:lstStyle/>
          <a:p>
            <a:r>
              <a:rPr lang="en-US" dirty="0" smtClean="0"/>
              <a:t>International Non Government Organization (INGO) – CARE, Red Cross</a:t>
            </a:r>
          </a:p>
          <a:p>
            <a:r>
              <a:rPr lang="en-US" dirty="0" smtClean="0"/>
              <a:t>Business Oriented International NGO</a:t>
            </a:r>
          </a:p>
          <a:p>
            <a:r>
              <a:rPr lang="en-US" dirty="0" smtClean="0"/>
              <a:t>Religious International NGO such as - Catholic Relief Services,</a:t>
            </a:r>
          </a:p>
          <a:p>
            <a:r>
              <a:rPr lang="en-US" dirty="0" smtClean="0"/>
              <a:t>Environmental NGO - Global 2000, World Safety Organization (WSO)</a:t>
            </a:r>
          </a:p>
          <a:p>
            <a:r>
              <a:rPr lang="en-US" dirty="0" smtClean="0"/>
              <a:t>Government-operated NGOs – TAFRAN</a:t>
            </a:r>
          </a:p>
          <a:p>
            <a:r>
              <a:rPr lang="fr-FR" dirty="0" smtClean="0"/>
              <a:t>International Standards Organisations – ISO, W3, ANSI</a:t>
            </a:r>
          </a:p>
          <a:p>
            <a:r>
              <a:rPr lang="en-US" dirty="0" smtClean="0"/>
              <a:t>Arts, culture, humanities - Tower Hall Theatre Foundation</a:t>
            </a:r>
          </a:p>
          <a:p>
            <a:r>
              <a:rPr lang="en-US" dirty="0" smtClean="0"/>
              <a:t>Education – DEMP</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553200"/>
          </a:xfrm>
        </p:spPr>
        <p:txBody>
          <a:bodyPr>
            <a:normAutofit fontScale="92500" lnSpcReduction="10000"/>
          </a:bodyPr>
          <a:lstStyle/>
          <a:p>
            <a:r>
              <a:rPr lang="en-US" dirty="0" smtClean="0"/>
              <a:t>There are numerous classifications of NGOs. The typology the World Bank use divides them into Operational and Advocacy. </a:t>
            </a:r>
          </a:p>
          <a:p>
            <a:endParaRPr lang="en-US" dirty="0" smtClean="0"/>
          </a:p>
          <a:p>
            <a:r>
              <a:rPr lang="en-US" dirty="0" smtClean="0"/>
              <a:t>The primary purpose of an operational NGO is the design and implementation of development-related projects.</a:t>
            </a:r>
          </a:p>
          <a:p>
            <a:endParaRPr lang="en-US" dirty="0" smtClean="0"/>
          </a:p>
          <a:p>
            <a:r>
              <a:rPr lang="en-US" dirty="0" smtClean="0"/>
              <a:t>One categorization that is frequently used is the division into 'relief-oriented' or 'development oriented‘ Organizations.</a:t>
            </a:r>
          </a:p>
          <a:p>
            <a:endParaRPr lang="en-US" dirty="0" smtClean="0"/>
          </a:p>
          <a:p>
            <a:r>
              <a:rPr lang="en-US" dirty="0" smtClean="0"/>
              <a:t>They can also be classified according to whether they stress service delivery or participation; or whether they are religious and secular.</a:t>
            </a:r>
          </a:p>
          <a:p>
            <a:endParaRPr lang="en-US" dirty="0" smtClean="0"/>
          </a:p>
          <a:p>
            <a:r>
              <a:rPr lang="en-US" dirty="0" smtClean="0"/>
              <a:t>And whether they are more public or private-oriented. Operational NGOs can be community-based national or international.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Strategic planning for non profits organizations</a:t>
            </a:r>
            <a:endParaRPr lang="en-US" b="1" dirty="0">
              <a:solidFill>
                <a:schemeClr val="tx1"/>
              </a:solidFill>
            </a:endParaRPr>
          </a:p>
        </p:txBody>
      </p:sp>
      <p:sp>
        <p:nvSpPr>
          <p:cNvPr id="3" name="Content Placeholder 2"/>
          <p:cNvSpPr>
            <a:spLocks noGrp="1"/>
          </p:cNvSpPr>
          <p:nvPr>
            <p:ph sz="quarter" idx="1"/>
          </p:nvPr>
        </p:nvSpPr>
        <p:spPr/>
        <p:txBody>
          <a:bodyPr/>
          <a:lstStyle/>
          <a:p>
            <a:r>
              <a:rPr lang="en-US" dirty="0" smtClean="0"/>
              <a:t>Nonprofits, like all organizations, are systems.</a:t>
            </a:r>
          </a:p>
          <a:p>
            <a:r>
              <a:rPr lang="en-US" dirty="0" smtClean="0"/>
              <a:t>They can't just focus on one function (</a:t>
            </a:r>
            <a:r>
              <a:rPr lang="en-US" dirty="0" err="1" smtClean="0"/>
              <a:t>eg,non</a:t>
            </a:r>
            <a:r>
              <a:rPr lang="en-US" dirty="0" smtClean="0"/>
              <a:t> profit business development) without giving at least some attention to the rest (</a:t>
            </a:r>
            <a:r>
              <a:rPr lang="en-US" dirty="0" err="1" smtClean="0"/>
              <a:t>eg</a:t>
            </a:r>
            <a:r>
              <a:rPr lang="en-US" dirty="0" smtClean="0"/>
              <a:t>, Board development, strategic planning, management development, employee performance management, etc.). </a:t>
            </a:r>
          </a:p>
          <a:p>
            <a:r>
              <a:rPr lang="en-US" dirty="0" smtClean="0"/>
              <a:t>A comprehensive, integrated and holistic approach actually saves time and money for the non profit in the long run.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8200" y="762000"/>
            <a:ext cx="7391400" cy="5105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normAutofit/>
          </a:bodyPr>
          <a:lstStyle/>
          <a:p>
            <a:r>
              <a:rPr lang="en-US" b="1" dirty="0" smtClean="0">
                <a:solidFill>
                  <a:schemeClr val="tx1"/>
                </a:solidFill>
              </a:rPr>
              <a:t>Steps of preparing a strategic plan for a non profit organization</a:t>
            </a:r>
            <a:endParaRPr lang="en-US" b="1" dirty="0">
              <a:solidFill>
                <a:schemeClr val="tx1"/>
              </a:solidFill>
            </a:endParaRPr>
          </a:p>
        </p:txBody>
      </p:sp>
      <p:sp>
        <p:nvSpPr>
          <p:cNvPr id="4" name="Rectangle 3"/>
          <p:cNvSpPr/>
          <p:nvPr/>
        </p:nvSpPr>
        <p:spPr>
          <a:xfrm>
            <a:off x="304800" y="1219200"/>
            <a:ext cx="8458200" cy="5078313"/>
          </a:xfrm>
          <a:prstGeom prst="rect">
            <a:avLst/>
          </a:prstGeom>
        </p:spPr>
        <p:txBody>
          <a:bodyPr wrap="square">
            <a:spAutoFit/>
          </a:bodyPr>
          <a:lstStyle/>
          <a:p>
            <a:pPr>
              <a:buFont typeface="Arial" pitchFamily="34" charset="0"/>
              <a:buChar char="•"/>
            </a:pPr>
            <a:r>
              <a:rPr lang="en-US" dirty="0" smtClean="0"/>
              <a:t>Once </a:t>
            </a:r>
            <a:r>
              <a:rPr lang="en-US" dirty="0"/>
              <a:t>you've committed to an idea for a nonprofit, it's time to sit down and create </a:t>
            </a:r>
            <a:r>
              <a:rPr lang="en-US" dirty="0" smtClean="0"/>
              <a:t>a strategic </a:t>
            </a:r>
            <a:r>
              <a:rPr lang="en-US" dirty="0"/>
              <a:t>plan which will chart the non profit's course through the coming years. </a:t>
            </a:r>
            <a:endParaRPr lang="en-US" dirty="0" smtClean="0"/>
          </a:p>
          <a:p>
            <a:pPr>
              <a:buFont typeface="Arial" pitchFamily="34" charset="0"/>
              <a:buChar char="•"/>
            </a:pPr>
            <a:endParaRPr lang="en-US" dirty="0" smtClean="0"/>
          </a:p>
          <a:p>
            <a:pPr>
              <a:buFont typeface="Arial" pitchFamily="34" charset="0"/>
              <a:buChar char="•"/>
            </a:pPr>
            <a:r>
              <a:rPr lang="en-US" dirty="0" smtClean="0"/>
              <a:t>A</a:t>
            </a:r>
            <a:r>
              <a:rPr lang="en-US" dirty="0"/>
              <a:t> </a:t>
            </a:r>
            <a:r>
              <a:rPr lang="en-US" dirty="0" smtClean="0"/>
              <a:t>strategic </a:t>
            </a:r>
            <a:r>
              <a:rPr lang="en-US" dirty="0"/>
              <a:t>plan identifies </a:t>
            </a:r>
            <a:r>
              <a:rPr lang="en-US" dirty="0">
                <a:solidFill>
                  <a:srgbClr val="FF0000"/>
                </a:solidFill>
              </a:rPr>
              <a:t>non profit's goals for a certain time period </a:t>
            </a:r>
            <a:r>
              <a:rPr lang="en-US" dirty="0"/>
              <a:t>(generally one </a:t>
            </a:r>
            <a:r>
              <a:rPr lang="en-US" dirty="0" smtClean="0"/>
              <a:t>to three </a:t>
            </a:r>
            <a:r>
              <a:rPr lang="en-US" dirty="0"/>
              <a:t>years) and outlines how they will achieve those </a:t>
            </a:r>
            <a:r>
              <a:rPr lang="en-US" dirty="0" smtClean="0"/>
              <a:t>goals.</a:t>
            </a:r>
          </a:p>
          <a:p>
            <a:pPr>
              <a:buFont typeface="Arial" pitchFamily="34" charset="0"/>
              <a:buChar char="•"/>
            </a:pPr>
            <a:endParaRPr lang="en-US" dirty="0" smtClean="0"/>
          </a:p>
          <a:p>
            <a:pPr>
              <a:buFont typeface="Arial" pitchFamily="34" charset="0"/>
              <a:buChar char="•"/>
            </a:pPr>
            <a:r>
              <a:rPr lang="en-US" dirty="0" smtClean="0"/>
              <a:t>Though </a:t>
            </a:r>
            <a:r>
              <a:rPr lang="en-US" dirty="0"/>
              <a:t>non </a:t>
            </a:r>
            <a:r>
              <a:rPr lang="en-US" dirty="0" smtClean="0"/>
              <a:t>profit organization </a:t>
            </a:r>
            <a:r>
              <a:rPr lang="en-US" dirty="0"/>
              <a:t>will undoubtedly engage </a:t>
            </a:r>
            <a:r>
              <a:rPr lang="en-US" dirty="0">
                <a:solidFill>
                  <a:srgbClr val="FF0000"/>
                </a:solidFill>
              </a:rPr>
              <a:t>in future planning for specific activities</a:t>
            </a:r>
            <a:r>
              <a:rPr lang="en-US" dirty="0"/>
              <a:t>, think </a:t>
            </a:r>
            <a:r>
              <a:rPr lang="en-US" dirty="0" smtClean="0"/>
              <a:t>of the </a:t>
            </a:r>
            <a:r>
              <a:rPr lang="en-US" dirty="0"/>
              <a:t>strategic plan as the "master plan" for the </a:t>
            </a:r>
            <a:r>
              <a:rPr lang="en-US" dirty="0" smtClean="0"/>
              <a:t>organization.</a:t>
            </a:r>
          </a:p>
          <a:p>
            <a:pPr>
              <a:buFont typeface="Arial" pitchFamily="34" charset="0"/>
              <a:buChar char="•"/>
            </a:pPr>
            <a:endParaRPr lang="en-US" dirty="0" smtClean="0"/>
          </a:p>
          <a:p>
            <a:pPr>
              <a:buFont typeface="Arial" pitchFamily="34" charset="0"/>
              <a:buChar char="•"/>
            </a:pPr>
            <a:r>
              <a:rPr lang="en-US" dirty="0" smtClean="0"/>
              <a:t>Translating </a:t>
            </a:r>
            <a:r>
              <a:rPr lang="en-US" dirty="0"/>
              <a:t>executive members of the </a:t>
            </a:r>
            <a:r>
              <a:rPr lang="en-US" dirty="0" smtClean="0"/>
              <a:t>organizations </a:t>
            </a:r>
            <a:r>
              <a:rPr lang="en-US" dirty="0"/>
              <a:t>hopes and dreams into </a:t>
            </a:r>
            <a:r>
              <a:rPr lang="en-US" dirty="0" smtClean="0">
                <a:solidFill>
                  <a:srgbClr val="FF0000"/>
                </a:solidFill>
              </a:rPr>
              <a:t>concrete plans </a:t>
            </a:r>
            <a:r>
              <a:rPr lang="en-US" dirty="0" smtClean="0"/>
              <a:t>is </a:t>
            </a:r>
            <a:r>
              <a:rPr lang="en-US" dirty="0"/>
              <a:t>an essential undertaking for lots of reasons</a:t>
            </a:r>
            <a:r>
              <a:rPr lang="en-US" dirty="0" smtClean="0"/>
              <a:t>.</a:t>
            </a:r>
          </a:p>
          <a:p>
            <a:pPr>
              <a:buFont typeface="Arial" pitchFamily="34" charset="0"/>
              <a:buChar char="•"/>
            </a:pPr>
            <a:endParaRPr lang="en-US" dirty="0" smtClean="0"/>
          </a:p>
          <a:p>
            <a:pPr>
              <a:buFont typeface="Arial" pitchFamily="34" charset="0"/>
              <a:buChar char="•"/>
            </a:pPr>
            <a:r>
              <a:rPr lang="en-US" dirty="0" smtClean="0"/>
              <a:t>First </a:t>
            </a:r>
            <a:r>
              <a:rPr lang="en-US" dirty="0"/>
              <a:t>and foremost, making </a:t>
            </a:r>
            <a:r>
              <a:rPr lang="en-US" dirty="0" smtClean="0"/>
              <a:t>specific plans </a:t>
            </a:r>
            <a:r>
              <a:rPr lang="en-US" dirty="0"/>
              <a:t>will help them to get beyond their idealistic visions and help them focus on </a:t>
            </a:r>
            <a:r>
              <a:rPr lang="en-US" dirty="0" smtClean="0"/>
              <a:t>exactly what </a:t>
            </a:r>
            <a:r>
              <a:rPr lang="en-US" dirty="0"/>
              <a:t>their group hopes to </a:t>
            </a:r>
            <a:r>
              <a:rPr lang="en-US" dirty="0">
                <a:solidFill>
                  <a:srgbClr val="FF0000"/>
                </a:solidFill>
              </a:rPr>
              <a:t>accomplish and what they can realistically expect to get </a:t>
            </a:r>
            <a:r>
              <a:rPr lang="en-US" dirty="0" smtClean="0">
                <a:solidFill>
                  <a:srgbClr val="FF0000"/>
                </a:solidFill>
              </a:rPr>
              <a:t>done</a:t>
            </a:r>
            <a:r>
              <a:rPr lang="en-US" dirty="0" smtClean="0"/>
              <a:t>, based </a:t>
            </a:r>
            <a:r>
              <a:rPr lang="en-US" dirty="0"/>
              <a:t>on their available resources.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Components of a Strategic Plan</a:t>
            </a:r>
            <a:endParaRPr lang="en-US" b="1" dirty="0">
              <a:solidFill>
                <a:schemeClr val="tx1"/>
              </a:solidFill>
            </a:endParaRPr>
          </a:p>
        </p:txBody>
      </p:sp>
      <p:sp>
        <p:nvSpPr>
          <p:cNvPr id="3" name="Content Placeholder 2"/>
          <p:cNvSpPr>
            <a:spLocks noGrp="1"/>
          </p:cNvSpPr>
          <p:nvPr>
            <p:ph sz="quarter" idx="1"/>
          </p:nvPr>
        </p:nvSpPr>
        <p:spPr>
          <a:xfrm>
            <a:off x="457200" y="1831848"/>
            <a:ext cx="7467600" cy="4873752"/>
          </a:xfrm>
        </p:spPr>
        <p:txBody>
          <a:bodyPr/>
          <a:lstStyle/>
          <a:p>
            <a:r>
              <a:rPr lang="en-US" dirty="0" smtClean="0"/>
              <a:t>At a minimum, a strategic plan should generally include the following sections</a:t>
            </a:r>
            <a:r>
              <a:rPr lang="en-US" dirty="0" smtClean="0"/>
              <a:t>:</a:t>
            </a:r>
          </a:p>
          <a:p>
            <a:endParaRPr lang="en-US" dirty="0" smtClean="0"/>
          </a:p>
          <a:p>
            <a:pPr>
              <a:buNone/>
            </a:pPr>
            <a:r>
              <a:rPr lang="en-US" dirty="0" smtClean="0"/>
              <a:t>	• a mission statement</a:t>
            </a:r>
          </a:p>
          <a:p>
            <a:pPr>
              <a:buNone/>
            </a:pPr>
            <a:r>
              <a:rPr lang="en-US" dirty="0" smtClean="0"/>
              <a:t>	• an outline of goals, objectives, and activities</a:t>
            </a:r>
          </a:p>
          <a:p>
            <a:pPr>
              <a:buNone/>
            </a:pPr>
            <a:r>
              <a:rPr lang="en-US" dirty="0" smtClean="0"/>
              <a:t>	• an assessment of current resources,</a:t>
            </a:r>
          </a:p>
          <a:p>
            <a:pPr>
              <a:buNone/>
            </a:pPr>
            <a:r>
              <a:rPr lang="en-US" dirty="0" smtClean="0"/>
              <a:t>	• a strategic analysis.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Activity</a:t>
            </a:r>
            <a:endParaRPr lang="en-US" dirty="0">
              <a:solidFill>
                <a:schemeClr val="tx1"/>
              </a:solidFill>
            </a:endParaRPr>
          </a:p>
        </p:txBody>
      </p:sp>
      <p:sp>
        <p:nvSpPr>
          <p:cNvPr id="3" name="Content Placeholder 2"/>
          <p:cNvSpPr>
            <a:spLocks noGrp="1"/>
          </p:cNvSpPr>
          <p:nvPr>
            <p:ph sz="quarter" idx="1"/>
          </p:nvPr>
        </p:nvSpPr>
        <p:spPr/>
        <p:txBody>
          <a:bodyPr/>
          <a:lstStyle/>
          <a:p>
            <a:pPr>
              <a:buNone/>
            </a:pPr>
            <a:r>
              <a:rPr lang="en-US" dirty="0" smtClean="0"/>
              <a:t>Provide examples of non for profit organizations in the following areas,</a:t>
            </a:r>
          </a:p>
          <a:p>
            <a:pPr>
              <a:buNone/>
            </a:pPr>
            <a:endParaRPr lang="en-US" dirty="0" smtClean="0"/>
          </a:p>
          <a:p>
            <a:pPr>
              <a:buNone/>
            </a:pPr>
            <a:r>
              <a:rPr lang="en-US" dirty="0" smtClean="0"/>
              <a:t>		• Health</a:t>
            </a:r>
          </a:p>
          <a:p>
            <a:pPr>
              <a:buNone/>
            </a:pPr>
            <a:r>
              <a:rPr lang="en-US" dirty="0" smtClean="0"/>
              <a:t>		• Education</a:t>
            </a:r>
          </a:p>
          <a:p>
            <a:pPr>
              <a:buNone/>
            </a:pPr>
            <a:r>
              <a:rPr lang="en-US" dirty="0" smtClean="0"/>
              <a:t>		• Environment</a:t>
            </a:r>
          </a:p>
          <a:p>
            <a:pPr>
              <a:buNone/>
            </a:pPr>
            <a:r>
              <a:rPr lang="en-US" dirty="0" smtClean="0"/>
              <a:t>		• Child and society</a:t>
            </a:r>
          </a:p>
          <a:p>
            <a:pPr>
              <a:buNone/>
            </a:pPr>
            <a:r>
              <a:rPr lang="en-US" dirty="0" smtClean="0"/>
              <a:t>		• Agriculture</a:t>
            </a:r>
          </a:p>
          <a:p>
            <a:pPr>
              <a:buNone/>
            </a:pPr>
            <a:r>
              <a:rPr lang="en-US" dirty="0" smtClean="0"/>
              <a:t>		• Peace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3200"/>
            <a:ext cx="3505200" cy="1143000"/>
          </a:xfrm>
        </p:spPr>
        <p:txBody>
          <a:bodyPr/>
          <a:lstStyle/>
          <a:p>
            <a:r>
              <a:rPr lang="en-US" dirty="0" smtClean="0">
                <a:solidFill>
                  <a:schemeClr val="tx1"/>
                </a:solidFill>
              </a:rPr>
              <a:t>THANK YOU</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Learning Outcomes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Explain the concept of profit and not for profit organization.</a:t>
            </a:r>
          </a:p>
          <a:p>
            <a:endParaRPr lang="en-US" dirty="0" smtClean="0"/>
          </a:p>
          <a:p>
            <a:r>
              <a:rPr lang="en-US" dirty="0" smtClean="0"/>
              <a:t>Define major objectives of not for profit organizations.</a:t>
            </a:r>
          </a:p>
          <a:p>
            <a:endParaRPr lang="en-US" dirty="0" smtClean="0"/>
          </a:p>
          <a:p>
            <a:r>
              <a:rPr lang="en-US" dirty="0" smtClean="0"/>
              <a:t>Describe the methods of formation of not for profit organization.</a:t>
            </a:r>
          </a:p>
          <a:p>
            <a:endParaRPr lang="en-US" dirty="0" smtClean="0"/>
          </a:p>
          <a:p>
            <a:r>
              <a:rPr lang="en-US" dirty="0" smtClean="0"/>
              <a:t>Explain the method of preparing the strategic plan for not for profit organization.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579438"/>
          </a:xfrm>
        </p:spPr>
        <p:txBody>
          <a:bodyPr/>
          <a:lstStyle/>
          <a:p>
            <a:r>
              <a:rPr lang="en-US" b="1" dirty="0" smtClean="0">
                <a:solidFill>
                  <a:schemeClr val="tx1"/>
                </a:solidFill>
              </a:rPr>
              <a:t>Types of Organizations</a:t>
            </a:r>
            <a:endParaRPr lang="en-US" dirty="0">
              <a:solidFill>
                <a:schemeClr val="tx1"/>
              </a:solidFill>
            </a:endParaRPr>
          </a:p>
        </p:txBody>
      </p:sp>
      <p:graphicFrame>
        <p:nvGraphicFramePr>
          <p:cNvPr id="4" name="Content Placeholder 3"/>
          <p:cNvGraphicFramePr>
            <a:graphicFrameLocks noGrp="1"/>
          </p:cNvGraphicFramePr>
          <p:nvPr>
            <p:ph sz="quarter" idx="1"/>
          </p:nvPr>
        </p:nvGraphicFramePr>
        <p:xfrm>
          <a:off x="381000" y="1066800"/>
          <a:ext cx="8001000" cy="5407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458200" cy="6169152"/>
          </a:xfrm>
        </p:spPr>
        <p:txBody>
          <a:bodyPr/>
          <a:lstStyle/>
          <a:p>
            <a:pPr>
              <a:buNone/>
            </a:pPr>
            <a:r>
              <a:rPr lang="en-US" dirty="0" smtClean="0"/>
              <a:t>    Among the non profit oriented or not for profit organizations, different categories can be found out as follows</a:t>
            </a:r>
          </a:p>
          <a:p>
            <a:pPr>
              <a:buNone/>
            </a:pPr>
            <a:endParaRPr lang="en-US" dirty="0" smtClean="0"/>
          </a:p>
          <a:p>
            <a:pPr>
              <a:buNone/>
            </a:pPr>
            <a:endParaRPr lang="en-US" dirty="0" smtClean="0"/>
          </a:p>
          <a:p>
            <a:pPr>
              <a:buNone/>
            </a:pPr>
            <a:r>
              <a:rPr lang="en-US" i="1" dirty="0" smtClean="0"/>
              <a:t>1. Organization which runs as a service oriented organization that does not make any revenue other than expenses.</a:t>
            </a:r>
          </a:p>
          <a:p>
            <a:pPr>
              <a:buNone/>
            </a:pPr>
            <a:endParaRPr lang="en-US" i="1" dirty="0" smtClean="0"/>
          </a:p>
          <a:p>
            <a:pPr>
              <a:buNone/>
            </a:pPr>
            <a:r>
              <a:rPr lang="en-US" i="1" dirty="0" smtClean="0"/>
              <a:t>2. Organization which runs as a not for profit organization, but find money (resources) to cover the cost.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296400" cy="685800"/>
          </a:xfrm>
        </p:spPr>
        <p:txBody>
          <a:bodyPr>
            <a:normAutofit/>
          </a:bodyPr>
          <a:lstStyle/>
          <a:p>
            <a:r>
              <a:rPr lang="en-US" b="1" dirty="0" smtClean="0">
                <a:solidFill>
                  <a:schemeClr val="tx1"/>
                </a:solidFill>
              </a:rPr>
              <a:t>What are Non-Profit Organizations?</a:t>
            </a:r>
            <a:endParaRPr lang="en-US" b="1" dirty="0">
              <a:solidFill>
                <a:schemeClr val="tx1"/>
              </a:solidFill>
            </a:endParaRPr>
          </a:p>
        </p:txBody>
      </p:sp>
      <p:sp>
        <p:nvSpPr>
          <p:cNvPr id="3" name="Content Placeholder 2"/>
          <p:cNvSpPr>
            <a:spLocks noGrp="1"/>
          </p:cNvSpPr>
          <p:nvPr>
            <p:ph sz="quarter" idx="1"/>
          </p:nvPr>
        </p:nvSpPr>
        <p:spPr>
          <a:xfrm>
            <a:off x="0" y="609600"/>
            <a:ext cx="8839200" cy="6248400"/>
          </a:xfrm>
        </p:spPr>
        <p:txBody>
          <a:bodyPr>
            <a:normAutofit lnSpcReduction="10000"/>
          </a:bodyPr>
          <a:lstStyle/>
          <a:p>
            <a:r>
              <a:rPr lang="en-US" sz="2000" dirty="0" smtClean="0"/>
              <a:t>A nonprofit organization is formed for the purpose of serving a public or mutual benefit other than the pursuit or accumulation of profits for owners or investors.</a:t>
            </a:r>
          </a:p>
          <a:p>
            <a:endParaRPr lang="en-US" sz="2000" dirty="0" smtClean="0"/>
          </a:p>
          <a:p>
            <a:r>
              <a:rPr lang="en-US" sz="2000" i="1" dirty="0" smtClean="0"/>
              <a:t>“The nonprofit sector is a collection of entities that are organizations; private as opposed to governmental; non-profit distributing; self-governing; voluntary; and of public benefit”</a:t>
            </a:r>
          </a:p>
          <a:p>
            <a:endParaRPr lang="en-US" sz="2000" i="1" dirty="0" smtClean="0"/>
          </a:p>
          <a:p>
            <a:r>
              <a:rPr lang="en-US" sz="2000" dirty="0" smtClean="0"/>
              <a:t>The nonprofit sector is often referred to as the third sector, independent sector, voluntary sector, charitable sector, social sector, tax-exempt sector.</a:t>
            </a:r>
          </a:p>
          <a:p>
            <a:endParaRPr lang="en-US" sz="2000" dirty="0" smtClean="0"/>
          </a:p>
          <a:p>
            <a:r>
              <a:rPr lang="en-US" sz="2000" dirty="0" smtClean="0"/>
              <a:t>Exemption of taxes is one of the key characteristic of non-profit organization. A tax exemption allows a certain amount of income or other value to legally avoid taxation.</a:t>
            </a:r>
          </a:p>
          <a:p>
            <a:endParaRPr lang="en-US" sz="2000" dirty="0" smtClean="0"/>
          </a:p>
          <a:p>
            <a:r>
              <a:rPr lang="en-US" sz="2000" dirty="0" smtClean="0"/>
              <a:t>Most management experts consider that it is the legal and ethical restrictions on the distribution of profits to owners or shareholders which fundamentally distinguishes nonprofits from commercial enterprises.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Purpose of Non Government Organizations</a:t>
            </a:r>
            <a:endParaRPr lang="en-US" b="1" dirty="0">
              <a:solidFill>
                <a:schemeClr val="tx1"/>
              </a:solidFill>
            </a:endParaRPr>
          </a:p>
        </p:txBody>
      </p:sp>
      <p:sp>
        <p:nvSpPr>
          <p:cNvPr id="3" name="Content Placeholder 2"/>
          <p:cNvSpPr>
            <a:spLocks noGrp="1"/>
          </p:cNvSpPr>
          <p:nvPr>
            <p:ph sz="quarter" idx="1"/>
          </p:nvPr>
        </p:nvSpPr>
        <p:spPr/>
        <p:txBody>
          <a:bodyPr/>
          <a:lstStyle/>
          <a:p>
            <a:r>
              <a:rPr lang="en-US" dirty="0" smtClean="0"/>
              <a:t>NGOs exist for a variety of purposes, usually to further the political or social goals of their members. Examples include</a:t>
            </a:r>
          </a:p>
          <a:p>
            <a:endParaRPr lang="en-US" dirty="0" smtClean="0"/>
          </a:p>
          <a:p>
            <a:pPr lvl="1"/>
            <a:r>
              <a:rPr lang="en-US" dirty="0" smtClean="0"/>
              <a:t>Improving the state of the natural environment,</a:t>
            </a:r>
          </a:p>
          <a:p>
            <a:pPr lvl="1"/>
            <a:r>
              <a:rPr lang="en-US" dirty="0" smtClean="0"/>
              <a:t>Encouraging the observance of human rights,</a:t>
            </a:r>
          </a:p>
          <a:p>
            <a:pPr lvl="1"/>
            <a:r>
              <a:rPr lang="en-US" dirty="0" smtClean="0"/>
              <a:t>Improving the welfare of the disadvantaged,</a:t>
            </a:r>
          </a:p>
          <a:p>
            <a:pPr lvl="1"/>
            <a:r>
              <a:rPr lang="en-US" dirty="0" smtClean="0"/>
              <a:t>Representing a corporate agenda.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Charities</a:t>
            </a:r>
            <a:endParaRPr lang="en-US" b="1" dirty="0">
              <a:solidFill>
                <a:schemeClr val="tx1"/>
              </a:solidFill>
            </a:endParaRPr>
          </a:p>
        </p:txBody>
      </p:sp>
      <p:sp>
        <p:nvSpPr>
          <p:cNvPr id="3" name="Content Placeholder 2"/>
          <p:cNvSpPr>
            <a:spLocks noGrp="1"/>
          </p:cNvSpPr>
          <p:nvPr>
            <p:ph sz="quarter" idx="1"/>
          </p:nvPr>
        </p:nvSpPr>
        <p:spPr>
          <a:xfrm>
            <a:off x="457200" y="1831848"/>
            <a:ext cx="7467600" cy="4873752"/>
          </a:xfrm>
        </p:spPr>
        <p:txBody>
          <a:bodyPr/>
          <a:lstStyle/>
          <a:p>
            <a:r>
              <a:rPr lang="en-US" dirty="0" smtClean="0"/>
              <a:t>In many countries, the charity sector is fast growing. Charities often take over services that used to be provided by the state, such as health, old age and unemployment, as the state ceases to fulfill these traditional social responsibilities.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579438"/>
          </a:xfrm>
        </p:spPr>
        <p:txBody>
          <a:bodyPr>
            <a:normAutofit/>
          </a:bodyPr>
          <a:lstStyle/>
          <a:p>
            <a:r>
              <a:rPr lang="en-US" b="1" dirty="0" smtClean="0">
                <a:solidFill>
                  <a:schemeClr val="tx1"/>
                </a:solidFill>
              </a:rPr>
              <a:t>Community organizations</a:t>
            </a:r>
            <a:endParaRPr lang="en-US" b="1" dirty="0">
              <a:solidFill>
                <a:schemeClr val="tx1"/>
              </a:solidFill>
            </a:endParaRPr>
          </a:p>
        </p:txBody>
      </p:sp>
      <p:sp>
        <p:nvSpPr>
          <p:cNvPr id="3" name="Content Placeholder 2"/>
          <p:cNvSpPr>
            <a:spLocks noGrp="1"/>
          </p:cNvSpPr>
          <p:nvPr>
            <p:ph sz="quarter" idx="1"/>
          </p:nvPr>
        </p:nvSpPr>
        <p:spPr>
          <a:xfrm>
            <a:off x="457200" y="838200"/>
            <a:ext cx="8077200" cy="5635752"/>
          </a:xfrm>
        </p:spPr>
        <p:txBody>
          <a:bodyPr>
            <a:normAutofit fontScale="92500" lnSpcReduction="10000"/>
          </a:bodyPr>
          <a:lstStyle/>
          <a:p>
            <a:r>
              <a:rPr lang="en-US" dirty="0" smtClean="0"/>
              <a:t>Community organizations are nonprofits that operate within a single local community.</a:t>
            </a:r>
          </a:p>
          <a:p>
            <a:endParaRPr lang="en-US" dirty="0" smtClean="0"/>
          </a:p>
          <a:p>
            <a:r>
              <a:rPr lang="en-US" dirty="0" smtClean="0"/>
              <a:t>They are essentially a subset of the wider group of nonprofits. </a:t>
            </a:r>
          </a:p>
          <a:p>
            <a:endParaRPr lang="en-US" dirty="0" smtClean="0"/>
          </a:p>
          <a:p>
            <a:r>
              <a:rPr lang="en-US" dirty="0" smtClean="0"/>
              <a:t>Like other nonprofits they are run on a voluntary basis and are self funding.</a:t>
            </a:r>
          </a:p>
          <a:p>
            <a:pPr>
              <a:buNone/>
            </a:pPr>
            <a:endParaRPr lang="en-US" dirty="0" smtClean="0"/>
          </a:p>
          <a:p>
            <a:r>
              <a:rPr lang="en-US" dirty="0" smtClean="0"/>
              <a:t>Even within community organizations there are many variations in terms of size and the way they are organized.</a:t>
            </a:r>
          </a:p>
          <a:p>
            <a:pPr>
              <a:buNone/>
            </a:pPr>
            <a:r>
              <a:rPr lang="en-US" dirty="0" smtClean="0"/>
              <a:t> </a:t>
            </a:r>
          </a:p>
          <a:p>
            <a:r>
              <a:rPr lang="en-US" dirty="0" smtClean="0"/>
              <a:t>Some are run like mini-businesses, with written constitution and a board of directors (also known as a committee), while others are much smaller and are more informal.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Examples of Community Organizations</a:t>
            </a:r>
            <a:endParaRPr lang="en-US" b="1" dirty="0">
              <a:solidFill>
                <a:schemeClr val="tx1"/>
              </a:solidFill>
            </a:endParaRPr>
          </a:p>
        </p:txBody>
      </p:sp>
      <p:sp>
        <p:nvSpPr>
          <p:cNvPr id="3" name="Content Placeholder 2"/>
          <p:cNvSpPr>
            <a:spLocks noGrp="1"/>
          </p:cNvSpPr>
          <p:nvPr>
            <p:ph sz="quarter" idx="1"/>
          </p:nvPr>
        </p:nvSpPr>
        <p:spPr>
          <a:xfrm>
            <a:off x="0" y="1984248"/>
            <a:ext cx="8915400" cy="4873752"/>
          </a:xfrm>
        </p:spPr>
        <p:txBody>
          <a:bodyPr/>
          <a:lstStyle/>
          <a:p>
            <a:r>
              <a:rPr lang="en-US" dirty="0" smtClean="0"/>
              <a:t>Sports clubs, school groups, church/temple groups, youth groups and community support groups are all examples of community organizations. Typically community organizations such as sports clubs are run on a fairly formal basis with full scale accounting procedures in place.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689</TotalTime>
  <Words>1105</Words>
  <Application>Microsoft Office PowerPoint</Application>
  <PresentationFormat>On-screen Show (4:3)</PresentationFormat>
  <Paragraphs>116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Not for profit Organizations</vt:lpstr>
      <vt:lpstr>Learning Outcomes</vt:lpstr>
      <vt:lpstr>Types of Organizations</vt:lpstr>
      <vt:lpstr>PowerPoint Presentation</vt:lpstr>
      <vt:lpstr>What are Non-Profit Organizations?</vt:lpstr>
      <vt:lpstr>Purpose of Non Government Organizations</vt:lpstr>
      <vt:lpstr>Charities</vt:lpstr>
      <vt:lpstr>Community organizations</vt:lpstr>
      <vt:lpstr>Examples of Community Organizations</vt:lpstr>
      <vt:lpstr>Goals and Objectives of non profit organizations</vt:lpstr>
      <vt:lpstr>PowerPoint Presentation</vt:lpstr>
      <vt:lpstr>Types of Non Government Organizations</vt:lpstr>
      <vt:lpstr>PowerPoint Presentation</vt:lpstr>
      <vt:lpstr>Strategic planning for non profits organizations</vt:lpstr>
      <vt:lpstr>PowerPoint Presentation</vt:lpstr>
      <vt:lpstr>Steps of preparing a strategic plan for a non profit organization</vt:lpstr>
      <vt:lpstr>Components of a Strategic Plan</vt:lpstr>
      <vt:lpstr>Activity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 for profit organisations</dc:title>
  <dc:creator>NAWODI</dc:creator>
  <cp:lastModifiedBy>USER</cp:lastModifiedBy>
  <cp:revision>60</cp:revision>
  <dcterms:created xsi:type="dcterms:W3CDTF">2017-05-12T14:59:02Z</dcterms:created>
  <dcterms:modified xsi:type="dcterms:W3CDTF">2017-05-22T06:39:38Z</dcterms:modified>
</cp:coreProperties>
</file>