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5" r:id="rId22"/>
    <p:sldId id="277" r:id="rId23"/>
    <p:sldId id="278" r:id="rId24"/>
    <p:sldId id="279" r:id="rId25"/>
    <p:sldId id="280" r:id="rId26"/>
    <p:sldId id="281" r:id="rId27"/>
    <p:sldId id="282" r:id="rId28"/>
    <p:sldId id="283" r:id="rId29"/>
    <p:sldId id="284" r:id="rId30"/>
    <p:sldId id="287"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A1D7326-B6A6-41A4-8692-8B89CC481672}" type="datetimeFigureOut">
              <a:rPr lang="en-US" smtClean="0"/>
              <a:pPr/>
              <a:t>4/2/2017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50654E5-CAC1-4CB7-8255-26AECD9BCA7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A1D7326-B6A6-41A4-8692-8B89CC481672}" type="datetimeFigureOut">
              <a:rPr lang="en-US" smtClean="0"/>
              <a:pPr/>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0654E5-CAC1-4CB7-8255-26AECD9BCA7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A1D7326-B6A6-41A4-8692-8B89CC481672}" type="datetimeFigureOut">
              <a:rPr lang="en-US" smtClean="0"/>
              <a:pPr/>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0654E5-CAC1-4CB7-8255-26AECD9BCA7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A1D7326-B6A6-41A4-8692-8B89CC481672}" type="datetimeFigureOut">
              <a:rPr lang="en-US" smtClean="0"/>
              <a:pPr/>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0654E5-CAC1-4CB7-8255-26AECD9BCA7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A1D7326-B6A6-41A4-8692-8B89CC481672}" type="datetimeFigureOut">
              <a:rPr lang="en-US" smtClean="0"/>
              <a:pPr/>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0654E5-CAC1-4CB7-8255-26AECD9BCA7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A1D7326-B6A6-41A4-8692-8B89CC481672}" type="datetimeFigureOut">
              <a:rPr lang="en-US" smtClean="0"/>
              <a:pPr/>
              <a:t>4/2/2017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0654E5-CAC1-4CB7-8255-26AECD9BCA7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A1D7326-B6A6-41A4-8692-8B89CC481672}" type="datetimeFigureOut">
              <a:rPr lang="en-US" smtClean="0"/>
              <a:pPr/>
              <a:t>4/2/2017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0654E5-CAC1-4CB7-8255-26AECD9BCA7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A1D7326-B6A6-41A4-8692-8B89CC481672}" type="datetimeFigureOut">
              <a:rPr lang="en-US" smtClean="0"/>
              <a:pPr/>
              <a:t>4/2/2017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0654E5-CAC1-4CB7-8255-26AECD9BCA7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1D7326-B6A6-41A4-8692-8B89CC481672}" type="datetimeFigureOut">
              <a:rPr lang="en-US" smtClean="0"/>
              <a:pPr/>
              <a:t>4/2/2017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0654E5-CAC1-4CB7-8255-26AECD9BCA7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A1D7326-B6A6-41A4-8692-8B89CC481672}" type="datetimeFigureOut">
              <a:rPr lang="en-US" smtClean="0"/>
              <a:pPr/>
              <a:t>4/2/2017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0654E5-CAC1-4CB7-8255-26AECD9BCA7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A1D7326-B6A6-41A4-8692-8B89CC481672}" type="datetimeFigureOut">
              <a:rPr lang="en-US" smtClean="0"/>
              <a:pPr/>
              <a:t>4/2/2017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50654E5-CAC1-4CB7-8255-26AECD9BCA7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A1D7326-B6A6-41A4-8692-8B89CC481672}" type="datetimeFigureOut">
              <a:rPr lang="en-US" smtClean="0"/>
              <a:pPr/>
              <a:t>4/2/2017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50654E5-CAC1-4CB7-8255-26AECD9BCA7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pic>
        <p:nvPicPr>
          <p:cNvPr id="4" name="Picture 2"/>
          <p:cNvPicPr>
            <a:picLocks noChangeAspect="1" noChangeArrowheads="1"/>
          </p:cNvPicPr>
          <p:nvPr/>
        </p:nvPicPr>
        <p:blipFill>
          <a:blip r:embed="rId2"/>
          <a:srcRect/>
          <a:stretch>
            <a:fillRect/>
          </a:stretch>
        </p:blipFill>
        <p:spPr bwMode="auto">
          <a:xfrm>
            <a:off x="0" y="0"/>
            <a:ext cx="9144000" cy="37435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ocio culture factor.png"/>
          <p:cNvPicPr>
            <a:picLocks noChangeAspect="1"/>
          </p:cNvPicPr>
          <p:nvPr/>
        </p:nvPicPr>
        <p:blipFill>
          <a:blip r:embed="rId2" cstate="print"/>
          <a:stretch>
            <a:fillRect/>
          </a:stretch>
        </p:blipFill>
        <p:spPr>
          <a:xfrm>
            <a:off x="4593773" y="2793273"/>
            <a:ext cx="4550227" cy="4064727"/>
          </a:xfrm>
          <a:prstGeom prst="rect">
            <a:avLst/>
          </a:prstGeom>
        </p:spPr>
      </p:pic>
      <p:sp>
        <p:nvSpPr>
          <p:cNvPr id="2" name="Title 1"/>
          <p:cNvSpPr>
            <a:spLocks noGrp="1"/>
          </p:cNvSpPr>
          <p:nvPr>
            <p:ph type="title"/>
          </p:nvPr>
        </p:nvSpPr>
        <p:spPr>
          <a:xfrm>
            <a:off x="152400" y="0"/>
            <a:ext cx="8229600" cy="1143000"/>
          </a:xfrm>
        </p:spPr>
        <p:txBody>
          <a:bodyPr>
            <a:normAutofit/>
          </a:bodyPr>
          <a:lstStyle/>
          <a:p>
            <a:r>
              <a:rPr lang="en-IN" sz="3600" b="1" dirty="0" smtClean="0">
                <a:solidFill>
                  <a:srgbClr val="002060"/>
                </a:solidFill>
                <a:latin typeface="Century Gothic"/>
              </a:rPr>
              <a:t>SOCIO-CULTURAL ENVIRONMENT</a:t>
            </a:r>
            <a:endParaRPr lang="en-US" sz="3600" b="1" dirty="0" smtClean="0">
              <a:solidFill>
                <a:srgbClr val="002060"/>
              </a:solidFill>
              <a:latin typeface="Century Gothic"/>
            </a:endParaRPr>
          </a:p>
        </p:txBody>
      </p:sp>
      <p:sp>
        <p:nvSpPr>
          <p:cNvPr id="3" name="Content Placeholder 2"/>
          <p:cNvSpPr>
            <a:spLocks noGrp="1"/>
          </p:cNvSpPr>
          <p:nvPr>
            <p:ph idx="1"/>
          </p:nvPr>
        </p:nvSpPr>
        <p:spPr>
          <a:xfrm>
            <a:off x="228600" y="1219200"/>
            <a:ext cx="8229600" cy="5410200"/>
          </a:xfrm>
        </p:spPr>
        <p:txBody>
          <a:bodyPr>
            <a:normAutofit fontScale="70000" lnSpcReduction="20000"/>
          </a:bodyPr>
          <a:lstStyle/>
          <a:p>
            <a:pPr marL="0" lvl="0" indent="0" algn="just">
              <a:lnSpc>
                <a:spcPct val="150000"/>
              </a:lnSpc>
              <a:buClrTx/>
              <a:buSzTx/>
              <a:buNone/>
              <a:defRPr/>
            </a:pPr>
            <a:r>
              <a:rPr lang="en-IN" sz="2800" dirty="0" smtClean="0"/>
              <a:t>1.A set of customs</a:t>
            </a:r>
            <a:r>
              <a:rPr lang="en-IN" sz="2800" dirty="0" smtClean="0"/>
              <a:t>, beliefs, behaviour </a:t>
            </a:r>
            <a:r>
              <a:rPr lang="en-IN" sz="2800" dirty="0" smtClean="0"/>
              <a:t>and practices that exists within a population.</a:t>
            </a:r>
          </a:p>
          <a:p>
            <a:pPr marL="0" lvl="0" indent="0" algn="just">
              <a:lnSpc>
                <a:spcPct val="150000"/>
              </a:lnSpc>
              <a:buClrTx/>
              <a:buSzTx/>
              <a:buNone/>
              <a:defRPr/>
            </a:pPr>
            <a:r>
              <a:rPr lang="en-IN" sz="2800" dirty="0" smtClean="0"/>
              <a:t>2.Companies often include an examination of socio-cultural environment before entering their target markets</a:t>
            </a:r>
            <a:r>
              <a:rPr lang="en-IN" sz="2800" dirty="0" smtClean="0"/>
              <a:t>.</a:t>
            </a:r>
          </a:p>
          <a:p>
            <a:pPr marL="0" lvl="0" indent="0" algn="just">
              <a:lnSpc>
                <a:spcPct val="150000"/>
              </a:lnSpc>
              <a:buClrTx/>
              <a:buSzTx/>
              <a:buNone/>
              <a:defRPr/>
            </a:pPr>
            <a:endParaRPr lang="en-IN" sz="2400" dirty="0" smtClean="0"/>
          </a:p>
          <a:p>
            <a:pPr>
              <a:buNone/>
            </a:pPr>
            <a:r>
              <a:rPr lang="en-IN" sz="2900" dirty="0" smtClean="0"/>
              <a:t>Factors which affect socio-cultural environment</a:t>
            </a:r>
          </a:p>
          <a:p>
            <a:pPr>
              <a:buNone/>
            </a:pPr>
            <a:r>
              <a:rPr lang="en-IN" sz="2800" dirty="0" smtClean="0"/>
              <a:t>	1.Demographic </a:t>
            </a:r>
            <a:r>
              <a:rPr lang="en-IN" sz="2800" dirty="0" smtClean="0"/>
              <a:t>factors</a:t>
            </a:r>
          </a:p>
          <a:p>
            <a:pPr>
              <a:buNone/>
            </a:pPr>
            <a:r>
              <a:rPr lang="en-IN" sz="2800" dirty="0" smtClean="0"/>
              <a:t>	2.Attitude </a:t>
            </a:r>
            <a:r>
              <a:rPr lang="en-IN" sz="2800" dirty="0" smtClean="0"/>
              <a:t>of people</a:t>
            </a:r>
          </a:p>
          <a:p>
            <a:pPr>
              <a:buNone/>
            </a:pPr>
            <a:r>
              <a:rPr lang="en-IN" sz="2800" dirty="0" smtClean="0"/>
              <a:t>	3.Social </a:t>
            </a:r>
            <a:r>
              <a:rPr lang="en-IN" sz="2800" dirty="0" smtClean="0"/>
              <a:t>responsibilities</a:t>
            </a:r>
          </a:p>
          <a:p>
            <a:pPr>
              <a:buNone/>
            </a:pPr>
            <a:r>
              <a:rPr lang="en-IN" sz="2800" dirty="0" smtClean="0"/>
              <a:t>	4.Religion</a:t>
            </a:r>
            <a:endParaRPr lang="en-IN" sz="2800" dirty="0" smtClean="0"/>
          </a:p>
          <a:p>
            <a:pPr>
              <a:buNone/>
            </a:pPr>
            <a:r>
              <a:rPr lang="en-IN" sz="2800" dirty="0" smtClean="0"/>
              <a:t>	5.Taste </a:t>
            </a:r>
            <a:r>
              <a:rPr lang="en-IN" sz="2800" dirty="0" smtClean="0"/>
              <a:t>&amp; Preference</a:t>
            </a:r>
          </a:p>
          <a:p>
            <a:pPr>
              <a:buNone/>
            </a:pPr>
            <a:r>
              <a:rPr lang="en-IN" sz="2800" dirty="0" smtClean="0"/>
              <a:t>	6.Education</a:t>
            </a:r>
            <a:endParaRPr lang="en-IN" sz="2800" dirty="0" smtClean="0"/>
          </a:p>
          <a:p>
            <a:pPr>
              <a:buNone/>
            </a:pPr>
            <a:r>
              <a:rPr lang="en-IN" sz="2800" dirty="0" smtClean="0"/>
              <a:t>	7.Family</a:t>
            </a:r>
            <a:endParaRPr lang="en-IN" sz="2800" dirty="0" smtClean="0"/>
          </a:p>
          <a:p>
            <a:pPr>
              <a:buNone/>
            </a:pPr>
            <a:r>
              <a:rPr lang="en-IN" sz="2800" dirty="0" smtClean="0"/>
              <a:t>	8.Natural </a:t>
            </a:r>
            <a:r>
              <a:rPr lang="en-IN" sz="2800" dirty="0" smtClean="0"/>
              <a:t>&amp; Technological factors</a:t>
            </a:r>
          </a:p>
          <a:p>
            <a:pPr>
              <a:buNone/>
            </a:pPr>
            <a:r>
              <a:rPr lang="en-IN" sz="2800" dirty="0" smtClean="0"/>
              <a:t>	9.Income </a:t>
            </a:r>
            <a:r>
              <a:rPr lang="en-IN" sz="2800" dirty="0" smtClean="0"/>
              <a:t>&amp; Lifestyle</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382000" cy="5410200"/>
          </a:xfrm>
        </p:spPr>
        <p:txBody>
          <a:bodyPr>
            <a:normAutofit fontScale="85000" lnSpcReduction="20000"/>
          </a:bodyPr>
          <a:lstStyle/>
          <a:p>
            <a:pPr>
              <a:lnSpc>
                <a:spcPct val="150000"/>
              </a:lnSpc>
            </a:pPr>
            <a:r>
              <a:rPr lang="en-IN" sz="2800" dirty="0" smtClean="0"/>
              <a:t>1.Language : Sometimes a firm faces language problems like ford faced when they </a:t>
            </a:r>
            <a:r>
              <a:rPr lang="en-IN" sz="2800" dirty="0" smtClean="0"/>
              <a:t>introduced </a:t>
            </a:r>
            <a:r>
              <a:rPr lang="en-IN" sz="2800" dirty="0" smtClean="0"/>
              <a:t>their truck brand named ‘</a:t>
            </a:r>
            <a:r>
              <a:rPr lang="en-IN" sz="2800" dirty="0" err="1" smtClean="0"/>
              <a:t>fiera</a:t>
            </a:r>
            <a:r>
              <a:rPr lang="en-IN" sz="2800" dirty="0" smtClean="0"/>
              <a:t>’ which means ugly old woman in </a:t>
            </a:r>
            <a:r>
              <a:rPr lang="en-IN" sz="2800" dirty="0" smtClean="0"/>
              <a:t>Spanish.</a:t>
            </a:r>
            <a:endParaRPr lang="en-IN" sz="2800" dirty="0" smtClean="0"/>
          </a:p>
          <a:p>
            <a:pPr>
              <a:lnSpc>
                <a:spcPct val="150000"/>
              </a:lnSpc>
            </a:pPr>
            <a:r>
              <a:rPr lang="en-IN" sz="2800" dirty="0" smtClean="0"/>
              <a:t>2.Taste &amp; Preference : Taste &amp; preference of a consumer also affects a product’s demand, so companies have to modify their product accordingly.</a:t>
            </a:r>
          </a:p>
          <a:p>
            <a:pPr>
              <a:lnSpc>
                <a:spcPct val="150000"/>
              </a:lnSpc>
            </a:pPr>
            <a:r>
              <a:rPr lang="en-IN" sz="2800" dirty="0" smtClean="0"/>
              <a:t>3. Dressing &amp; Lifestyle: These factors also impact the demand for a product.</a:t>
            </a:r>
          </a:p>
          <a:p>
            <a:pPr>
              <a:lnSpc>
                <a:spcPct val="150000"/>
              </a:lnSpc>
            </a:pPr>
            <a:r>
              <a:rPr lang="en-IN" sz="2800" dirty="0" smtClean="0"/>
              <a:t>4.Religion : Religious aspects also play a important role in creating &amp; deteriorating the demand for a product.</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solidFill>
                  <a:srgbClr val="002060"/>
                </a:solidFill>
                <a:latin typeface="Century Gothic"/>
              </a:rPr>
              <a:t>A company which benefited due to socio cultural environment</a:t>
            </a:r>
            <a:endParaRPr lang="en-US" sz="3600" b="1" dirty="0" smtClean="0">
              <a:solidFill>
                <a:srgbClr val="002060"/>
              </a:solidFill>
              <a:latin typeface="Century Gothic"/>
            </a:endParaRPr>
          </a:p>
        </p:txBody>
      </p:sp>
      <p:sp>
        <p:nvSpPr>
          <p:cNvPr id="3" name="Content Placeholder 2"/>
          <p:cNvSpPr>
            <a:spLocks noGrp="1"/>
          </p:cNvSpPr>
          <p:nvPr>
            <p:ph idx="1"/>
          </p:nvPr>
        </p:nvSpPr>
        <p:spPr>
          <a:xfrm>
            <a:off x="457200" y="1935480"/>
            <a:ext cx="8458200" cy="4389120"/>
          </a:xfrm>
        </p:spPr>
        <p:txBody>
          <a:bodyPr>
            <a:normAutofit fontScale="92500" lnSpcReduction="10000"/>
          </a:bodyPr>
          <a:lstStyle/>
          <a:p>
            <a:pPr>
              <a:lnSpc>
                <a:spcPct val="150000"/>
              </a:lnSpc>
              <a:buFont typeface="Wingdings" pitchFamily="2" charset="2"/>
              <a:buChar char="v"/>
            </a:pPr>
            <a:r>
              <a:rPr lang="en-IN" sz="2800" dirty="0" smtClean="0"/>
              <a:t> </a:t>
            </a:r>
            <a:r>
              <a:rPr lang="en-IN" sz="2800" dirty="0" smtClean="0"/>
              <a:t>McDonalds made segment according to the </a:t>
            </a:r>
            <a:r>
              <a:rPr lang="en-IN" sz="2800" dirty="0" smtClean="0"/>
              <a:t>demographic.</a:t>
            </a:r>
            <a:endParaRPr lang="en-IN" sz="2800" dirty="0" smtClean="0"/>
          </a:p>
          <a:p>
            <a:pPr>
              <a:lnSpc>
                <a:spcPct val="150000"/>
              </a:lnSpc>
              <a:buFont typeface="Wingdings" pitchFamily="2" charset="2"/>
              <a:buChar char="v"/>
            </a:pPr>
            <a:r>
              <a:rPr lang="en-IN" sz="2800" dirty="0" smtClean="0"/>
              <a:t>McDonalds made their food according to religions in India. </a:t>
            </a:r>
          </a:p>
          <a:p>
            <a:pPr>
              <a:lnSpc>
                <a:spcPct val="150000"/>
              </a:lnSpc>
              <a:buFont typeface="Wingdings" pitchFamily="2" charset="2"/>
              <a:buChar char="v"/>
            </a:pPr>
            <a:r>
              <a:rPr lang="en-IN" sz="2800" dirty="0" smtClean="0"/>
              <a:t>McDonalds believed in Total Quality Management.</a:t>
            </a:r>
          </a:p>
          <a:p>
            <a:pPr>
              <a:lnSpc>
                <a:spcPct val="150000"/>
              </a:lnSpc>
              <a:buFont typeface="Wingdings" pitchFamily="2" charset="2"/>
              <a:buChar char="v"/>
            </a:pPr>
            <a:r>
              <a:rPr lang="en-IN" sz="2800" dirty="0" smtClean="0"/>
              <a:t>They offer food at affordable and convenience rates  which gives direct benefit to them.</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143000"/>
          </a:xfrm>
        </p:spPr>
        <p:txBody>
          <a:bodyPr>
            <a:normAutofit/>
          </a:bodyPr>
          <a:lstStyle/>
          <a:p>
            <a:r>
              <a:rPr lang="en-IN" sz="3600" b="1" dirty="0" smtClean="0">
                <a:solidFill>
                  <a:srgbClr val="002060"/>
                </a:solidFill>
                <a:latin typeface="Century Gothic"/>
              </a:rPr>
              <a:t> Legal Environment</a:t>
            </a:r>
            <a:endParaRPr lang="en-US" sz="3600" b="1" dirty="0" smtClean="0">
              <a:solidFill>
                <a:srgbClr val="002060"/>
              </a:solidFill>
              <a:latin typeface="Century Gothic"/>
            </a:endParaRPr>
          </a:p>
        </p:txBody>
      </p:sp>
      <p:sp>
        <p:nvSpPr>
          <p:cNvPr id="3" name="Content Placeholder 2"/>
          <p:cNvSpPr>
            <a:spLocks noGrp="1"/>
          </p:cNvSpPr>
          <p:nvPr>
            <p:ph idx="1"/>
          </p:nvPr>
        </p:nvSpPr>
        <p:spPr>
          <a:xfrm>
            <a:off x="457200" y="1600200"/>
            <a:ext cx="8686800" cy="4922520"/>
          </a:xfrm>
        </p:spPr>
        <p:txBody>
          <a:bodyPr>
            <a:noAutofit/>
          </a:bodyPr>
          <a:lstStyle/>
          <a:p>
            <a:pPr>
              <a:lnSpc>
                <a:spcPct val="150000"/>
              </a:lnSpc>
            </a:pPr>
            <a:r>
              <a:rPr lang="en-IN" sz="2000" dirty="0" smtClean="0"/>
              <a:t>This refers to the set of laws and regulations which influence the business  organisations</a:t>
            </a:r>
            <a:r>
              <a:rPr lang="en-IN" sz="2000" dirty="0" smtClean="0"/>
              <a:t>. The </a:t>
            </a:r>
            <a:r>
              <a:rPr lang="en-IN" sz="2000" dirty="0" smtClean="0"/>
              <a:t>important legislations that concern the business enterprises include :</a:t>
            </a:r>
          </a:p>
          <a:p>
            <a:pPr marL="457200" indent="-457200">
              <a:lnSpc>
                <a:spcPct val="150000"/>
              </a:lnSpc>
            </a:pPr>
            <a:r>
              <a:rPr lang="en-IN" sz="2000" dirty="0" smtClean="0"/>
              <a:t>1.Companies act </a:t>
            </a:r>
          </a:p>
          <a:p>
            <a:pPr marL="457200" indent="-457200">
              <a:lnSpc>
                <a:spcPct val="150000"/>
              </a:lnSpc>
            </a:pPr>
            <a:r>
              <a:rPr lang="en-IN" sz="2000" dirty="0" smtClean="0"/>
              <a:t>2.Foreign exchange management act </a:t>
            </a:r>
          </a:p>
          <a:p>
            <a:pPr marL="457200" indent="-457200">
              <a:lnSpc>
                <a:spcPct val="150000"/>
              </a:lnSpc>
            </a:pPr>
            <a:r>
              <a:rPr lang="en-IN" sz="2000" dirty="0" smtClean="0"/>
              <a:t>4.Consumer </a:t>
            </a:r>
            <a:r>
              <a:rPr lang="en-IN" sz="2000" dirty="0" smtClean="0"/>
              <a:t>protection act </a:t>
            </a:r>
          </a:p>
          <a:p>
            <a:pPr marL="457200" indent="-457200">
              <a:lnSpc>
                <a:spcPct val="150000"/>
              </a:lnSpc>
            </a:pPr>
            <a:r>
              <a:rPr lang="en-IN" sz="2000" dirty="0" smtClean="0"/>
              <a:t>5.Environment protection act </a:t>
            </a:r>
          </a:p>
          <a:p>
            <a:pPr marL="457200" indent="-457200">
              <a:lnSpc>
                <a:spcPct val="150000"/>
              </a:lnSpc>
            </a:pPr>
            <a:r>
              <a:rPr lang="en-IN" sz="2000" dirty="0" smtClean="0"/>
              <a:t>6.Prevention of </a:t>
            </a:r>
            <a:r>
              <a:rPr lang="en-IN" sz="2000" dirty="0" smtClean="0"/>
              <a:t>food </a:t>
            </a:r>
            <a:r>
              <a:rPr lang="en-IN" sz="2000" dirty="0" smtClean="0"/>
              <a:t>adulteration </a:t>
            </a:r>
            <a:r>
              <a:rPr lang="en-IN" sz="2000" dirty="0" smtClean="0"/>
              <a:t>act</a:t>
            </a:r>
            <a:endParaRPr lang="en-IN" sz="2000" dirty="0" smtClean="0"/>
          </a:p>
          <a:p>
            <a:pPr marL="457200" indent="-457200">
              <a:lnSpc>
                <a:spcPct val="150000"/>
              </a:lnSpc>
            </a:pPr>
            <a:r>
              <a:rPr lang="en-IN" sz="2000" dirty="0" smtClean="0"/>
              <a:t>7.Minimum wages </a:t>
            </a:r>
            <a:r>
              <a:rPr lang="en-IN" sz="2000" dirty="0" smtClean="0"/>
              <a:t>act</a:t>
            </a:r>
            <a:endParaRPr lang="en-IN" sz="2000" dirty="0" smtClean="0"/>
          </a:p>
          <a:p>
            <a:pPr marL="457200" indent="-457200">
              <a:lnSpc>
                <a:spcPct val="150000"/>
              </a:lnSpc>
            </a:pPr>
            <a:r>
              <a:rPr lang="en-IN" sz="2000" dirty="0" smtClean="0"/>
              <a:t>8.Right to information </a:t>
            </a:r>
            <a:r>
              <a:rPr lang="en-IN" sz="2000" dirty="0" smtClean="0"/>
              <a:t>act</a:t>
            </a:r>
            <a:endParaRPr lang="en-IN" sz="2000" dirty="0" smtClean="0"/>
          </a:p>
          <a:p>
            <a:endParaRPr lang="en-US" sz="11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389120"/>
          </a:xfrm>
        </p:spPr>
        <p:txBody>
          <a:bodyPr>
            <a:normAutofit fontScale="77500" lnSpcReduction="20000"/>
          </a:bodyPr>
          <a:lstStyle/>
          <a:p>
            <a:pPr algn="just">
              <a:lnSpc>
                <a:spcPct val="150000"/>
              </a:lnSpc>
            </a:pPr>
            <a:r>
              <a:rPr lang="en-IN" sz="2800" dirty="0" smtClean="0"/>
              <a:t>Legal factors can limit or change how a business operates. For example :</a:t>
            </a:r>
          </a:p>
          <a:p>
            <a:pPr algn="just">
              <a:lnSpc>
                <a:spcPct val="150000"/>
              </a:lnSpc>
            </a:pPr>
            <a:r>
              <a:rPr lang="en-IN" sz="2800" dirty="0" smtClean="0"/>
              <a:t> 1.A company may have to hire additional supervisory staff or purchase </a:t>
            </a:r>
            <a:r>
              <a:rPr lang="en-IN" sz="2800" u="sng" dirty="0" smtClean="0"/>
              <a:t>safety equipment</a:t>
            </a:r>
            <a:r>
              <a:rPr lang="en-IN" sz="2800" dirty="0" smtClean="0"/>
              <a:t> after a new health and safety law is passed.</a:t>
            </a:r>
          </a:p>
          <a:p>
            <a:pPr algn="just">
              <a:lnSpc>
                <a:spcPct val="150000"/>
              </a:lnSpc>
            </a:pPr>
            <a:r>
              <a:rPr lang="en-IN" sz="2800" dirty="0" smtClean="0"/>
              <a:t> </a:t>
            </a:r>
            <a:r>
              <a:rPr lang="en-IN" sz="2800" dirty="0" smtClean="0"/>
              <a:t>2. Limited hours </a:t>
            </a:r>
            <a:r>
              <a:rPr lang="en-IN" sz="2800" dirty="0" smtClean="0"/>
              <a:t>a minor can work and require set break periods. If an organization employs several minors, it may have to hire additional help to cover the hours when the minors cannot legally work.</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9525000" cy="1143000"/>
          </a:xfrm>
        </p:spPr>
        <p:txBody>
          <a:bodyPr>
            <a:normAutofit/>
          </a:bodyPr>
          <a:lstStyle/>
          <a:p>
            <a:r>
              <a:rPr lang="en-IN" sz="3600" b="1" dirty="0" smtClean="0">
                <a:solidFill>
                  <a:srgbClr val="002060"/>
                </a:solidFill>
                <a:latin typeface="Century Gothic"/>
              </a:rPr>
              <a:t>Physical &amp; technological environment</a:t>
            </a:r>
            <a:endParaRPr lang="en-US" sz="3600" b="1" dirty="0" smtClean="0">
              <a:solidFill>
                <a:srgbClr val="002060"/>
              </a:solidFill>
              <a:latin typeface="Century Gothic"/>
            </a:endParaRPr>
          </a:p>
        </p:txBody>
      </p:sp>
      <p:sp>
        <p:nvSpPr>
          <p:cNvPr id="3" name="Content Placeholder 2"/>
          <p:cNvSpPr>
            <a:spLocks noGrp="1"/>
          </p:cNvSpPr>
          <p:nvPr>
            <p:ph idx="1"/>
          </p:nvPr>
        </p:nvSpPr>
        <p:spPr>
          <a:xfrm>
            <a:off x="457200" y="1524000"/>
            <a:ext cx="8229600" cy="4800600"/>
          </a:xfrm>
        </p:spPr>
        <p:txBody>
          <a:bodyPr>
            <a:normAutofit fontScale="85000" lnSpcReduction="20000"/>
          </a:bodyPr>
          <a:lstStyle/>
          <a:p>
            <a:pPr>
              <a:buFont typeface="Wingdings" pitchFamily="2" charset="2"/>
              <a:buChar char="q"/>
            </a:pPr>
            <a:r>
              <a:rPr lang="en-IN" dirty="0" smtClean="0">
                <a:latin typeface="Andalus" pitchFamily="18" charset="-78"/>
                <a:cs typeface="Andalus" pitchFamily="18" charset="-78"/>
              </a:rPr>
              <a:t>Business prospects demands availability of certain physical facilities</a:t>
            </a:r>
          </a:p>
          <a:p>
            <a:pPr lvl="1">
              <a:buFont typeface="Wingdings" pitchFamily="2" charset="2"/>
              <a:buChar char="q"/>
            </a:pPr>
            <a:r>
              <a:rPr lang="en-IN" dirty="0" smtClean="0">
                <a:latin typeface="Andalus" pitchFamily="18" charset="-78"/>
                <a:cs typeface="Andalus" pitchFamily="18" charset="-78"/>
              </a:rPr>
              <a:t>E.g. demand for electrical appliances is affected by the extent of electrification and the reliability of power supply.</a:t>
            </a:r>
          </a:p>
          <a:p>
            <a:pPr lvl="1">
              <a:buFont typeface="Wingdings" pitchFamily="2" charset="2"/>
              <a:buChar char="q"/>
            </a:pPr>
            <a:r>
              <a:rPr lang="en-IN" dirty="0" smtClean="0">
                <a:latin typeface="Andalus" pitchFamily="18" charset="-78"/>
                <a:cs typeface="Andalus" pitchFamily="18" charset="-78"/>
              </a:rPr>
              <a:t>Demand for LPG stoves depend on rate of growth of gas </a:t>
            </a:r>
            <a:r>
              <a:rPr lang="en-IN" dirty="0" smtClean="0">
                <a:latin typeface="Andalus" pitchFamily="18" charset="-78"/>
                <a:cs typeface="Andalus" pitchFamily="18" charset="-78"/>
              </a:rPr>
              <a:t>connections</a:t>
            </a:r>
          </a:p>
          <a:p>
            <a:pPr lvl="1">
              <a:buFont typeface="Wingdings" pitchFamily="2" charset="2"/>
              <a:buChar char="q"/>
            </a:pPr>
            <a:endParaRPr lang="en-IN" dirty="0" smtClean="0">
              <a:latin typeface="Andalus" pitchFamily="18" charset="-78"/>
              <a:cs typeface="Andalus" pitchFamily="18" charset="-78"/>
            </a:endParaRPr>
          </a:p>
          <a:p>
            <a:pPr>
              <a:buFont typeface="Wingdings" pitchFamily="2" charset="2"/>
              <a:buChar char="q"/>
            </a:pPr>
            <a:r>
              <a:rPr lang="en-IN" dirty="0" smtClean="0">
                <a:latin typeface="Andalus" pitchFamily="18" charset="-78"/>
                <a:cs typeface="Andalus" pitchFamily="18" charset="-78"/>
              </a:rPr>
              <a:t> </a:t>
            </a:r>
            <a:r>
              <a:rPr lang="en-IN" dirty="0" smtClean="0">
                <a:latin typeface="Andalus" pitchFamily="18" charset="-78"/>
                <a:cs typeface="Andalus" pitchFamily="18" charset="-78"/>
              </a:rPr>
              <a:t>Differing </a:t>
            </a:r>
            <a:r>
              <a:rPr lang="en-IN" dirty="0" smtClean="0">
                <a:latin typeface="Andalus" pitchFamily="18" charset="-78"/>
                <a:cs typeface="Andalus" pitchFamily="18" charset="-78"/>
              </a:rPr>
              <a:t>technological environment of different markets may call for product modifications</a:t>
            </a:r>
          </a:p>
          <a:p>
            <a:pPr lvl="1">
              <a:buFont typeface="Wingdings" pitchFamily="2" charset="2"/>
              <a:buChar char="q"/>
            </a:pPr>
            <a:r>
              <a:rPr lang="en-IN" dirty="0" smtClean="0">
                <a:latin typeface="Andalus" pitchFamily="18" charset="-78"/>
                <a:cs typeface="Andalus" pitchFamily="18" charset="-78"/>
              </a:rPr>
              <a:t>E.g. Many appliances are designed for 110 V in USA. They should be converted for 240v in </a:t>
            </a:r>
            <a:r>
              <a:rPr lang="en-IN" dirty="0" smtClean="0">
                <a:latin typeface="Andalus" pitchFamily="18" charset="-78"/>
                <a:cs typeface="Andalus" pitchFamily="18" charset="-78"/>
              </a:rPr>
              <a:t>India</a:t>
            </a:r>
          </a:p>
          <a:p>
            <a:pPr lvl="1">
              <a:buFont typeface="Wingdings" pitchFamily="2" charset="2"/>
              <a:buChar char="q"/>
            </a:pPr>
            <a:endParaRPr lang="en-IN" dirty="0" smtClean="0">
              <a:latin typeface="Andalus" pitchFamily="18" charset="-78"/>
              <a:cs typeface="Andalus" pitchFamily="18" charset="-78"/>
            </a:endParaRPr>
          </a:p>
          <a:p>
            <a:pPr>
              <a:buFont typeface="Wingdings" pitchFamily="2" charset="2"/>
              <a:buChar char="q"/>
            </a:pPr>
            <a:r>
              <a:rPr lang="en-IN" dirty="0" smtClean="0">
                <a:latin typeface="Andalus" pitchFamily="18" charset="-78"/>
                <a:cs typeface="Andalus" pitchFamily="18" charset="-78"/>
              </a:rPr>
              <a:t>Technological developments may increase or decrease the demand for some existing products</a:t>
            </a:r>
          </a:p>
          <a:p>
            <a:pPr lvl="1">
              <a:buFont typeface="Wingdings" pitchFamily="2" charset="2"/>
              <a:buChar char="q"/>
            </a:pPr>
            <a:r>
              <a:rPr lang="en-IN" dirty="0" smtClean="0">
                <a:latin typeface="Andalus" pitchFamily="18" charset="-78"/>
                <a:cs typeface="Andalus" pitchFamily="18" charset="-78"/>
              </a:rPr>
              <a:t>E.g. voltage stabilizers  help increase in sale of electrical appliances in markets characterised by frequent voltage fluctuations</a:t>
            </a:r>
          </a:p>
          <a:p>
            <a:pPr lvl="1">
              <a:buFont typeface="Wingdings" pitchFamily="2" charset="2"/>
              <a:buChar char="q"/>
            </a:pPr>
            <a:r>
              <a:rPr lang="en-IN" dirty="0" smtClean="0">
                <a:latin typeface="Andalus" pitchFamily="18" charset="-78"/>
                <a:cs typeface="Andalus" pitchFamily="18" charset="-78"/>
              </a:rPr>
              <a:t>Introduction of TVs, Refrigerators, etc. with in-built stabilizers adversely affects the demand for voltage stabilizers. </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3600" b="1" dirty="0" smtClean="0">
                <a:solidFill>
                  <a:srgbClr val="002060"/>
                </a:solidFill>
                <a:latin typeface="Century Gothic"/>
              </a:rPr>
              <a:t>Microenvironment</a:t>
            </a:r>
          </a:p>
        </p:txBody>
      </p:sp>
      <p:sp>
        <p:nvSpPr>
          <p:cNvPr id="3" name="Content Placeholder 2"/>
          <p:cNvSpPr>
            <a:spLocks noGrp="1"/>
          </p:cNvSpPr>
          <p:nvPr>
            <p:ph idx="1"/>
          </p:nvPr>
        </p:nvSpPr>
        <p:spPr>
          <a:xfrm>
            <a:off x="152400" y="1524000"/>
            <a:ext cx="8229600" cy="4389120"/>
          </a:xfrm>
        </p:spPr>
        <p:txBody>
          <a:bodyPr/>
          <a:lstStyle/>
          <a:p>
            <a:r>
              <a:rPr lang="en-US" sz="2000" dirty="0" smtClean="0"/>
              <a:t>Microenvironment is an internal part of a company.</a:t>
            </a:r>
          </a:p>
          <a:p>
            <a:r>
              <a:rPr lang="en-US" sz="2000" dirty="0" smtClean="0"/>
              <a:t>These factors can be controlled by the company.</a:t>
            </a:r>
          </a:p>
          <a:p>
            <a:r>
              <a:rPr lang="en-US" sz="2000" dirty="0" smtClean="0"/>
              <a:t>Micro environmental factors have much more direct impact on a business environment.</a:t>
            </a:r>
          </a:p>
          <a:p>
            <a:r>
              <a:rPr lang="en-US" sz="2000" dirty="0" smtClean="0"/>
              <a:t>Some factors are:</a:t>
            </a:r>
          </a:p>
          <a:p>
            <a:pPr lvl="1">
              <a:buFont typeface="Arial" pitchFamily="34" charset="0"/>
              <a:buChar char="•"/>
            </a:pPr>
            <a:r>
              <a:rPr lang="en-US" sz="1800" dirty="0" smtClean="0"/>
              <a:t>Suppliers</a:t>
            </a:r>
          </a:p>
          <a:p>
            <a:pPr lvl="1">
              <a:buFont typeface="Arial" pitchFamily="34" charset="0"/>
              <a:buChar char="•"/>
            </a:pPr>
            <a:r>
              <a:rPr lang="en-US" sz="1800" dirty="0" smtClean="0"/>
              <a:t>Employees</a:t>
            </a:r>
          </a:p>
          <a:p>
            <a:pPr lvl="1">
              <a:buFont typeface="Arial" pitchFamily="34" charset="0"/>
              <a:buChar char="•"/>
            </a:pPr>
            <a:r>
              <a:rPr lang="en-US" sz="1800" dirty="0" smtClean="0"/>
              <a:t>Marketing Intermediaries</a:t>
            </a:r>
          </a:p>
          <a:p>
            <a:pPr lvl="1">
              <a:buFont typeface="Arial" pitchFamily="34" charset="0"/>
              <a:buChar char="•"/>
            </a:pPr>
            <a:r>
              <a:rPr lang="en-US" sz="1800" dirty="0" smtClean="0"/>
              <a:t>Customers</a:t>
            </a:r>
          </a:p>
          <a:p>
            <a:pPr lvl="1">
              <a:buFont typeface="Arial" pitchFamily="34" charset="0"/>
              <a:buChar char="•"/>
            </a:pPr>
            <a:r>
              <a:rPr lang="en-US" sz="1800" dirty="0" smtClean="0"/>
              <a:t>Competitors</a:t>
            </a:r>
          </a:p>
          <a:p>
            <a:pPr lvl="1">
              <a:buFont typeface="Arial" pitchFamily="34" charset="0"/>
              <a:buChar char="•"/>
            </a:pPr>
            <a:r>
              <a:rPr lang="en-US" sz="1800" dirty="0" smtClean="0"/>
              <a:t>Publics</a:t>
            </a:r>
          </a:p>
          <a:p>
            <a:endParaRPr lang="en-US" dirty="0"/>
          </a:p>
        </p:txBody>
      </p:sp>
      <p:pic>
        <p:nvPicPr>
          <p:cNvPr id="4" name="Picture 3" descr="C:\Users\toshiba\Desktop\stakeholders.jpg"/>
          <p:cNvPicPr>
            <a:picLocks noChangeAspect="1" noChangeArrowheads="1"/>
          </p:cNvPicPr>
          <p:nvPr/>
        </p:nvPicPr>
        <p:blipFill>
          <a:blip r:embed="rId2"/>
          <a:srcRect/>
          <a:stretch>
            <a:fillRect/>
          </a:stretch>
        </p:blipFill>
        <p:spPr bwMode="auto">
          <a:xfrm>
            <a:off x="4267200" y="2590800"/>
            <a:ext cx="4680286" cy="4060985"/>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normAutofit/>
          </a:bodyPr>
          <a:lstStyle/>
          <a:p>
            <a:r>
              <a:rPr lang="en-US" sz="3600" b="1" dirty="0" smtClean="0">
                <a:solidFill>
                  <a:srgbClr val="002060"/>
                </a:solidFill>
                <a:latin typeface="Century Gothic"/>
              </a:rPr>
              <a:t>SUPPLIERS</a:t>
            </a:r>
          </a:p>
        </p:txBody>
      </p:sp>
      <p:sp>
        <p:nvSpPr>
          <p:cNvPr id="3" name="Content Placeholder 2"/>
          <p:cNvSpPr>
            <a:spLocks noGrp="1"/>
          </p:cNvSpPr>
          <p:nvPr>
            <p:ph idx="1"/>
          </p:nvPr>
        </p:nvSpPr>
        <p:spPr/>
        <p:txBody>
          <a:bodyPr/>
          <a:lstStyle/>
          <a:p>
            <a:r>
              <a:rPr lang="en-US" dirty="0" smtClean="0"/>
              <a:t>Suppliers provide products and services needed to add value to own product and services.</a:t>
            </a:r>
          </a:p>
          <a:p>
            <a:r>
              <a:rPr lang="en-US" dirty="0" smtClean="0"/>
              <a:t>These services must be provided on time and should meet ones specifications of quality.</a:t>
            </a:r>
          </a:p>
          <a:p>
            <a:r>
              <a:rPr lang="en-US" dirty="0" smtClean="0"/>
              <a:t>If requirements are not met then the production as well as the quality suffers. It also changes the perception of a customer to some extent.</a:t>
            </a:r>
          </a:p>
          <a:p>
            <a:endParaRPr lang="en-US" dirty="0"/>
          </a:p>
        </p:txBody>
      </p:sp>
      <p:pic>
        <p:nvPicPr>
          <p:cNvPr id="4" name="Picture 2" descr="C:\Users\toshiba\Desktop\stock-photo-supplier-79222237.jpg"/>
          <p:cNvPicPr>
            <a:picLocks noChangeAspect="1" noChangeArrowheads="1"/>
          </p:cNvPicPr>
          <p:nvPr/>
        </p:nvPicPr>
        <p:blipFill>
          <a:blip r:embed="rId2"/>
          <a:srcRect/>
          <a:stretch>
            <a:fillRect/>
          </a:stretch>
        </p:blipFill>
        <p:spPr bwMode="auto">
          <a:xfrm>
            <a:off x="6781800" y="304800"/>
            <a:ext cx="1977118" cy="1530675"/>
          </a:xfrm>
          <a:prstGeom prst="rect">
            <a:avLst/>
          </a:prstGeom>
          <a:noFill/>
        </p:spPr>
      </p:pic>
      <p:sp>
        <p:nvSpPr>
          <p:cNvPr id="6" name="TextBox 5"/>
          <p:cNvSpPr txBox="1"/>
          <p:nvPr/>
        </p:nvSpPr>
        <p:spPr>
          <a:xfrm>
            <a:off x="1111602" y="5590674"/>
            <a:ext cx="6660798" cy="646331"/>
          </a:xfrm>
          <a:prstGeom prst="rect">
            <a:avLst/>
          </a:prstGeom>
          <a:noFill/>
        </p:spPr>
        <p:txBody>
          <a:bodyPr wrap="none" rtlCol="0">
            <a:spAutoFit/>
          </a:bodyPr>
          <a:lstStyle/>
          <a:p>
            <a:pPr marL="342900" indent="-342900">
              <a:buFont typeface="+mj-lt"/>
              <a:buAutoNum type="arabicParenR"/>
            </a:pPr>
            <a:r>
              <a:rPr lang="en-US" dirty="0" smtClean="0"/>
              <a:t>A supplier should be reliable.</a:t>
            </a:r>
          </a:p>
          <a:p>
            <a:pPr marL="342900" indent="-342900">
              <a:buFont typeface="+mj-lt"/>
              <a:buAutoNum type="arabicParenR"/>
            </a:pPr>
            <a:r>
              <a:rPr lang="en-US" dirty="0" smtClean="0"/>
              <a:t>There should be more than one supplier in a company.</a:t>
            </a:r>
            <a:endParaRPr lang="en-US" dirty="0"/>
          </a:p>
        </p:txBody>
      </p:sp>
      <p:sp>
        <p:nvSpPr>
          <p:cNvPr id="7" name="TextBox 6"/>
          <p:cNvSpPr txBox="1"/>
          <p:nvPr/>
        </p:nvSpPr>
        <p:spPr>
          <a:xfrm>
            <a:off x="3620350" y="5181600"/>
            <a:ext cx="1463862" cy="369332"/>
          </a:xfrm>
          <a:prstGeom prst="rect">
            <a:avLst/>
          </a:prstGeom>
          <a:noFill/>
        </p:spPr>
        <p:txBody>
          <a:bodyPr wrap="none" rtlCol="0">
            <a:spAutoFit/>
          </a:bodyPr>
          <a:lstStyle/>
          <a:p>
            <a:r>
              <a:rPr lang="en-US" b="1" u="sng" dirty="0" smtClean="0"/>
              <a:t>IMPORTANT</a:t>
            </a:r>
            <a:endParaRPr lang="en-US" b="1" u="sng"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6683765" cy="1161143"/>
          </a:xfrm>
        </p:spPr>
        <p:txBody>
          <a:bodyPr>
            <a:normAutofit/>
          </a:bodyPr>
          <a:lstStyle/>
          <a:p>
            <a:r>
              <a:rPr lang="en-US" sz="3600" b="1" dirty="0" smtClean="0">
                <a:solidFill>
                  <a:srgbClr val="002060"/>
                </a:solidFill>
                <a:latin typeface="Century Gothic"/>
              </a:rPr>
              <a:t>The ‘TOYOTA’ Case</a:t>
            </a:r>
            <a:endParaRPr lang="en-US" sz="3600" b="1" dirty="0">
              <a:solidFill>
                <a:srgbClr val="002060"/>
              </a:solidFill>
              <a:latin typeface="Century Gothic"/>
            </a:endParaRPr>
          </a:p>
        </p:txBody>
      </p:sp>
      <p:sp>
        <p:nvSpPr>
          <p:cNvPr id="3" name="Content Placeholder 2"/>
          <p:cNvSpPr>
            <a:spLocks noGrp="1"/>
          </p:cNvSpPr>
          <p:nvPr>
            <p:ph idx="1"/>
          </p:nvPr>
        </p:nvSpPr>
        <p:spPr>
          <a:xfrm>
            <a:off x="304800" y="1524000"/>
            <a:ext cx="4953000" cy="4760685"/>
          </a:xfrm>
        </p:spPr>
        <p:txBody>
          <a:bodyPr>
            <a:noAutofit/>
          </a:bodyPr>
          <a:lstStyle/>
          <a:p>
            <a:r>
              <a:rPr lang="en-US" sz="2000" dirty="0" smtClean="0"/>
              <a:t>During 2009 – 2011 , Toyota had to recall nearly 10 million vehicles all around Europe as the accelerators were not working properly.</a:t>
            </a:r>
          </a:p>
          <a:p>
            <a:r>
              <a:rPr lang="en-US" sz="2000" dirty="0" smtClean="0"/>
              <a:t>It was because the supplier had supplied faulty mechanical accelerators.</a:t>
            </a:r>
          </a:p>
          <a:p>
            <a:r>
              <a:rPr lang="en-US" sz="2000" dirty="0" smtClean="0"/>
              <a:t>Due to the faulty accelerators there were many accidents out of which nearly 37 were fatal and ended in death.</a:t>
            </a:r>
          </a:p>
          <a:p>
            <a:r>
              <a:rPr lang="en-US" sz="2000" dirty="0" smtClean="0"/>
              <a:t>Out of 10 million cars nearly 7 million were Toyota Camry and Corolla.</a:t>
            </a:r>
          </a:p>
          <a:p>
            <a:r>
              <a:rPr lang="en-US" sz="2000" dirty="0" smtClean="0"/>
              <a:t>Toyota repaired all these cars and sent them back to their owners , but they lost the trust of the customers.</a:t>
            </a:r>
            <a:endParaRPr lang="en-US" sz="2000" dirty="0"/>
          </a:p>
        </p:txBody>
      </p:sp>
      <p:pic>
        <p:nvPicPr>
          <p:cNvPr id="49154" name="Picture 2" descr="C:\Users\toshiba\Desktop\800px-Toyota_Camry_LE.jpg"/>
          <p:cNvPicPr>
            <a:picLocks noChangeAspect="1" noChangeArrowheads="1"/>
          </p:cNvPicPr>
          <p:nvPr/>
        </p:nvPicPr>
        <p:blipFill>
          <a:blip r:embed="rId2"/>
          <a:srcRect/>
          <a:stretch>
            <a:fillRect/>
          </a:stretch>
        </p:blipFill>
        <p:spPr bwMode="auto">
          <a:xfrm rot="474129">
            <a:off x="5625337" y="1232987"/>
            <a:ext cx="3116290" cy="2318431"/>
          </a:xfrm>
          <a:prstGeom prst="rect">
            <a:avLst/>
          </a:prstGeom>
          <a:noFill/>
        </p:spPr>
      </p:pic>
      <p:pic>
        <p:nvPicPr>
          <p:cNvPr id="49155" name="Picture 3" descr="C:\Users\toshiba\Desktop\09_Toyota_Corolla.jpg"/>
          <p:cNvPicPr>
            <a:picLocks noChangeAspect="1" noChangeArrowheads="1"/>
          </p:cNvPicPr>
          <p:nvPr/>
        </p:nvPicPr>
        <p:blipFill>
          <a:blip r:embed="rId3"/>
          <a:srcRect/>
          <a:stretch>
            <a:fillRect/>
          </a:stretch>
        </p:blipFill>
        <p:spPr bwMode="auto">
          <a:xfrm rot="21005424">
            <a:off x="5672316" y="4182787"/>
            <a:ext cx="3102429" cy="22352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2061" y="0"/>
            <a:ext cx="6683765" cy="976184"/>
          </a:xfrm>
        </p:spPr>
        <p:txBody>
          <a:bodyPr>
            <a:normAutofit/>
          </a:bodyPr>
          <a:lstStyle/>
          <a:p>
            <a:r>
              <a:rPr lang="en-US" sz="3600" b="1" dirty="0" smtClean="0">
                <a:solidFill>
                  <a:srgbClr val="002060"/>
                </a:solidFill>
                <a:latin typeface="Century Gothic"/>
              </a:rPr>
              <a:t>Market </a:t>
            </a:r>
            <a:r>
              <a:rPr lang="en-US" sz="3600" b="1" dirty="0" smtClean="0">
                <a:solidFill>
                  <a:srgbClr val="002060"/>
                </a:solidFill>
                <a:latin typeface="Century Gothic"/>
              </a:rPr>
              <a:t>Intermediaries</a:t>
            </a:r>
            <a:endParaRPr lang="en-US" sz="3600" b="1" dirty="0">
              <a:solidFill>
                <a:srgbClr val="002060"/>
              </a:solidFill>
              <a:latin typeface="Century Gothic"/>
            </a:endParaRPr>
          </a:p>
        </p:txBody>
      </p:sp>
      <p:sp>
        <p:nvSpPr>
          <p:cNvPr id="3" name="Content Placeholder 2"/>
          <p:cNvSpPr>
            <a:spLocks noGrp="1"/>
          </p:cNvSpPr>
          <p:nvPr>
            <p:ph idx="1"/>
          </p:nvPr>
        </p:nvSpPr>
        <p:spPr>
          <a:xfrm>
            <a:off x="0" y="990600"/>
            <a:ext cx="9372600" cy="3505200"/>
          </a:xfrm>
        </p:spPr>
        <p:txBody>
          <a:bodyPr>
            <a:normAutofit lnSpcReduction="10000"/>
          </a:bodyPr>
          <a:lstStyle/>
          <a:p>
            <a:r>
              <a:rPr lang="en-IN" sz="2400" dirty="0" smtClean="0">
                <a:latin typeface="Andalus" pitchFamily="18" charset="-78"/>
                <a:cs typeface="Andalus" pitchFamily="18" charset="-78"/>
              </a:rPr>
              <a:t>Firms that aid the company in promoting, selling and distributing its goods to final buyers.</a:t>
            </a:r>
          </a:p>
          <a:p>
            <a:r>
              <a:rPr lang="en-IN" sz="2400" dirty="0" smtClean="0">
                <a:latin typeface="Andalus" pitchFamily="18" charset="-78"/>
                <a:cs typeface="Andalus" pitchFamily="18" charset="-78"/>
              </a:rPr>
              <a:t>Vital links between the company and the final consumers.</a:t>
            </a:r>
          </a:p>
          <a:p>
            <a:r>
              <a:rPr lang="en-IN" sz="2400" dirty="0" smtClean="0">
                <a:latin typeface="Andalus" pitchFamily="18" charset="-78"/>
                <a:cs typeface="Andalus" pitchFamily="18" charset="-78"/>
              </a:rPr>
              <a:t>Include </a:t>
            </a:r>
          </a:p>
          <a:p>
            <a:pPr lvl="1">
              <a:buFont typeface="Wingdings" pitchFamily="2" charset="2"/>
              <a:buChar char="q"/>
            </a:pPr>
            <a:r>
              <a:rPr lang="en-IN" sz="2000" dirty="0" smtClean="0">
                <a:latin typeface="Andalus" pitchFamily="18" charset="-78"/>
                <a:cs typeface="Andalus" pitchFamily="18" charset="-78"/>
              </a:rPr>
              <a:t>The middlemen and merchants who “help the company find customers or close sales with them”</a:t>
            </a:r>
          </a:p>
          <a:p>
            <a:pPr lvl="1">
              <a:buFont typeface="Wingdings" pitchFamily="2" charset="2"/>
              <a:buChar char="q"/>
            </a:pPr>
            <a:r>
              <a:rPr lang="en-IN" sz="2000" dirty="0" smtClean="0">
                <a:latin typeface="Andalus" pitchFamily="18" charset="-78"/>
                <a:cs typeface="Andalus" pitchFamily="18" charset="-78"/>
              </a:rPr>
              <a:t>Physical distribution firms which “ assist the company in stocking and moving goods from their origin to their destinations”</a:t>
            </a:r>
          </a:p>
          <a:p>
            <a:pPr lvl="1">
              <a:buFont typeface="Wingdings" pitchFamily="2" charset="2"/>
              <a:buChar char="q"/>
            </a:pPr>
            <a:r>
              <a:rPr lang="en-IN" sz="2000" dirty="0" smtClean="0">
                <a:latin typeface="Andalus" pitchFamily="18" charset="-78"/>
                <a:cs typeface="Andalus" pitchFamily="18" charset="-78"/>
              </a:rPr>
              <a:t>Marketing service agencies  which “assist the company in targeting and promoting its products to the right markets”</a:t>
            </a:r>
          </a:p>
          <a:p>
            <a:endParaRPr lang="en-US" dirty="0"/>
          </a:p>
        </p:txBody>
      </p:sp>
      <p:pic>
        <p:nvPicPr>
          <p:cNvPr id="50178" name="Picture 2" descr="C:\Users\toshiba\Desktop\Farmer's_Market_Bridgehampton.JPG"/>
          <p:cNvPicPr>
            <a:picLocks noChangeAspect="1" noChangeArrowheads="1"/>
          </p:cNvPicPr>
          <p:nvPr/>
        </p:nvPicPr>
        <p:blipFill>
          <a:blip r:embed="rId2" cstate="print"/>
          <a:srcRect/>
          <a:stretch>
            <a:fillRect/>
          </a:stretch>
        </p:blipFill>
        <p:spPr bwMode="auto">
          <a:xfrm>
            <a:off x="1910183" y="4458732"/>
            <a:ext cx="3846684" cy="2323068"/>
          </a:xfrm>
          <a:prstGeom prst="rect">
            <a:avLst/>
          </a:prstGeom>
          <a:noFill/>
        </p:spPr>
      </p:pic>
      <p:pic>
        <p:nvPicPr>
          <p:cNvPr id="50179" name="Picture 3" descr="C:\Users\toshiba\Desktop\cut-out-the-middleman.jpg"/>
          <p:cNvPicPr>
            <a:picLocks noChangeAspect="1" noChangeArrowheads="1"/>
          </p:cNvPicPr>
          <p:nvPr/>
        </p:nvPicPr>
        <p:blipFill>
          <a:blip r:embed="rId3"/>
          <a:srcRect/>
          <a:stretch>
            <a:fillRect/>
          </a:stretch>
        </p:blipFill>
        <p:spPr bwMode="auto">
          <a:xfrm>
            <a:off x="6154152" y="4352089"/>
            <a:ext cx="2273969" cy="2429711"/>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smtClean="0">
                <a:solidFill>
                  <a:srgbClr val="002060"/>
                </a:solidFill>
                <a:latin typeface="Century Gothic"/>
              </a:rPr>
              <a:t>Business Environment??</a:t>
            </a:r>
            <a:endParaRPr lang="en-US" b="1" dirty="0">
              <a:solidFill>
                <a:srgbClr val="002060"/>
              </a:solidFill>
            </a:endParaRPr>
          </a:p>
        </p:txBody>
      </p:sp>
      <p:sp>
        <p:nvSpPr>
          <p:cNvPr id="3" name="Content Placeholder 2"/>
          <p:cNvSpPr>
            <a:spLocks noGrp="1"/>
          </p:cNvSpPr>
          <p:nvPr>
            <p:ph idx="1"/>
          </p:nvPr>
        </p:nvSpPr>
        <p:spPr/>
        <p:txBody>
          <a:bodyPr/>
          <a:lstStyle/>
          <a:p>
            <a:r>
              <a:rPr lang="en-US" dirty="0" smtClean="0"/>
              <a:t>The environment of any organization is “ the aggregate of all conditions, events and influences that surround and affect it.”</a:t>
            </a:r>
          </a:p>
          <a:p>
            <a:endParaRPr lang="en-US" dirty="0" smtClean="0"/>
          </a:p>
          <a:p>
            <a:r>
              <a:rPr lang="en-IN" dirty="0" smtClean="0"/>
              <a:t>In other words , business environment is individual and organisation that exists outside the business and have influence direct and indirect to the business.</a:t>
            </a:r>
          </a:p>
          <a:p>
            <a:endParaRPr lang="en-US" dirty="0"/>
          </a:p>
        </p:txBody>
      </p:sp>
      <p:pic>
        <p:nvPicPr>
          <p:cNvPr id="5" name="Picture 2" descr="C:\Users\deepali.m03\Pictures\questionSmilies023.gif"/>
          <p:cNvPicPr>
            <a:picLocks noChangeAspect="1" noChangeArrowheads="1"/>
          </p:cNvPicPr>
          <p:nvPr/>
        </p:nvPicPr>
        <p:blipFill>
          <a:blip r:embed="rId2"/>
          <a:srcRect/>
          <a:stretch>
            <a:fillRect/>
          </a:stretch>
        </p:blipFill>
        <p:spPr bwMode="auto">
          <a:xfrm>
            <a:off x="6705600" y="152400"/>
            <a:ext cx="1905000" cy="1838325"/>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4204566" cy="1119389"/>
          </a:xfrm>
        </p:spPr>
        <p:txBody>
          <a:bodyPr>
            <a:normAutofit/>
          </a:bodyPr>
          <a:lstStyle/>
          <a:p>
            <a:r>
              <a:rPr lang="en-IN" sz="3600" b="1" dirty="0" smtClean="0">
                <a:solidFill>
                  <a:srgbClr val="002060"/>
                </a:solidFill>
                <a:latin typeface="Century Gothic"/>
              </a:rPr>
              <a:t>Customers</a:t>
            </a:r>
            <a:endParaRPr lang="en-IN" sz="3600" b="1" dirty="0">
              <a:solidFill>
                <a:srgbClr val="002060"/>
              </a:solidFill>
              <a:latin typeface="Century Gothic"/>
            </a:endParaRPr>
          </a:p>
        </p:txBody>
      </p:sp>
      <p:pic>
        <p:nvPicPr>
          <p:cNvPr id="1026" name="Picture 2" descr="http://4.bp.blogspot.com/_q_-e7pcqg5U/TEAb224-CUI/AAAAAAAAATc/nDZZdHr3yCk/s320/0511-0809-0702-2841_Dad_Grocery_Shopping_Clip_Art_clipart_image.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583722" y="78741"/>
            <a:ext cx="1440008" cy="159766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Content Placeholder 2"/>
          <p:cNvSpPr>
            <a:spLocks noGrp="1"/>
          </p:cNvSpPr>
          <p:nvPr>
            <p:ph idx="1"/>
          </p:nvPr>
        </p:nvSpPr>
        <p:spPr>
          <a:xfrm>
            <a:off x="0" y="1676400"/>
            <a:ext cx="9144000" cy="3777622"/>
          </a:xfrm>
        </p:spPr>
        <p:txBody>
          <a:bodyPr>
            <a:normAutofit fontScale="92500" lnSpcReduction="10000"/>
          </a:bodyPr>
          <a:lstStyle/>
          <a:p>
            <a:r>
              <a:rPr lang="en-IN" dirty="0"/>
              <a:t>The company must study its customer markets closely since each market has its own </a:t>
            </a:r>
            <a:r>
              <a:rPr lang="en-IN" dirty="0" smtClean="0"/>
              <a:t>special characteristics.</a:t>
            </a:r>
          </a:p>
          <a:p>
            <a:r>
              <a:rPr lang="en-IN" dirty="0"/>
              <a:t>The least controllable of </a:t>
            </a:r>
            <a:r>
              <a:rPr lang="en-IN" dirty="0" smtClean="0"/>
              <a:t>all.</a:t>
            </a:r>
          </a:p>
          <a:p>
            <a:r>
              <a:rPr lang="en-IN" dirty="0"/>
              <a:t>New customers may be affected by any aspect of your business</a:t>
            </a:r>
            <a:r>
              <a:rPr lang="en-IN" dirty="0" smtClean="0"/>
              <a:t>.</a:t>
            </a:r>
          </a:p>
          <a:p>
            <a:r>
              <a:rPr lang="en-IN" dirty="0" smtClean="0"/>
              <a:t>E.g. Toyota cars in year 2002 had issues with its clutch system. They recalled the faulty cars and resolved the issue. It was expected because of this the market share will fall for Toyota but nothing happened. Why??? Because </a:t>
            </a:r>
            <a:r>
              <a:rPr lang="en-IN" dirty="0"/>
              <a:t>their previous experience with </a:t>
            </a:r>
            <a:r>
              <a:rPr lang="en-IN" dirty="0" smtClean="0"/>
              <a:t>Toyota </a:t>
            </a:r>
            <a:r>
              <a:rPr lang="en-IN" dirty="0"/>
              <a:t>products or services means they're more likely to </a:t>
            </a:r>
            <a:r>
              <a:rPr lang="en-IN" dirty="0" smtClean="0"/>
              <a:t>opt for Toyota after </a:t>
            </a:r>
            <a:r>
              <a:rPr lang="en-IN" dirty="0"/>
              <a:t>the problem is resolved.</a:t>
            </a:r>
            <a:endParaRPr lang="en-IN" dirty="0" smtClean="0"/>
          </a:p>
          <a:p>
            <a:endParaRPr lang="en-US" dirty="0" smtClean="0"/>
          </a:p>
          <a:p>
            <a:pPr>
              <a:buNone/>
            </a:pPr>
            <a:endParaRPr lang="en-US" dirty="0" smtClean="0"/>
          </a:p>
          <a:p>
            <a:endParaRPr lang="en-IN" dirty="0" smtClean="0"/>
          </a:p>
          <a:p>
            <a:pPr>
              <a:buNone/>
            </a:pPr>
            <a:endParaRPr lang="en-IN" dirty="0" smtClean="0"/>
          </a:p>
        </p:txBody>
      </p:sp>
      <p:pic>
        <p:nvPicPr>
          <p:cNvPr id="1028" name="Picture 4" descr="http://d5.aonetwork.com/files/imagecache/ao_story_image_inside/story_image/customer_god_300x260.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371600" y="5257800"/>
            <a:ext cx="6075609" cy="1336184"/>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229600" cy="1143000"/>
          </a:xfrm>
        </p:spPr>
        <p:txBody>
          <a:bodyPr>
            <a:normAutofit/>
          </a:bodyPr>
          <a:lstStyle/>
          <a:p>
            <a:r>
              <a:rPr lang="en-US" sz="3600" b="1" dirty="0" smtClean="0">
                <a:solidFill>
                  <a:srgbClr val="002060"/>
                </a:solidFill>
                <a:latin typeface="Century Gothic"/>
              </a:rPr>
              <a:t>Competitors</a:t>
            </a:r>
          </a:p>
        </p:txBody>
      </p:sp>
      <p:sp>
        <p:nvSpPr>
          <p:cNvPr id="3" name="Content Placeholder 2"/>
          <p:cNvSpPr>
            <a:spLocks noGrp="1"/>
          </p:cNvSpPr>
          <p:nvPr>
            <p:ph idx="1"/>
          </p:nvPr>
        </p:nvSpPr>
        <p:spPr>
          <a:xfrm>
            <a:off x="304800" y="1905000"/>
            <a:ext cx="8610600" cy="4953000"/>
          </a:xfrm>
        </p:spPr>
        <p:txBody>
          <a:bodyPr>
            <a:normAutofit fontScale="92500" lnSpcReduction="10000"/>
          </a:bodyPr>
          <a:lstStyle/>
          <a:p>
            <a:pPr>
              <a:buFont typeface="Wingdings" pitchFamily="2" charset="2"/>
              <a:buChar char="Ø"/>
            </a:pPr>
            <a:r>
              <a:rPr lang="en-IN" dirty="0" smtClean="0"/>
              <a:t>Every company faces a wide range of competitors.</a:t>
            </a:r>
          </a:p>
          <a:p>
            <a:pPr>
              <a:buFont typeface="Wingdings" pitchFamily="2" charset="2"/>
              <a:buChar char="Ø"/>
            </a:pPr>
            <a:r>
              <a:rPr lang="en-IN" dirty="0" smtClean="0"/>
              <a:t>The competitors affect the business's profits by trying to take business away from them.</a:t>
            </a:r>
          </a:p>
          <a:p>
            <a:pPr>
              <a:buFont typeface="Wingdings" pitchFamily="2" charset="2"/>
              <a:buChar char="Ø"/>
            </a:pPr>
            <a:r>
              <a:rPr lang="en-IN" dirty="0" smtClean="0"/>
              <a:t>Their activities affect business’s profits.</a:t>
            </a:r>
          </a:p>
          <a:p>
            <a:pPr>
              <a:buFont typeface="Wingdings" pitchFamily="2" charset="2"/>
              <a:buChar char="Ø"/>
            </a:pPr>
            <a:r>
              <a:rPr lang="en-IN" dirty="0" smtClean="0"/>
              <a:t>No single competitive strategy is best for all companies.</a:t>
            </a:r>
          </a:p>
          <a:p>
            <a:pPr>
              <a:buFont typeface="Wingdings" pitchFamily="2" charset="2"/>
              <a:buChar char="Ø"/>
            </a:pPr>
            <a:r>
              <a:rPr lang="en-IN" dirty="0" smtClean="0"/>
              <a:t> Companies must gain a </a:t>
            </a:r>
            <a:r>
              <a:rPr lang="en-IN" u="sng" dirty="0" smtClean="0"/>
              <a:t>strategic advantage</a:t>
            </a:r>
            <a:r>
              <a:rPr lang="en-IN" dirty="0" smtClean="0"/>
              <a:t> by positioning their products and services </a:t>
            </a:r>
            <a:r>
              <a:rPr lang="en-IN" u="sng" dirty="0" smtClean="0"/>
              <a:t>against their competitors</a:t>
            </a:r>
            <a:r>
              <a:rPr lang="en-IN" dirty="0" smtClean="0"/>
              <a:t> in the </a:t>
            </a:r>
            <a:r>
              <a:rPr lang="en-IN" u="sng" dirty="0" smtClean="0"/>
              <a:t>minds</a:t>
            </a:r>
            <a:r>
              <a:rPr lang="en-IN" dirty="0" smtClean="0"/>
              <a:t> of their customers.</a:t>
            </a:r>
          </a:p>
          <a:p>
            <a:pPr>
              <a:buFont typeface="Wingdings" pitchFamily="2" charset="2"/>
              <a:buChar char="Ø"/>
            </a:pPr>
            <a:r>
              <a:rPr lang="en-IN" dirty="0" smtClean="0"/>
              <a:t>It is all about positioning.  Companies have to </a:t>
            </a:r>
            <a:r>
              <a:rPr lang="en-IN" b="1" dirty="0" smtClean="0"/>
              <a:t>differentiate</a:t>
            </a:r>
            <a:r>
              <a:rPr lang="en-IN" dirty="0" smtClean="0"/>
              <a:t> itself from your competitors.</a:t>
            </a:r>
          </a:p>
          <a:p>
            <a:pPr>
              <a:buFont typeface="Wingdings" pitchFamily="2" charset="2"/>
              <a:buChar char="Ø"/>
            </a:pPr>
            <a:r>
              <a:rPr lang="en-IN" dirty="0" smtClean="0"/>
              <a:t>If a company provide better products for a lower cost -- and possibly faster -- than its competition, then that </a:t>
            </a:r>
            <a:r>
              <a:rPr lang="en-IN" dirty="0" err="1" smtClean="0"/>
              <a:t>comapny</a:t>
            </a:r>
            <a:r>
              <a:rPr lang="en-IN" dirty="0" smtClean="0"/>
              <a:t> can compete with them in ways they may not be able to match.</a:t>
            </a:r>
          </a:p>
          <a:p>
            <a:endParaRPr lang="en-US" dirty="0"/>
          </a:p>
        </p:txBody>
      </p:sp>
      <p:pic>
        <p:nvPicPr>
          <p:cNvPr id="4" name="Picture 2" descr="http://thesalesblog.com/wp-content/uploads/2010/06/iStock_000000568002XSmall.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534617" y="0"/>
            <a:ext cx="3609383" cy="1957051"/>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http://4.bp.blogspot.com/-oqe_LmgOKA0/T854e9HnfqI/AAAAAAAADH8/EX5-ngS_8Vg/s1600/Publics.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975644" y="3608430"/>
            <a:ext cx="3939756" cy="2869643"/>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a:xfrm>
            <a:off x="762000" y="0"/>
            <a:ext cx="4648200" cy="823690"/>
          </a:xfrm>
        </p:spPr>
        <p:txBody>
          <a:bodyPr>
            <a:normAutofit/>
          </a:bodyPr>
          <a:lstStyle/>
          <a:p>
            <a:r>
              <a:rPr lang="en-IN" sz="3600" b="1" dirty="0" smtClean="0">
                <a:solidFill>
                  <a:srgbClr val="002060"/>
                </a:solidFill>
                <a:latin typeface="Century Gothic"/>
              </a:rPr>
              <a:t>Publics</a:t>
            </a:r>
            <a:endParaRPr lang="en-IN" sz="3600" b="1" dirty="0">
              <a:solidFill>
                <a:srgbClr val="002060"/>
              </a:solidFill>
              <a:latin typeface="Century Gothic"/>
            </a:endParaRPr>
          </a:p>
        </p:txBody>
      </p:sp>
      <p:sp>
        <p:nvSpPr>
          <p:cNvPr id="3" name="Content Placeholder 2"/>
          <p:cNvSpPr>
            <a:spLocks noGrp="1"/>
          </p:cNvSpPr>
          <p:nvPr>
            <p:ph idx="1"/>
          </p:nvPr>
        </p:nvSpPr>
        <p:spPr>
          <a:xfrm>
            <a:off x="304800" y="990600"/>
            <a:ext cx="8372341" cy="5562600"/>
          </a:xfrm>
        </p:spPr>
        <p:txBody>
          <a:bodyPr>
            <a:normAutofit fontScale="92500" lnSpcReduction="20000"/>
          </a:bodyPr>
          <a:lstStyle/>
          <a:p>
            <a:r>
              <a:rPr lang="en-IN" b="1" dirty="0"/>
              <a:t>Publics</a:t>
            </a:r>
            <a:r>
              <a:rPr lang="en-IN" dirty="0"/>
              <a:t> </a:t>
            </a:r>
            <a:r>
              <a:rPr lang="en-IN" dirty="0"/>
              <a:t>are small </a:t>
            </a:r>
            <a:r>
              <a:rPr lang="en-IN" dirty="0"/>
              <a:t>groups of people who follow one or more particular issue very closely. They are well informed about the issue(s) and also have a very strong opinion on it/them.</a:t>
            </a:r>
            <a:endParaRPr lang="en-IN" dirty="0" smtClean="0"/>
          </a:p>
          <a:p>
            <a:r>
              <a:rPr lang="en-IN" dirty="0" smtClean="0"/>
              <a:t>In </a:t>
            </a:r>
            <a:r>
              <a:rPr lang="en-IN" dirty="0"/>
              <a:t>simple terms, a </a:t>
            </a:r>
            <a:r>
              <a:rPr lang="en-IN" b="1" dirty="0"/>
              <a:t>Public</a:t>
            </a:r>
            <a:r>
              <a:rPr lang="en-IN" dirty="0"/>
              <a:t> is any group of people that may have an real or potential interest in </a:t>
            </a:r>
            <a:r>
              <a:rPr lang="en-IN" dirty="0" smtClean="0"/>
              <a:t>or </a:t>
            </a:r>
            <a:r>
              <a:rPr lang="en-IN" dirty="0"/>
              <a:t>an impact on your business's ability to achieve its </a:t>
            </a:r>
            <a:r>
              <a:rPr lang="en-IN" dirty="0" smtClean="0"/>
              <a:t>objectives.</a:t>
            </a:r>
          </a:p>
          <a:p>
            <a:r>
              <a:rPr lang="en-IN" dirty="0"/>
              <a:t>Why should you care about Publics</a:t>
            </a:r>
            <a:r>
              <a:rPr lang="en-IN" dirty="0" smtClean="0"/>
              <a:t>?</a:t>
            </a:r>
            <a:r>
              <a:rPr lang="en-IN" dirty="0"/>
              <a:t>  It's simple.  Publics can </a:t>
            </a:r>
            <a:r>
              <a:rPr lang="en-IN" u="sng" dirty="0"/>
              <a:t>help</a:t>
            </a:r>
            <a:r>
              <a:rPr lang="en-IN" dirty="0"/>
              <a:t>, or </a:t>
            </a:r>
            <a:r>
              <a:rPr lang="en-IN" u="sng" dirty="0"/>
              <a:t>hinder</a:t>
            </a:r>
            <a:r>
              <a:rPr lang="en-IN" dirty="0"/>
              <a:t> your ability to get your message out to your customers, and collect value from them</a:t>
            </a:r>
            <a:r>
              <a:rPr lang="en-IN" dirty="0" smtClean="0"/>
              <a:t>.</a:t>
            </a:r>
          </a:p>
          <a:p>
            <a:r>
              <a:rPr lang="en-IN" dirty="0" smtClean="0"/>
              <a:t>Publics can be categorized to :-</a:t>
            </a:r>
          </a:p>
          <a:p>
            <a:pPr>
              <a:buFont typeface="Arial" panose="020B0604020202020204" pitchFamily="34" charset="0"/>
              <a:buChar char="•"/>
            </a:pPr>
            <a:r>
              <a:rPr lang="en-US" b="1" dirty="0"/>
              <a:t>Financial </a:t>
            </a:r>
            <a:r>
              <a:rPr lang="en-US" b="1" dirty="0" smtClean="0"/>
              <a:t>Publics</a:t>
            </a:r>
          </a:p>
          <a:p>
            <a:pPr>
              <a:buFont typeface="Arial" panose="020B0604020202020204" pitchFamily="34" charset="0"/>
              <a:buChar char="•"/>
            </a:pPr>
            <a:r>
              <a:rPr lang="en-US" b="1" dirty="0"/>
              <a:t>Media </a:t>
            </a:r>
            <a:r>
              <a:rPr lang="en-US" b="1" dirty="0" smtClean="0"/>
              <a:t>Publics</a:t>
            </a:r>
          </a:p>
          <a:p>
            <a:pPr>
              <a:buFont typeface="Arial" panose="020B0604020202020204" pitchFamily="34" charset="0"/>
              <a:buChar char="•"/>
            </a:pPr>
            <a:r>
              <a:rPr lang="en-US" b="1" dirty="0"/>
              <a:t>Government </a:t>
            </a:r>
            <a:r>
              <a:rPr lang="en-US" b="1" dirty="0" smtClean="0"/>
              <a:t>Publics</a:t>
            </a:r>
          </a:p>
          <a:p>
            <a:pPr>
              <a:buFont typeface="Arial" panose="020B0604020202020204" pitchFamily="34" charset="0"/>
              <a:buChar char="•"/>
            </a:pPr>
            <a:r>
              <a:rPr lang="en-US" b="1" dirty="0"/>
              <a:t>Local </a:t>
            </a:r>
            <a:r>
              <a:rPr lang="en-US" b="1" dirty="0" smtClean="0"/>
              <a:t>Publics</a:t>
            </a:r>
          </a:p>
          <a:p>
            <a:pPr>
              <a:buFont typeface="Arial" panose="020B0604020202020204" pitchFamily="34" charset="0"/>
              <a:buChar char="•"/>
            </a:pPr>
            <a:r>
              <a:rPr lang="en-US" b="1" dirty="0"/>
              <a:t>General </a:t>
            </a:r>
            <a:r>
              <a:rPr lang="en-US" b="1" dirty="0" smtClean="0"/>
              <a:t>Publics</a:t>
            </a:r>
          </a:p>
          <a:p>
            <a:pPr>
              <a:buFont typeface="Arial" panose="020B0604020202020204" pitchFamily="34" charset="0"/>
              <a:buChar char="•"/>
            </a:pPr>
            <a:r>
              <a:rPr lang="en-US" b="1" dirty="0"/>
              <a:t>Internal Publics</a:t>
            </a:r>
            <a:endParaRPr lang="en-IN"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545431" y="457200"/>
            <a:ext cx="6684169" cy="823912"/>
          </a:xfrm>
        </p:spPr>
        <p:txBody>
          <a:bodyPr>
            <a:normAutofit/>
          </a:bodyPr>
          <a:lstStyle/>
          <a:p>
            <a:r>
              <a:rPr lang="en-US" sz="3600" b="1" dirty="0" smtClean="0">
                <a:solidFill>
                  <a:srgbClr val="002060"/>
                </a:solidFill>
                <a:latin typeface="Century Gothic"/>
              </a:rPr>
              <a:t>TECHNIQUES OF ANALYSIS</a:t>
            </a:r>
            <a:endParaRPr lang="en-US" sz="3600" b="1" dirty="0">
              <a:solidFill>
                <a:srgbClr val="002060"/>
              </a:solidFill>
              <a:latin typeface="Century Gothic"/>
            </a:endParaRPr>
          </a:p>
        </p:txBody>
      </p:sp>
      <p:sp>
        <p:nvSpPr>
          <p:cNvPr id="5" name="Content Placeholder 4"/>
          <p:cNvSpPr>
            <a:spLocks noGrp="1"/>
          </p:cNvSpPr>
          <p:nvPr>
            <p:ph idx="4294967295"/>
          </p:nvPr>
        </p:nvSpPr>
        <p:spPr>
          <a:xfrm>
            <a:off x="762000" y="1828800"/>
            <a:ext cx="6686550" cy="3776663"/>
          </a:xfrm>
        </p:spPr>
        <p:txBody>
          <a:bodyPr>
            <a:normAutofit/>
          </a:bodyPr>
          <a:lstStyle/>
          <a:p>
            <a:r>
              <a:rPr lang="en-US" sz="3200" dirty="0" smtClean="0">
                <a:latin typeface="Andalus" pitchFamily="2" charset="-78"/>
                <a:cs typeface="Andalus" pitchFamily="2" charset="-78"/>
              </a:rPr>
              <a:t>Verbal &amp; Written Information</a:t>
            </a:r>
          </a:p>
          <a:p>
            <a:r>
              <a:rPr lang="en-US" sz="3200" dirty="0" smtClean="0">
                <a:latin typeface="Andalus" pitchFamily="2" charset="-78"/>
                <a:cs typeface="Andalus" pitchFamily="2" charset="-78"/>
              </a:rPr>
              <a:t>Search and Scanning</a:t>
            </a:r>
          </a:p>
          <a:p>
            <a:r>
              <a:rPr lang="en-US" sz="3200" dirty="0" smtClean="0">
                <a:latin typeface="Andalus" pitchFamily="2" charset="-78"/>
                <a:cs typeface="Andalus" pitchFamily="2" charset="-78"/>
              </a:rPr>
              <a:t>Spying</a:t>
            </a:r>
          </a:p>
          <a:p>
            <a:r>
              <a:rPr lang="en-US" sz="3200" dirty="0" smtClean="0">
                <a:latin typeface="Andalus" pitchFamily="2" charset="-78"/>
                <a:cs typeface="Andalus" pitchFamily="2" charset="-78"/>
              </a:rPr>
              <a:t>Forecasting and Formal Studies</a:t>
            </a:r>
            <a:endParaRPr lang="en-US" sz="3200" dirty="0">
              <a:latin typeface="Andalus" pitchFamily="2" charset="-78"/>
              <a:cs typeface="Andalus" pitchFamily="2" charset="-78"/>
            </a:endParaRPr>
          </a:p>
        </p:txBody>
      </p:sp>
    </p:spTree>
    <p:extLst>
      <p:ext uri="{BB962C8B-B14F-4D97-AF65-F5344CB8AC3E}">
        <p14:creationId xmlns:p14="http://schemas.microsoft.com/office/powerpoint/2010/main" xmlns="" val="14418455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229600" cy="1143000"/>
          </a:xfrm>
        </p:spPr>
        <p:txBody>
          <a:bodyPr>
            <a:normAutofit/>
          </a:bodyPr>
          <a:lstStyle/>
          <a:p>
            <a:r>
              <a:rPr lang="en-US" sz="3600" b="1" dirty="0" smtClean="0">
                <a:solidFill>
                  <a:srgbClr val="002060"/>
                </a:solidFill>
                <a:latin typeface="Century Gothic"/>
              </a:rPr>
              <a:t>Verbal &amp; Written Information</a:t>
            </a:r>
            <a:endParaRPr lang="en-US" sz="3600" b="1" dirty="0">
              <a:solidFill>
                <a:srgbClr val="002060"/>
              </a:solidFill>
              <a:latin typeface="Century Gothic"/>
            </a:endParaRPr>
          </a:p>
        </p:txBody>
      </p:sp>
      <p:sp>
        <p:nvSpPr>
          <p:cNvPr id="3" name="Content Placeholder 2"/>
          <p:cNvSpPr>
            <a:spLocks noGrp="1"/>
          </p:cNvSpPr>
          <p:nvPr>
            <p:ph idx="1"/>
          </p:nvPr>
        </p:nvSpPr>
        <p:spPr>
          <a:xfrm>
            <a:off x="228600" y="2133600"/>
            <a:ext cx="5029200" cy="4191000"/>
          </a:xfrm>
        </p:spPr>
        <p:txBody>
          <a:bodyPr>
            <a:normAutofit fontScale="92500" lnSpcReduction="10000"/>
          </a:bodyPr>
          <a:lstStyle/>
          <a:p>
            <a:r>
              <a:rPr lang="en-IN" sz="3200" dirty="0" smtClean="0">
                <a:latin typeface="Andalus" pitchFamily="18" charset="-78"/>
                <a:cs typeface="Andalus" pitchFamily="18" charset="-78"/>
              </a:rPr>
              <a:t>Verbal information includes, information obtained by direct talk with people, by attending seminars, meetings, etc.. </a:t>
            </a:r>
          </a:p>
          <a:p>
            <a:pPr marL="342900" lvl="1" indent="-342900"/>
            <a:r>
              <a:rPr lang="en-IN" sz="3200" dirty="0" smtClean="0">
                <a:latin typeface="Andalus" pitchFamily="18" charset="-78"/>
                <a:cs typeface="Andalus" pitchFamily="18" charset="-78"/>
              </a:rPr>
              <a:t>Written or documentary information includes both published and unpublished materials</a:t>
            </a:r>
          </a:p>
          <a:p>
            <a:pPr>
              <a:buNone/>
            </a:pPr>
            <a:endParaRPr lang="en-US" dirty="0" smtClean="0"/>
          </a:p>
          <a:p>
            <a:endParaRPr lang="en-US" dirty="0"/>
          </a:p>
        </p:txBody>
      </p:sp>
      <p:pic>
        <p:nvPicPr>
          <p:cNvPr id="6146" name="Picture 2" descr="http://2.bp.blogspot.com/-LnQudMEenwM/UAEyB5tDbxI/AAAAAAAAAUg/L4BKkt0UVoY/s1600/nonverbalcommunication.jpg"/>
          <p:cNvPicPr>
            <a:picLocks noChangeAspect="1" noChangeArrowheads="1"/>
          </p:cNvPicPr>
          <p:nvPr/>
        </p:nvPicPr>
        <p:blipFill>
          <a:blip r:embed="rId2" cstate="print"/>
          <a:srcRect/>
          <a:stretch>
            <a:fillRect/>
          </a:stretch>
        </p:blipFill>
        <p:spPr bwMode="auto">
          <a:xfrm>
            <a:off x="5242761" y="2115553"/>
            <a:ext cx="3392905" cy="3924301"/>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143000"/>
          </a:xfrm>
        </p:spPr>
        <p:txBody>
          <a:bodyPr>
            <a:normAutofit/>
          </a:bodyPr>
          <a:lstStyle/>
          <a:p>
            <a:r>
              <a:rPr lang="en-US" sz="3600" b="1" dirty="0" smtClean="0">
                <a:solidFill>
                  <a:srgbClr val="002060"/>
                </a:solidFill>
                <a:latin typeface="Century Gothic"/>
              </a:rPr>
              <a:t>Search &amp; Scanning</a:t>
            </a:r>
            <a:endParaRPr lang="en-US" sz="3600" b="1" dirty="0">
              <a:solidFill>
                <a:srgbClr val="002060"/>
              </a:solidFill>
              <a:latin typeface="Century Gothic"/>
            </a:endParaRPr>
          </a:p>
        </p:txBody>
      </p:sp>
      <p:sp>
        <p:nvSpPr>
          <p:cNvPr id="3" name="Content Placeholder 2"/>
          <p:cNvSpPr>
            <a:spLocks noGrp="1"/>
          </p:cNvSpPr>
          <p:nvPr>
            <p:ph idx="1"/>
          </p:nvPr>
        </p:nvSpPr>
        <p:spPr>
          <a:xfrm>
            <a:off x="228600" y="1828800"/>
            <a:ext cx="5029200" cy="3777622"/>
          </a:xfrm>
        </p:spPr>
        <p:txBody>
          <a:bodyPr>
            <a:normAutofit/>
          </a:bodyPr>
          <a:lstStyle/>
          <a:p>
            <a:pPr marL="342900" lvl="1" indent="-342900"/>
            <a:r>
              <a:rPr lang="en-IN" sz="3200" dirty="0" smtClean="0">
                <a:latin typeface="Andalus" pitchFamily="18" charset="-78"/>
                <a:cs typeface="Andalus" pitchFamily="18" charset="-78"/>
              </a:rPr>
              <a:t>This involves research for obtaining the required information</a:t>
            </a:r>
          </a:p>
          <a:p>
            <a:r>
              <a:rPr lang="en-IN" sz="3200" dirty="0" smtClean="0">
                <a:latin typeface="Andalus" pitchFamily="18" charset="-78"/>
                <a:cs typeface="Andalus" pitchFamily="18" charset="-78"/>
              </a:rPr>
              <a:t>Search for knowledge and systematic investigation to establish facts</a:t>
            </a:r>
          </a:p>
          <a:p>
            <a:endParaRPr lang="en-US" sz="3200" dirty="0"/>
          </a:p>
        </p:txBody>
      </p:sp>
      <p:sp>
        <p:nvSpPr>
          <p:cNvPr id="5122" name="AutoShape 2" descr="http://4.bp.blogspot.com/-5HIjp9h6SL0/Tp-Q_837KFI/AAAAAAAAAsE/i6VMPRfx3D8/s1600/searching-for-info.jpg"/>
          <p:cNvSpPr>
            <a:spLocks noChangeAspect="1" noChangeArrowheads="1"/>
          </p:cNvSpPr>
          <p:nvPr/>
        </p:nvSpPr>
        <p:spPr bwMode="auto">
          <a:xfrm>
            <a:off x="116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4" name="AutoShape 4" descr="http://4.bp.blogspot.com/-5HIjp9h6SL0/Tp-Q_837KFI/AAAAAAAAAsE/i6VMPRfx3D8/s1600/searching-for-info.jpg"/>
          <p:cNvSpPr>
            <a:spLocks noChangeAspect="1" noChangeArrowheads="1"/>
          </p:cNvSpPr>
          <p:nvPr/>
        </p:nvSpPr>
        <p:spPr bwMode="auto">
          <a:xfrm>
            <a:off x="116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6" name="Picture 2" descr="C:\Users\Singh S\Desktop\123.png"/>
          <p:cNvPicPr>
            <a:picLocks noChangeAspect="1" noChangeArrowheads="1"/>
          </p:cNvPicPr>
          <p:nvPr/>
        </p:nvPicPr>
        <p:blipFill>
          <a:blip r:embed="rId2" cstate="print"/>
          <a:srcRect/>
          <a:stretch>
            <a:fillRect/>
          </a:stretch>
        </p:blipFill>
        <p:spPr bwMode="auto">
          <a:xfrm>
            <a:off x="5412184" y="1384132"/>
            <a:ext cx="3476144" cy="4893247"/>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533400"/>
            <a:ext cx="6684169" cy="1281112"/>
          </a:xfrm>
        </p:spPr>
        <p:txBody>
          <a:bodyPr>
            <a:normAutofit/>
          </a:bodyPr>
          <a:lstStyle/>
          <a:p>
            <a:r>
              <a:rPr lang="en-US" sz="3600" b="1" dirty="0" smtClean="0">
                <a:solidFill>
                  <a:srgbClr val="002060"/>
                </a:solidFill>
                <a:latin typeface="Century Gothic"/>
              </a:rPr>
              <a:t>Spying</a:t>
            </a:r>
            <a:br>
              <a:rPr lang="en-US" sz="3600" b="1" dirty="0" smtClean="0">
                <a:solidFill>
                  <a:srgbClr val="002060"/>
                </a:solidFill>
                <a:latin typeface="Century Gothic"/>
              </a:rPr>
            </a:br>
            <a:endParaRPr lang="en-US" sz="3600" b="1" dirty="0">
              <a:solidFill>
                <a:srgbClr val="002060"/>
              </a:solidFill>
              <a:latin typeface="Century Gothic"/>
            </a:endParaRPr>
          </a:p>
        </p:txBody>
      </p:sp>
      <p:sp>
        <p:nvSpPr>
          <p:cNvPr id="3" name="Content Placeholder 2"/>
          <p:cNvSpPr>
            <a:spLocks noGrp="1"/>
          </p:cNvSpPr>
          <p:nvPr>
            <p:ph idx="4294967295"/>
          </p:nvPr>
        </p:nvSpPr>
        <p:spPr>
          <a:xfrm>
            <a:off x="304800" y="1524000"/>
            <a:ext cx="5562600" cy="4688306"/>
          </a:xfrm>
        </p:spPr>
        <p:txBody>
          <a:bodyPr>
            <a:normAutofit fontScale="92500" lnSpcReduction="20000"/>
          </a:bodyPr>
          <a:lstStyle/>
          <a:p>
            <a:pPr marL="342900" lvl="1" indent="-342900"/>
            <a:endParaRPr lang="en-IN" sz="3200" dirty="0" smtClean="0">
              <a:latin typeface="Andalus" pitchFamily="18" charset="-78"/>
              <a:cs typeface="Andalus" pitchFamily="18" charset="-78"/>
            </a:endParaRPr>
          </a:p>
          <a:p>
            <a:pPr marL="342900" lvl="1" indent="-342900"/>
            <a:r>
              <a:rPr lang="en-US" sz="3300" dirty="0" smtClean="0">
                <a:latin typeface="Andalus" pitchFamily="2" charset="-78"/>
                <a:cs typeface="Andalus" pitchFamily="2" charset="-78"/>
              </a:rPr>
              <a:t>Working for an organization by secretly collecting information about enemies or competitors</a:t>
            </a:r>
            <a:r>
              <a:rPr lang="en-US" sz="3300" dirty="0" smtClean="0"/>
              <a:t>.</a:t>
            </a:r>
          </a:p>
          <a:p>
            <a:pPr marL="342900" lvl="1" indent="-342900"/>
            <a:r>
              <a:rPr lang="en-IN" sz="3300" dirty="0" smtClean="0">
                <a:latin typeface="Andalus" pitchFamily="18" charset="-78"/>
                <a:cs typeface="Andalus" pitchFamily="18" charset="-78"/>
              </a:rPr>
              <a:t>Even though it is not considered as ethical, spying to get information about the competitor is not uncommon.</a:t>
            </a:r>
          </a:p>
          <a:p>
            <a:pPr marL="342900" lvl="1" indent="-342900"/>
            <a:r>
              <a:rPr lang="en-IN" sz="3300" dirty="0" smtClean="0">
                <a:latin typeface="Andalus" pitchFamily="18" charset="-78"/>
                <a:cs typeface="Andalus" pitchFamily="18" charset="-78"/>
              </a:rPr>
              <a:t>Many renowned companies have followed this technique.</a:t>
            </a:r>
          </a:p>
          <a:p>
            <a:endParaRPr lang="en-US" dirty="0"/>
          </a:p>
        </p:txBody>
      </p:sp>
      <p:pic>
        <p:nvPicPr>
          <p:cNvPr id="5122" name="Picture 2" descr="http://granitegrok.com/wp-content/uploads/2012/02/spying2.jpg"/>
          <p:cNvPicPr>
            <a:picLocks noChangeAspect="1" noChangeArrowheads="1"/>
          </p:cNvPicPr>
          <p:nvPr/>
        </p:nvPicPr>
        <p:blipFill>
          <a:blip r:embed="rId2" cstate="print"/>
          <a:srcRect/>
          <a:stretch>
            <a:fillRect/>
          </a:stretch>
        </p:blipFill>
        <p:spPr bwMode="auto">
          <a:xfrm>
            <a:off x="6163176" y="1874420"/>
            <a:ext cx="2635081" cy="4478254"/>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85800"/>
            <a:ext cx="6683765" cy="711395"/>
          </a:xfrm>
        </p:spPr>
        <p:txBody>
          <a:bodyPr>
            <a:normAutofit fontScale="90000"/>
          </a:bodyPr>
          <a:lstStyle/>
          <a:p>
            <a:r>
              <a:rPr lang="en-US" sz="4000" b="1" dirty="0" smtClean="0">
                <a:solidFill>
                  <a:srgbClr val="002060"/>
                </a:solidFill>
                <a:latin typeface="Century Gothic"/>
              </a:rPr>
              <a:t>12 Ways to Legally Spy:</a:t>
            </a:r>
            <a:r>
              <a:rPr lang="en-US" b="1" dirty="0" smtClean="0"/>
              <a:t/>
            </a:r>
            <a:br>
              <a:rPr lang="en-US" b="1" dirty="0" smtClean="0"/>
            </a:br>
            <a:endParaRPr lang="en-US" dirty="0"/>
          </a:p>
        </p:txBody>
      </p:sp>
      <p:sp>
        <p:nvSpPr>
          <p:cNvPr id="3" name="Content Placeholder 2"/>
          <p:cNvSpPr>
            <a:spLocks noGrp="1"/>
          </p:cNvSpPr>
          <p:nvPr>
            <p:ph idx="1"/>
          </p:nvPr>
        </p:nvSpPr>
        <p:spPr>
          <a:xfrm>
            <a:off x="228600" y="1447800"/>
            <a:ext cx="6686550" cy="5061285"/>
          </a:xfrm>
        </p:spPr>
        <p:txBody>
          <a:bodyPr>
            <a:normAutofit lnSpcReduction="10000"/>
          </a:bodyPr>
          <a:lstStyle/>
          <a:p>
            <a:r>
              <a:rPr lang="en-US" b="1" dirty="0" smtClean="0"/>
              <a:t>Read the local papers</a:t>
            </a:r>
          </a:p>
          <a:p>
            <a:r>
              <a:rPr lang="en-US" b="1" dirty="0" smtClean="0"/>
              <a:t> Tap your vendors</a:t>
            </a:r>
          </a:p>
          <a:p>
            <a:r>
              <a:rPr lang="en-US" b="1" dirty="0" smtClean="0"/>
              <a:t>Go to trade shows</a:t>
            </a:r>
          </a:p>
          <a:p>
            <a:r>
              <a:rPr lang="en-US" b="1" dirty="0" smtClean="0"/>
              <a:t>Take a plant tour</a:t>
            </a:r>
          </a:p>
          <a:p>
            <a:r>
              <a:rPr lang="en-US" b="1" dirty="0" smtClean="0"/>
              <a:t>Play secret shopper</a:t>
            </a:r>
          </a:p>
          <a:p>
            <a:r>
              <a:rPr lang="en-US" b="1" dirty="0" smtClean="0"/>
              <a:t>Browse public documents</a:t>
            </a:r>
          </a:p>
          <a:p>
            <a:r>
              <a:rPr lang="en-US" b="1" dirty="0" smtClean="0"/>
              <a:t>Google your competitor's website</a:t>
            </a:r>
          </a:p>
          <a:p>
            <a:r>
              <a:rPr lang="en-US" b="1" dirty="0" smtClean="0"/>
              <a:t>Explore LinkedIn</a:t>
            </a:r>
          </a:p>
          <a:p>
            <a:r>
              <a:rPr lang="en-US" b="1" dirty="0" smtClean="0"/>
              <a:t>Troll Twitter and </a:t>
            </a:r>
            <a:r>
              <a:rPr lang="en-US" b="1" dirty="0" err="1" smtClean="0"/>
              <a:t>Facebook</a:t>
            </a:r>
            <a:r>
              <a:rPr lang="en-US" b="1" dirty="0" smtClean="0"/>
              <a:t> chatter</a:t>
            </a:r>
          </a:p>
          <a:p>
            <a:r>
              <a:rPr lang="en-US" b="1" dirty="0" smtClean="0"/>
              <a:t>Find competitors' job ads</a:t>
            </a:r>
          </a:p>
          <a:p>
            <a:r>
              <a:rPr lang="en-US" b="1" dirty="0" smtClean="0"/>
              <a:t>See Who's on </a:t>
            </a:r>
            <a:r>
              <a:rPr lang="en-US" b="1" dirty="0" err="1" smtClean="0"/>
              <a:t>Quora</a:t>
            </a:r>
            <a:endParaRPr lang="en-US" b="1" dirty="0" smtClean="0"/>
          </a:p>
          <a:p>
            <a:endParaRPr lang="en-US" dirty="0"/>
          </a:p>
        </p:txBody>
      </p:sp>
      <p:pic>
        <p:nvPicPr>
          <p:cNvPr id="4098" name="Picture 2" descr="http://www.insurancequotes.com/Media/Default/BlogPost/Import/insurance-spying-230x300.jpg"/>
          <p:cNvPicPr>
            <a:picLocks noChangeAspect="1" noChangeArrowheads="1"/>
          </p:cNvPicPr>
          <p:nvPr/>
        </p:nvPicPr>
        <p:blipFill>
          <a:blip r:embed="rId2" cstate="print"/>
          <a:srcRect/>
          <a:stretch>
            <a:fillRect/>
          </a:stretch>
        </p:blipFill>
        <p:spPr bwMode="auto">
          <a:xfrm>
            <a:off x="6324600" y="1600200"/>
            <a:ext cx="2616868" cy="4716379"/>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3600" b="1" dirty="0" smtClean="0">
                <a:solidFill>
                  <a:srgbClr val="002060"/>
                </a:solidFill>
                <a:latin typeface="Century Gothic"/>
              </a:rPr>
              <a:t>Forecasting &amp; Formal Studying</a:t>
            </a:r>
            <a:endParaRPr lang="en-US" sz="3600" b="1" dirty="0">
              <a:solidFill>
                <a:srgbClr val="002060"/>
              </a:solidFill>
              <a:latin typeface="Century Gothic"/>
            </a:endParaRPr>
          </a:p>
        </p:txBody>
      </p:sp>
      <p:sp>
        <p:nvSpPr>
          <p:cNvPr id="3" name="Content Placeholder 2"/>
          <p:cNvSpPr>
            <a:spLocks noGrp="1"/>
          </p:cNvSpPr>
          <p:nvPr>
            <p:ph idx="1"/>
          </p:nvPr>
        </p:nvSpPr>
        <p:spPr>
          <a:xfrm>
            <a:off x="381000" y="1600200"/>
            <a:ext cx="4724400" cy="4652210"/>
          </a:xfrm>
        </p:spPr>
        <p:txBody>
          <a:bodyPr>
            <a:normAutofit fontScale="77500" lnSpcReduction="20000"/>
          </a:bodyPr>
          <a:lstStyle/>
          <a:p>
            <a:pPr marL="342900" lvl="1" indent="-342900"/>
            <a:endParaRPr lang="en-IN" sz="3200" dirty="0" smtClean="0">
              <a:latin typeface="Andalus" pitchFamily="18" charset="-78"/>
              <a:cs typeface="Andalus" pitchFamily="18" charset="-78"/>
            </a:endParaRPr>
          </a:p>
          <a:p>
            <a:pPr marL="342900" lvl="1" indent="-342900"/>
            <a:r>
              <a:rPr lang="en-US" sz="3200" dirty="0" smtClean="0">
                <a:latin typeface="Andalus" pitchFamily="2" charset="-78"/>
                <a:cs typeface="Andalus" pitchFamily="2" charset="-78"/>
              </a:rPr>
              <a:t>Forecasting is the process of making statements about events whose actual outcomes (typically) have not yet been observed</a:t>
            </a:r>
            <a:endParaRPr lang="en-IN" sz="3200" dirty="0" smtClean="0">
              <a:latin typeface="Andalus" pitchFamily="2" charset="-78"/>
              <a:cs typeface="Andalus" pitchFamily="2" charset="-78"/>
            </a:endParaRPr>
          </a:p>
          <a:p>
            <a:pPr marL="342900" lvl="1" indent="-342900"/>
            <a:r>
              <a:rPr lang="en-IN" sz="3200" dirty="0" smtClean="0">
                <a:latin typeface="Andalus" pitchFamily="18" charset="-78"/>
                <a:cs typeface="Andalus" pitchFamily="18" charset="-78"/>
              </a:rPr>
              <a:t>Done by corporate planners  or other staff personnel or consultants </a:t>
            </a:r>
          </a:p>
          <a:p>
            <a:pPr marL="342900" lvl="1" indent="-342900"/>
            <a:r>
              <a:rPr lang="en-IN" sz="3200" dirty="0" smtClean="0">
                <a:latin typeface="Andalus" pitchFamily="18" charset="-78"/>
                <a:cs typeface="Andalus" pitchFamily="18" charset="-78"/>
              </a:rPr>
              <a:t>This pertains to use the information gathered by above mentioned 3 methods for picturing the future scenario.</a:t>
            </a:r>
          </a:p>
          <a:p>
            <a:endParaRPr lang="en-US" dirty="0"/>
          </a:p>
        </p:txBody>
      </p:sp>
      <p:pic>
        <p:nvPicPr>
          <p:cNvPr id="3074" name="Picture 2" descr="http://www.referenceforbusiness.com/photos/forecasting-341.jpg"/>
          <p:cNvPicPr>
            <a:picLocks noChangeAspect="1" noChangeArrowheads="1"/>
          </p:cNvPicPr>
          <p:nvPr/>
        </p:nvPicPr>
        <p:blipFill>
          <a:blip r:embed="rId2" cstate="print"/>
          <a:srcRect/>
          <a:stretch>
            <a:fillRect/>
          </a:stretch>
        </p:blipFill>
        <p:spPr bwMode="auto">
          <a:xfrm>
            <a:off x="5630779" y="1507874"/>
            <a:ext cx="3072523" cy="4435727"/>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838200"/>
            <a:ext cx="6683765" cy="1280890"/>
          </a:xfrm>
        </p:spPr>
        <p:txBody>
          <a:bodyPr>
            <a:noAutofit/>
          </a:bodyPr>
          <a:lstStyle/>
          <a:p>
            <a:r>
              <a:rPr lang="en-US" sz="3600" b="1" dirty="0" smtClean="0">
                <a:solidFill>
                  <a:srgbClr val="002060"/>
                </a:solidFill>
                <a:latin typeface="Century Gothic"/>
              </a:rPr>
              <a:t>Forecasting Steps</a:t>
            </a:r>
            <a:br>
              <a:rPr lang="en-US" sz="3600" b="1" dirty="0" smtClean="0">
                <a:solidFill>
                  <a:srgbClr val="002060"/>
                </a:solidFill>
                <a:latin typeface="Century Gothic"/>
              </a:rPr>
            </a:br>
            <a:endParaRPr lang="en-US" sz="3600" b="1" dirty="0">
              <a:solidFill>
                <a:srgbClr val="002060"/>
              </a:solidFill>
              <a:latin typeface="Century Gothic"/>
            </a:endParaRPr>
          </a:p>
        </p:txBody>
      </p:sp>
      <p:sp>
        <p:nvSpPr>
          <p:cNvPr id="3" name="Content Placeholder 2"/>
          <p:cNvSpPr>
            <a:spLocks noGrp="1"/>
          </p:cNvSpPr>
          <p:nvPr>
            <p:ph idx="1"/>
          </p:nvPr>
        </p:nvSpPr>
        <p:spPr>
          <a:xfrm>
            <a:off x="152400" y="2286000"/>
            <a:ext cx="9144000" cy="4389120"/>
          </a:xfrm>
        </p:spPr>
        <p:txBody>
          <a:bodyPr>
            <a:normAutofit/>
          </a:bodyPr>
          <a:lstStyle/>
          <a:p>
            <a:r>
              <a:rPr lang="en-US" sz="3200" dirty="0" smtClean="0">
                <a:solidFill>
                  <a:schemeClr val="tx2"/>
                </a:solidFill>
                <a:latin typeface="Andalus" pitchFamily="2" charset="-78"/>
                <a:cs typeface="Andalus" pitchFamily="2" charset="-78"/>
              </a:rPr>
              <a:t>Identification of Relevant Environmental Variables </a:t>
            </a:r>
          </a:p>
          <a:p>
            <a:r>
              <a:rPr lang="en-US" sz="3200" dirty="0" smtClean="0">
                <a:solidFill>
                  <a:schemeClr val="tx2"/>
                </a:solidFill>
                <a:latin typeface="Andalus" pitchFamily="2" charset="-78"/>
                <a:cs typeface="Andalus" pitchFamily="2" charset="-78"/>
              </a:rPr>
              <a:t>Collection of Information </a:t>
            </a:r>
          </a:p>
          <a:p>
            <a:r>
              <a:rPr lang="en-US" sz="3200" dirty="0" smtClean="0">
                <a:solidFill>
                  <a:schemeClr val="tx2"/>
                </a:solidFill>
                <a:latin typeface="Andalus" pitchFamily="2" charset="-78"/>
                <a:cs typeface="Andalus" pitchFamily="2" charset="-78"/>
              </a:rPr>
              <a:t>Selection of Forecasting Technique </a:t>
            </a:r>
          </a:p>
          <a:p>
            <a:r>
              <a:rPr lang="en-US" sz="3200" dirty="0" smtClean="0">
                <a:solidFill>
                  <a:schemeClr val="tx2"/>
                </a:solidFill>
                <a:latin typeface="Andalus" pitchFamily="2" charset="-78"/>
                <a:cs typeface="Andalus" pitchFamily="2" charset="-78"/>
              </a:rPr>
              <a:t>Monitoring</a:t>
            </a:r>
            <a:endParaRPr lang="en-US" sz="3200" dirty="0">
              <a:solidFill>
                <a:schemeClr val="tx2"/>
              </a:solidFill>
              <a:latin typeface="Andalus" pitchFamily="2" charset="-78"/>
              <a:cs typeface="Andalus" pitchFamily="2" charset="-7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epali.m03\Pictures\imagesCAE1KH1V.jpg"/>
          <p:cNvPicPr>
            <a:picLocks noChangeAspect="1" noChangeArrowheads="1"/>
          </p:cNvPicPr>
          <p:nvPr/>
        </p:nvPicPr>
        <p:blipFill>
          <a:blip r:embed="rId2"/>
          <a:srcRect/>
          <a:stretch>
            <a:fillRect/>
          </a:stretch>
        </p:blipFill>
        <p:spPr bwMode="auto">
          <a:xfrm>
            <a:off x="7319889" y="0"/>
            <a:ext cx="1824111" cy="1631694"/>
          </a:xfrm>
          <a:prstGeom prst="rect">
            <a:avLst/>
          </a:prstGeom>
          <a:noFill/>
        </p:spPr>
      </p:pic>
      <p:sp>
        <p:nvSpPr>
          <p:cNvPr id="2" name="Title 1"/>
          <p:cNvSpPr>
            <a:spLocks noGrp="1"/>
          </p:cNvSpPr>
          <p:nvPr>
            <p:ph type="title"/>
          </p:nvPr>
        </p:nvSpPr>
        <p:spPr>
          <a:xfrm>
            <a:off x="381000" y="381000"/>
            <a:ext cx="9525000" cy="1143000"/>
          </a:xfrm>
        </p:spPr>
        <p:txBody>
          <a:bodyPr>
            <a:normAutofit/>
          </a:bodyPr>
          <a:lstStyle/>
          <a:p>
            <a:r>
              <a:rPr lang="en-IN" sz="3600" b="1" dirty="0" smtClean="0">
                <a:solidFill>
                  <a:srgbClr val="002060"/>
                </a:solidFill>
                <a:latin typeface="Century Gothic"/>
              </a:rPr>
              <a:t>Why study Business Environment??</a:t>
            </a:r>
            <a:endParaRPr lang="en-US" sz="3600" b="1" dirty="0" smtClean="0">
              <a:solidFill>
                <a:srgbClr val="002060"/>
              </a:solidFill>
              <a:latin typeface="Century Gothic"/>
            </a:endParaRPr>
          </a:p>
        </p:txBody>
      </p:sp>
      <p:sp>
        <p:nvSpPr>
          <p:cNvPr id="3" name="Content Placeholder 2"/>
          <p:cNvSpPr>
            <a:spLocks noGrp="1"/>
          </p:cNvSpPr>
          <p:nvPr>
            <p:ph idx="1"/>
          </p:nvPr>
        </p:nvSpPr>
        <p:spPr>
          <a:xfrm>
            <a:off x="304800" y="1935480"/>
            <a:ext cx="8839200" cy="4617720"/>
          </a:xfrm>
        </p:spPr>
        <p:txBody>
          <a:bodyPr>
            <a:normAutofit fontScale="77500" lnSpcReduction="20000"/>
          </a:bodyPr>
          <a:lstStyle/>
          <a:p>
            <a:pPr>
              <a:buFont typeface="Wingdings" pitchFamily="2" charset="2"/>
              <a:buChar char="Ø"/>
            </a:pPr>
            <a:r>
              <a:rPr lang="en-IN" dirty="0" smtClean="0"/>
              <a:t>The success of every business depends upon adapting itself to the environment within which it functions. </a:t>
            </a:r>
          </a:p>
          <a:p>
            <a:pPr>
              <a:buFont typeface="Wingdings" pitchFamily="2" charset="2"/>
              <a:buChar char="Ø"/>
            </a:pPr>
            <a:endParaRPr lang="en-IN" dirty="0" smtClean="0"/>
          </a:p>
          <a:p>
            <a:r>
              <a:rPr lang="en-IN" dirty="0" smtClean="0"/>
              <a:t> For Example:</a:t>
            </a:r>
          </a:p>
          <a:p>
            <a:pPr>
              <a:buNone/>
            </a:pPr>
            <a:endParaRPr lang="en-IN" dirty="0" smtClean="0"/>
          </a:p>
          <a:p>
            <a:pPr marL="342900" indent="-342900">
              <a:buFont typeface="+mj-lt"/>
              <a:buAutoNum type="arabicPeriod"/>
            </a:pPr>
            <a:r>
              <a:rPr lang="en-IN" dirty="0" smtClean="0"/>
              <a:t> When there is a change in government policies, the business has to make the necessary changes to adapt itself to the new policies.</a:t>
            </a:r>
          </a:p>
          <a:p>
            <a:pPr marL="342900" indent="-342900">
              <a:buFont typeface="+mj-lt"/>
              <a:buAutoNum type="arabicPeriod"/>
            </a:pPr>
            <a:r>
              <a:rPr lang="en-IN" dirty="0" smtClean="0"/>
              <a:t>Change in technology may render the existing products obsolete, introduction of colour  T.V television replaced the black and white T.V  or introduction of computers replaced type </a:t>
            </a:r>
            <a:r>
              <a:rPr lang="en-IN" dirty="0" smtClean="0"/>
              <a:t>writers. Introduction </a:t>
            </a:r>
            <a:r>
              <a:rPr lang="en-IN" dirty="0" smtClean="0"/>
              <a:t>of Jeans affected traditional wear. Etc.</a:t>
            </a:r>
          </a:p>
          <a:p>
            <a:pPr marL="342900" indent="-342900">
              <a:buNone/>
            </a:pPr>
            <a:endParaRPr lang="en-IN" dirty="0" smtClean="0"/>
          </a:p>
          <a:p>
            <a:pPr marL="342900" indent="-342900"/>
            <a:r>
              <a:rPr lang="en-IN" dirty="0" smtClean="0"/>
              <a:t>     All these aspects are external factors that are beyond the control of business. Hence it is very important to have a clear understanding of concepts of business environment in order for business units to adapt themselves to the BE.</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4" descr="MPj03991090000[1]"/>
          <p:cNvPicPr>
            <a:picLocks noChangeAspect="1" noChangeArrowheads="1"/>
          </p:cNvPicPr>
          <p:nvPr/>
        </p:nvPicPr>
        <p:blipFill>
          <a:blip r:embed="rId2"/>
          <a:srcRect/>
          <a:stretch>
            <a:fillRect/>
          </a:stretch>
        </p:blipFill>
        <p:spPr bwMode="auto">
          <a:xfrm>
            <a:off x="0" y="-26988"/>
            <a:ext cx="9144000" cy="6884988"/>
          </a:xfrm>
          <a:prstGeom prst="rect">
            <a:avLst/>
          </a:prstGeom>
          <a:noFill/>
          <a:ln w="9525">
            <a:noFill/>
            <a:miter lim="800000"/>
            <a:headEnd/>
            <a:tailEnd/>
          </a:ln>
        </p:spPr>
      </p:pic>
      <p:sp>
        <p:nvSpPr>
          <p:cNvPr id="31747" name="Rectangle 5"/>
          <p:cNvSpPr>
            <a:spLocks noGrp="1" noChangeArrowheads="1"/>
          </p:cNvSpPr>
          <p:nvPr>
            <p:ph type="title"/>
          </p:nvPr>
        </p:nvSpPr>
        <p:spPr>
          <a:xfrm>
            <a:off x="4643438" y="5734050"/>
            <a:ext cx="4464050" cy="1066800"/>
          </a:xfrm>
        </p:spPr>
        <p:txBody>
          <a:bodyPr/>
          <a:lstStyle/>
          <a:p>
            <a:r>
              <a:rPr lang="en-US" sz="5400" b="1" smtClean="0">
                <a:solidFill>
                  <a:srgbClr val="003366"/>
                </a:solidFill>
              </a:rPr>
              <a:t>Thank You</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r>
              <a:rPr lang="en-IN" sz="3600" b="1" dirty="0" smtClean="0">
                <a:solidFill>
                  <a:srgbClr val="002060"/>
                </a:solidFill>
                <a:latin typeface="Century Gothic"/>
              </a:rPr>
              <a:t>Importance Of Business Environment</a:t>
            </a:r>
            <a:endParaRPr lang="en-US" sz="3600" b="1" dirty="0" smtClean="0">
              <a:solidFill>
                <a:srgbClr val="002060"/>
              </a:solidFill>
              <a:latin typeface="Century Gothic"/>
            </a:endParaRPr>
          </a:p>
        </p:txBody>
      </p:sp>
      <p:sp>
        <p:nvSpPr>
          <p:cNvPr id="3" name="Content Placeholder 2"/>
          <p:cNvSpPr>
            <a:spLocks noGrp="1"/>
          </p:cNvSpPr>
          <p:nvPr>
            <p:ph idx="1"/>
          </p:nvPr>
        </p:nvSpPr>
        <p:spPr>
          <a:xfrm>
            <a:off x="152400" y="1219200"/>
            <a:ext cx="8991600" cy="5638800"/>
          </a:xfrm>
        </p:spPr>
        <p:txBody>
          <a:bodyPr>
            <a:normAutofit fontScale="85000" lnSpcReduction="20000"/>
          </a:bodyPr>
          <a:lstStyle/>
          <a:p>
            <a:r>
              <a:rPr lang="en-IN" dirty="0" smtClean="0"/>
              <a:t>Firm to identify Opportunities and getting the first mover advantage. E.g. </a:t>
            </a:r>
            <a:r>
              <a:rPr lang="en-IN" dirty="0" err="1" smtClean="0"/>
              <a:t>Maruti</a:t>
            </a:r>
            <a:r>
              <a:rPr lang="en-IN" dirty="0" smtClean="0"/>
              <a:t> for small cars.</a:t>
            </a:r>
          </a:p>
          <a:p>
            <a:pPr>
              <a:buNone/>
            </a:pPr>
            <a:endParaRPr lang="en-IN" dirty="0" smtClean="0"/>
          </a:p>
          <a:p>
            <a:r>
              <a:rPr lang="en-IN" dirty="0" smtClean="0"/>
              <a:t>Firms to identify threats and early warning signals. E.g.. Multinational entering </a:t>
            </a:r>
            <a:r>
              <a:rPr lang="en-IN" dirty="0" smtClean="0"/>
              <a:t>the</a:t>
            </a:r>
            <a:r>
              <a:rPr lang="en-IN" dirty="0" smtClean="0"/>
              <a:t> </a:t>
            </a:r>
            <a:r>
              <a:rPr lang="en-IN" dirty="0" smtClean="0"/>
              <a:t>market.</a:t>
            </a:r>
          </a:p>
          <a:p>
            <a:pPr>
              <a:buNone/>
            </a:pPr>
            <a:endParaRPr lang="en-IN" dirty="0" smtClean="0"/>
          </a:p>
          <a:p>
            <a:r>
              <a:rPr lang="en-IN" dirty="0" smtClean="0"/>
              <a:t>Continuous learning: Environmental analysis makes the tasks of managers easier in dealing with business challenges.</a:t>
            </a:r>
          </a:p>
          <a:p>
            <a:pPr>
              <a:buNone/>
            </a:pPr>
            <a:endParaRPr lang="en-IN" dirty="0" smtClean="0"/>
          </a:p>
          <a:p>
            <a:r>
              <a:rPr lang="en-IN" dirty="0" smtClean="0"/>
              <a:t>Image Building: By showing their sensitivity  towards the environment. E.g. Captive power plants in factories.</a:t>
            </a:r>
          </a:p>
          <a:p>
            <a:pPr>
              <a:buNone/>
            </a:pPr>
            <a:endParaRPr lang="en-IN" dirty="0" smtClean="0"/>
          </a:p>
          <a:p>
            <a:r>
              <a:rPr lang="en-IN" dirty="0" smtClean="0"/>
              <a:t>Meeting competition: It helps the firms to analyse the competitors strategies and formulate their own strategies accordingly.</a:t>
            </a:r>
          </a:p>
          <a:p>
            <a:pPr>
              <a:buNone/>
            </a:pPr>
            <a:endParaRPr lang="en-IN" dirty="0" smtClean="0"/>
          </a:p>
          <a:p>
            <a:r>
              <a:rPr lang="en-IN" dirty="0" smtClean="0"/>
              <a:t>Identifying firms strengths and weaknesses.</a:t>
            </a:r>
          </a:p>
          <a:p>
            <a:pPr>
              <a:buNone/>
            </a:pPr>
            <a:r>
              <a:rPr lang="en-IN" dirty="0" smtClean="0"/>
              <a:t>  </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IN" sz="3600" b="1" dirty="0" smtClean="0">
                <a:solidFill>
                  <a:srgbClr val="002060"/>
                </a:solidFill>
                <a:latin typeface="Century Gothic"/>
              </a:rPr>
              <a:t>Features Of Business Environment</a:t>
            </a:r>
            <a:endParaRPr lang="en-US" sz="3600" b="1" dirty="0" smtClean="0">
              <a:solidFill>
                <a:srgbClr val="002060"/>
              </a:solidFill>
              <a:latin typeface="Century Gothic"/>
            </a:endParaRPr>
          </a:p>
        </p:txBody>
      </p:sp>
      <p:sp>
        <p:nvSpPr>
          <p:cNvPr id="3" name="Content Placeholder 2"/>
          <p:cNvSpPr>
            <a:spLocks noGrp="1"/>
          </p:cNvSpPr>
          <p:nvPr>
            <p:ph idx="1"/>
          </p:nvPr>
        </p:nvSpPr>
        <p:spPr>
          <a:xfrm>
            <a:off x="228600" y="1371600"/>
            <a:ext cx="8763000" cy="5486400"/>
          </a:xfrm>
        </p:spPr>
        <p:txBody>
          <a:bodyPr>
            <a:normAutofit fontScale="92500"/>
          </a:bodyPr>
          <a:lstStyle/>
          <a:p>
            <a:pPr marL="342900" indent="-342900">
              <a:buFont typeface="+mj-lt"/>
              <a:buAutoNum type="alphaLcParenR"/>
            </a:pPr>
            <a:r>
              <a:rPr lang="en-IN" dirty="0" smtClean="0"/>
              <a:t>Business environment is the sum of all factors external to the business firm and that greatly influence their functioning.</a:t>
            </a:r>
          </a:p>
          <a:p>
            <a:pPr marL="342900" indent="-342900">
              <a:buFont typeface="+mj-lt"/>
              <a:buAutoNum type="alphaLcParenR"/>
            </a:pPr>
            <a:r>
              <a:rPr lang="en-IN" dirty="0" smtClean="0"/>
              <a:t>It covers factors and forces like customers, competitors, suppliers, government and the social, cultural, political, technological and legal conditions.</a:t>
            </a:r>
          </a:p>
          <a:p>
            <a:pPr marL="342900" indent="-342900">
              <a:buFont typeface="+mj-lt"/>
              <a:buAutoNum type="alphaLcParenR"/>
            </a:pPr>
            <a:r>
              <a:rPr lang="en-IN" dirty="0" smtClean="0"/>
              <a:t>The business environment is dynamic in nature and it keeps on changing.</a:t>
            </a:r>
          </a:p>
          <a:p>
            <a:pPr marL="342900" indent="-342900">
              <a:buFont typeface="+mj-lt"/>
              <a:buAutoNum type="alphaLcParenR"/>
            </a:pPr>
            <a:r>
              <a:rPr lang="en-IN" dirty="0" smtClean="0"/>
              <a:t>The changes of business environment are unpredictable. It is very difficult to predict the exact nature of future happenings and the changes in economic and social environment.</a:t>
            </a:r>
          </a:p>
          <a:p>
            <a:pPr marL="342900" indent="-342900">
              <a:buFont typeface="+mj-lt"/>
              <a:buAutoNum type="alphaLcParenR"/>
            </a:pPr>
            <a:r>
              <a:rPr lang="en-IN" dirty="0" smtClean="0"/>
              <a:t>Business environment differs from place to place, country to country. Like political conditions in </a:t>
            </a:r>
            <a:r>
              <a:rPr lang="en-IN" dirty="0" smtClean="0"/>
              <a:t>Sri Lanka will </a:t>
            </a:r>
            <a:r>
              <a:rPr lang="en-IN" dirty="0" smtClean="0"/>
              <a:t>differ  from those in Pakistan. </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002060"/>
                </a:solidFill>
                <a:latin typeface="Century Gothic"/>
              </a:rPr>
              <a:t>Political factors affecting business environment :</a:t>
            </a:r>
          </a:p>
        </p:txBody>
      </p:sp>
      <p:sp>
        <p:nvSpPr>
          <p:cNvPr id="3" name="Content Placeholder 2"/>
          <p:cNvSpPr>
            <a:spLocks noGrp="1"/>
          </p:cNvSpPr>
          <p:nvPr>
            <p:ph idx="1"/>
          </p:nvPr>
        </p:nvSpPr>
        <p:spPr>
          <a:xfrm>
            <a:off x="0" y="1935480"/>
            <a:ext cx="9144000" cy="4922520"/>
          </a:xfrm>
        </p:spPr>
        <p:txBody>
          <a:bodyPr/>
          <a:lstStyle/>
          <a:p>
            <a:r>
              <a:rPr lang="en-US" sz="2800" dirty="0" smtClean="0"/>
              <a:t>Political factors are the factors relating  to  policies  and  nature of the government. Some of the factors are </a:t>
            </a:r>
            <a:r>
              <a:rPr lang="en-US" sz="2800" dirty="0" smtClean="0"/>
              <a:t>:</a:t>
            </a:r>
          </a:p>
          <a:p>
            <a:endParaRPr lang="en-US" sz="2800" dirty="0" smtClean="0"/>
          </a:p>
          <a:p>
            <a:pPr lvl="1">
              <a:buFont typeface="Arial" pitchFamily="34" charset="0"/>
              <a:buChar char="•"/>
            </a:pPr>
            <a:r>
              <a:rPr lang="en-US" dirty="0" smtClean="0"/>
              <a:t>Taxation </a:t>
            </a:r>
            <a:r>
              <a:rPr lang="en-US" dirty="0" smtClean="0"/>
              <a:t>Policy</a:t>
            </a:r>
          </a:p>
          <a:p>
            <a:pPr lvl="1">
              <a:buFont typeface="Arial" pitchFamily="34" charset="0"/>
              <a:buChar char="•"/>
            </a:pPr>
            <a:r>
              <a:rPr lang="en-US" dirty="0" smtClean="0"/>
              <a:t>Regulatory framework</a:t>
            </a:r>
          </a:p>
          <a:p>
            <a:pPr lvl="1">
              <a:buFont typeface="Arial" pitchFamily="34" charset="0"/>
              <a:buChar char="•"/>
            </a:pPr>
            <a:r>
              <a:rPr lang="en-US" dirty="0" smtClean="0"/>
              <a:t>Governmental stability</a:t>
            </a:r>
          </a:p>
          <a:p>
            <a:pPr lvl="1">
              <a:buFont typeface="Arial" pitchFamily="34" charset="0"/>
              <a:buChar char="•"/>
            </a:pPr>
            <a:r>
              <a:rPr lang="en-US" dirty="0" smtClean="0"/>
              <a:t>Nature of government’s policies  towards business- related to </a:t>
            </a:r>
            <a:r>
              <a:rPr lang="en-US" dirty="0" smtClean="0"/>
              <a:t>taxation, regulation </a:t>
            </a:r>
            <a:r>
              <a:rPr lang="en-US" dirty="0" smtClean="0"/>
              <a:t>of business and industry</a:t>
            </a:r>
          </a:p>
          <a:p>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smtClean="0"/>
              <a:t>Retrospective taxation and GAAR spooked investors as it was thought that it was a disincentive for companies to do business in India. Therefore, the implementation of GAAR has been postponed to 2016 since the growth rates are already low right now. And this policy might slump the growth further by creating a negative business environment</a:t>
            </a:r>
          </a:p>
          <a:p>
            <a:endParaRPr lang="en-US" dirty="0"/>
          </a:p>
        </p:txBody>
      </p:sp>
      <p:sp>
        <p:nvSpPr>
          <p:cNvPr id="4" name="TextBox 3"/>
          <p:cNvSpPr txBox="1"/>
          <p:nvPr/>
        </p:nvSpPr>
        <p:spPr>
          <a:xfrm>
            <a:off x="685800" y="1219200"/>
            <a:ext cx="1828800" cy="369332"/>
          </a:xfrm>
          <a:prstGeom prst="rect">
            <a:avLst/>
          </a:prstGeom>
          <a:noFill/>
        </p:spPr>
        <p:txBody>
          <a:bodyPr wrap="square" rtlCol="0">
            <a:spAutoFit/>
          </a:bodyPr>
          <a:lstStyle/>
          <a:p>
            <a:r>
              <a:rPr lang="en-US" b="1" dirty="0" smtClean="0"/>
              <a:t>Examples </a:t>
            </a:r>
            <a:r>
              <a:rPr lang="en-US" dirty="0" smtClean="0"/>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002060"/>
                </a:solidFill>
                <a:latin typeface="Century Gothic"/>
              </a:rPr>
              <a:t>Economic </a:t>
            </a:r>
            <a:r>
              <a:rPr lang="en-US" sz="3600" b="1" dirty="0" smtClean="0">
                <a:solidFill>
                  <a:srgbClr val="002060"/>
                </a:solidFill>
                <a:latin typeface="Century Gothic"/>
              </a:rPr>
              <a:t>factors affecting business environment :</a:t>
            </a:r>
            <a:endParaRPr lang="en-US" sz="3600" dirty="0"/>
          </a:p>
        </p:txBody>
      </p:sp>
      <p:sp>
        <p:nvSpPr>
          <p:cNvPr id="3" name="Content Placeholder 2"/>
          <p:cNvSpPr>
            <a:spLocks noGrp="1"/>
          </p:cNvSpPr>
          <p:nvPr>
            <p:ph idx="1"/>
          </p:nvPr>
        </p:nvSpPr>
        <p:spPr>
          <a:xfrm>
            <a:off x="457200" y="1935480"/>
            <a:ext cx="8229600" cy="4693920"/>
          </a:xfrm>
        </p:spPr>
        <p:txBody>
          <a:bodyPr/>
          <a:lstStyle/>
          <a:p>
            <a:r>
              <a:rPr lang="en-US" sz="2400" dirty="0" smtClean="0"/>
              <a:t>Economic factors relate to the general conditions of the economy within which a firm/business operates.</a:t>
            </a:r>
          </a:p>
          <a:p>
            <a:endParaRPr lang="en-US" sz="2400" dirty="0" smtClean="0"/>
          </a:p>
          <a:p>
            <a:r>
              <a:rPr lang="en-US" sz="2400" dirty="0" smtClean="0"/>
              <a:t>These factors can be :</a:t>
            </a:r>
          </a:p>
          <a:p>
            <a:pPr lvl="1">
              <a:buFont typeface="Arial" pitchFamily="34" charset="0"/>
              <a:buChar char="•"/>
            </a:pPr>
            <a:r>
              <a:rPr lang="en-US" sz="2200" dirty="0" smtClean="0"/>
              <a:t>Inflation</a:t>
            </a:r>
          </a:p>
          <a:p>
            <a:pPr lvl="1">
              <a:buFont typeface="Arial" pitchFamily="34" charset="0"/>
              <a:buChar char="•"/>
            </a:pPr>
            <a:r>
              <a:rPr lang="en-US" sz="2200" dirty="0" smtClean="0"/>
              <a:t>Interest rates</a:t>
            </a:r>
          </a:p>
          <a:p>
            <a:pPr lvl="1">
              <a:buFont typeface="Arial" pitchFamily="34" charset="0"/>
              <a:buChar char="•"/>
            </a:pPr>
            <a:r>
              <a:rPr lang="en-US" sz="2200" dirty="0" smtClean="0"/>
              <a:t>Growth rates </a:t>
            </a:r>
          </a:p>
          <a:p>
            <a:pPr lvl="1">
              <a:buFont typeface="Arial" pitchFamily="34" charset="0"/>
              <a:buChar char="•"/>
            </a:pPr>
            <a:r>
              <a:rPr lang="en-US" sz="2200" dirty="0" smtClean="0"/>
              <a:t>Unemployment levels</a:t>
            </a:r>
          </a:p>
          <a:p>
            <a:pPr lvl="1">
              <a:buFont typeface="Arial" pitchFamily="34" charset="0"/>
              <a:buChar char="•"/>
            </a:pPr>
            <a:r>
              <a:rPr lang="en-US" sz="2200" dirty="0" smtClean="0"/>
              <a:t>Levels of disposable incomes</a:t>
            </a:r>
          </a:p>
          <a:p>
            <a:pPr lvl="1">
              <a:buFont typeface="Arial" pitchFamily="34" charset="0"/>
              <a:buChar char="•"/>
            </a:pPr>
            <a:r>
              <a:rPr lang="en-US" sz="2200" dirty="0" smtClean="0"/>
              <a:t>Whether the country is experiencing boom/recession</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136431"/>
            <a:ext cx="8478982" cy="1569660"/>
          </a:xfrm>
          <a:prstGeom prst="rect">
            <a:avLst/>
          </a:prstGeom>
          <a:noFill/>
        </p:spPr>
        <p:txBody>
          <a:bodyPr wrap="square" rtlCol="0">
            <a:spAutoFit/>
          </a:bodyPr>
          <a:lstStyle/>
          <a:p>
            <a:r>
              <a:rPr lang="en-US" sz="2400" dirty="0" smtClean="0"/>
              <a:t>Increasing disposable incomes  would mean that people would have greater demand for products. Therefore, firms would respond to such increasing incomes by expanding their businesses in such areas.</a:t>
            </a:r>
            <a:endParaRPr lang="en-US" sz="2400" dirty="0"/>
          </a:p>
        </p:txBody>
      </p:sp>
      <p:sp>
        <p:nvSpPr>
          <p:cNvPr id="5" name="TextBox 4"/>
          <p:cNvSpPr txBox="1"/>
          <p:nvPr/>
        </p:nvSpPr>
        <p:spPr>
          <a:xfrm>
            <a:off x="235527" y="4450140"/>
            <a:ext cx="9130145" cy="1569660"/>
          </a:xfrm>
          <a:prstGeom prst="rect">
            <a:avLst/>
          </a:prstGeom>
          <a:noFill/>
        </p:spPr>
        <p:txBody>
          <a:bodyPr wrap="square" rtlCol="0">
            <a:spAutoFit/>
          </a:bodyPr>
          <a:lstStyle/>
          <a:p>
            <a:r>
              <a:rPr lang="en-US" sz="2400" dirty="0" smtClean="0"/>
              <a:t>An increase in interest rates would mean increase in borrowing costs for both consumers and firms. Therefore, investments would be curtailed or postponed resulting in lower growth rates for the entire economy</a:t>
            </a:r>
            <a:endParaRPr lang="en-US" sz="2400" dirty="0"/>
          </a:p>
        </p:txBody>
      </p:sp>
      <p:sp>
        <p:nvSpPr>
          <p:cNvPr id="6" name="TextBox 5"/>
          <p:cNvSpPr txBox="1"/>
          <p:nvPr/>
        </p:nvSpPr>
        <p:spPr>
          <a:xfrm>
            <a:off x="193964" y="1388286"/>
            <a:ext cx="1828800" cy="369332"/>
          </a:xfrm>
          <a:prstGeom prst="rect">
            <a:avLst/>
          </a:prstGeom>
          <a:noFill/>
        </p:spPr>
        <p:txBody>
          <a:bodyPr wrap="square" rtlCol="0">
            <a:spAutoFit/>
          </a:bodyPr>
          <a:lstStyle/>
          <a:p>
            <a:r>
              <a:rPr lang="en-US" b="1" dirty="0" smtClean="0"/>
              <a:t>Examples </a:t>
            </a:r>
            <a:r>
              <a:rPr lang="en-US" dirty="0" smtClean="0"/>
              <a:t>:</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91</TotalTime>
  <Words>1462</Words>
  <Application>Microsoft Office PowerPoint</Application>
  <PresentationFormat>On-screen Show (4:3)</PresentationFormat>
  <Paragraphs>196</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Flow</vt:lpstr>
      <vt:lpstr>Slide 1</vt:lpstr>
      <vt:lpstr>Business Environment??</vt:lpstr>
      <vt:lpstr>Why study Business Environment??</vt:lpstr>
      <vt:lpstr>Importance Of Business Environment</vt:lpstr>
      <vt:lpstr>Features Of Business Environment</vt:lpstr>
      <vt:lpstr>Political factors affecting business environment :</vt:lpstr>
      <vt:lpstr>Slide 7</vt:lpstr>
      <vt:lpstr>Economic factors affecting business environment :</vt:lpstr>
      <vt:lpstr>Slide 9</vt:lpstr>
      <vt:lpstr>SOCIO-CULTURAL ENVIRONMENT</vt:lpstr>
      <vt:lpstr>Slide 11</vt:lpstr>
      <vt:lpstr>A company which benefited due to socio cultural environment</vt:lpstr>
      <vt:lpstr> Legal Environment</vt:lpstr>
      <vt:lpstr>Slide 14</vt:lpstr>
      <vt:lpstr>Physical &amp; technological environment</vt:lpstr>
      <vt:lpstr>Microenvironment</vt:lpstr>
      <vt:lpstr>SUPPLIERS</vt:lpstr>
      <vt:lpstr>The ‘TOYOTA’ Case</vt:lpstr>
      <vt:lpstr>Market Intermediaries</vt:lpstr>
      <vt:lpstr>Customers</vt:lpstr>
      <vt:lpstr>Competitors</vt:lpstr>
      <vt:lpstr>Publics</vt:lpstr>
      <vt:lpstr>TECHNIQUES OF ANALYSIS</vt:lpstr>
      <vt:lpstr>Verbal &amp; Written Information</vt:lpstr>
      <vt:lpstr>Search &amp; Scanning</vt:lpstr>
      <vt:lpstr>Spying </vt:lpstr>
      <vt:lpstr>12 Ways to Legally Spy: </vt:lpstr>
      <vt:lpstr>Forecasting &amp; Formal Studying</vt:lpstr>
      <vt:lpstr>Forecasting Steps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NAWODI</dc:creator>
  <cp:lastModifiedBy>NAWODI</cp:lastModifiedBy>
  <cp:revision>27</cp:revision>
  <dcterms:created xsi:type="dcterms:W3CDTF">2017-04-02T14:21:27Z</dcterms:created>
  <dcterms:modified xsi:type="dcterms:W3CDTF">2017-04-02T15:53:43Z</dcterms:modified>
</cp:coreProperties>
</file>