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4" r:id="rId3"/>
    <p:sldId id="257" r:id="rId4"/>
    <p:sldId id="285" r:id="rId5"/>
    <p:sldId id="286" r:id="rId6"/>
    <p:sldId id="287" r:id="rId7"/>
    <p:sldId id="258" r:id="rId8"/>
    <p:sldId id="259" r:id="rId9"/>
    <p:sldId id="288" r:id="rId10"/>
    <p:sldId id="296" r:id="rId11"/>
    <p:sldId id="297" r:id="rId12"/>
    <p:sldId id="298" r:id="rId13"/>
    <p:sldId id="299" r:id="rId14"/>
    <p:sldId id="289" r:id="rId15"/>
    <p:sldId id="300" r:id="rId16"/>
    <p:sldId id="301" r:id="rId17"/>
    <p:sldId id="302" r:id="rId18"/>
    <p:sldId id="303" r:id="rId19"/>
    <p:sldId id="290" r:id="rId20"/>
    <p:sldId id="309" r:id="rId21"/>
    <p:sldId id="311" r:id="rId22"/>
    <p:sldId id="312" r:id="rId23"/>
    <p:sldId id="313" r:id="rId24"/>
    <p:sldId id="314" r:id="rId25"/>
    <p:sldId id="315" r:id="rId26"/>
    <p:sldId id="310" r:id="rId27"/>
    <p:sldId id="291" r:id="rId28"/>
    <p:sldId id="292" r:id="rId29"/>
    <p:sldId id="304" r:id="rId30"/>
    <p:sldId id="305" r:id="rId31"/>
    <p:sldId id="293" r:id="rId32"/>
    <p:sldId id="306" r:id="rId33"/>
    <p:sldId id="307" r:id="rId34"/>
    <p:sldId id="316" r:id="rId35"/>
    <p:sldId id="317" r:id="rId36"/>
    <p:sldId id="318" r:id="rId37"/>
    <p:sldId id="294" r:id="rId38"/>
    <p:sldId id="308" r:id="rId39"/>
    <p:sldId id="295" r:id="rId40"/>
    <p:sldId id="319" r:id="rId41"/>
  </p:sldIdLst>
  <p:sldSz cx="9144000" cy="5143500" type="screen16x9"/>
  <p:notesSz cx="9866313" cy="6735763"/>
  <p:embeddedFontLst>
    <p:embeddedFont>
      <p:font typeface="Oswald" charset="0"/>
      <p:regular r:id="rId44"/>
      <p:bold r:id="rId45"/>
    </p:embeddedFont>
    <p:embeddedFont>
      <p:font typeface="Tinos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7D1B27-F44C-498F-98BB-0083D73D31CF}">
  <a:tblStyle styleId="{577D1B27-F44C-498F-98BB-0083D73D31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7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1677E-C99F-42F1-83F7-FBC3AEA65EA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10072-ADE2-4C47-AE9C-D090A17E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9528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04825"/>
            <a:ext cx="4491037" cy="2525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12025" y="3144850"/>
            <a:ext cx="58026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ct val="100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Private and Public Ownership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of the sole traders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1524000" y="514350"/>
            <a:ext cx="5943600" cy="311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en-US" sz="1800" dirty="0" smtClean="0"/>
              <a:t> Can </a:t>
            </a:r>
            <a:r>
              <a:rPr lang="en-US" sz="1800" dirty="0"/>
              <a:t>be set up relatively easily with a small amount of capital and few legal formalities</a:t>
            </a:r>
          </a:p>
          <a:p>
            <a:r>
              <a:rPr lang="en-US" sz="1800" dirty="0" smtClean="0"/>
              <a:t> The </a:t>
            </a:r>
            <a:r>
              <a:rPr lang="en-US" sz="1800" dirty="0"/>
              <a:t>owner is the boss and can make the decisions quickly about </a:t>
            </a:r>
            <a:r>
              <a:rPr lang="en-US" sz="1800" dirty="0" smtClean="0"/>
              <a:t>how the </a:t>
            </a:r>
            <a:r>
              <a:rPr lang="en-US" sz="1800" dirty="0"/>
              <a:t>business is run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Any </a:t>
            </a:r>
            <a:r>
              <a:rPr lang="en-US" sz="1800" b="1" i="1" dirty="0"/>
              <a:t>profit </a:t>
            </a:r>
            <a:r>
              <a:rPr lang="en-US" sz="1800" dirty="0"/>
              <a:t>or loss is belongs to the owner and total control and easy </a:t>
            </a:r>
            <a:r>
              <a:rPr lang="en-US" sz="1800" dirty="0" smtClean="0"/>
              <a:t>to operate </a:t>
            </a:r>
            <a:r>
              <a:rPr lang="en-US" sz="1800" dirty="0"/>
              <a:t>the business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Also the personal contacts of the proprietor with customers, </a:t>
            </a:r>
            <a:r>
              <a:rPr lang="en-US" sz="1800" dirty="0" smtClean="0"/>
              <a:t>particularly where </a:t>
            </a:r>
            <a:r>
              <a:rPr lang="en-US" sz="1800" dirty="0"/>
              <a:t>a business operate in a local area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Working for you is highly motivating and </a:t>
            </a:r>
            <a:r>
              <a:rPr lang="en-US" sz="1800" dirty="0" smtClean="0"/>
              <a:t>business affairs </a:t>
            </a:r>
            <a:r>
              <a:rPr lang="en-US" sz="1800" dirty="0"/>
              <a:t>can be kept private (specially for completing tax returns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Owner has to undertake </a:t>
            </a:r>
            <a:r>
              <a:rPr lang="en-US" sz="1800" dirty="0" smtClean="0"/>
              <a:t>all the </a:t>
            </a:r>
            <a:r>
              <a:rPr lang="en-US" sz="1800" dirty="0"/>
              <a:t>tasks such as buying, selling, accounts and etc.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818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Disadvantages of the sole traders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1524000" y="514350"/>
            <a:ext cx="5943600" cy="311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en-US" sz="1800" dirty="0" smtClean="0"/>
              <a:t> </a:t>
            </a:r>
            <a:r>
              <a:rPr lang="en-US" sz="1400" dirty="0"/>
              <a:t>Unlimited liability – this means that if the business fails and makes a loss then the owner </a:t>
            </a:r>
            <a:r>
              <a:rPr lang="en-US" sz="1400" dirty="0" smtClean="0"/>
              <a:t>is responsible </a:t>
            </a:r>
            <a:r>
              <a:rPr lang="en-US" sz="1400" dirty="0"/>
              <a:t>for all the </a:t>
            </a:r>
            <a:r>
              <a:rPr lang="en-US" sz="1400" dirty="0" smtClean="0"/>
              <a:t>liabilities </a:t>
            </a:r>
            <a:r>
              <a:rPr lang="en-US" sz="1400" dirty="0"/>
              <a:t>incurred.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Consequently a sole trader takes the risk that </a:t>
            </a:r>
            <a:r>
              <a:rPr lang="en-US" sz="1400" dirty="0" smtClean="0"/>
              <a:t>they could </a:t>
            </a:r>
            <a:r>
              <a:rPr lang="en-US" sz="1400" dirty="0"/>
              <a:t>lose all their personal possessions including their car, house and furniture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It is </a:t>
            </a:r>
            <a:r>
              <a:rPr lang="en-US" sz="1400" dirty="0" smtClean="0"/>
              <a:t>another disadvantage </a:t>
            </a:r>
            <a:r>
              <a:rPr lang="en-US" sz="1400" dirty="0"/>
              <a:t>of the sole trader is be unable to benefits form the buying in bulk (</a:t>
            </a:r>
            <a:r>
              <a:rPr lang="en-US" sz="1400" dirty="0" smtClean="0"/>
              <a:t>large quantities</a:t>
            </a:r>
            <a:r>
              <a:rPr lang="en-US" sz="1400" dirty="0"/>
              <a:t>) and thus be unable to offer completive prices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Also all the tasks have to </a:t>
            </a:r>
            <a:r>
              <a:rPr lang="en-US" sz="1400" dirty="0" smtClean="0"/>
              <a:t>be performed </a:t>
            </a:r>
            <a:r>
              <a:rPr lang="en-US" sz="1400" dirty="0"/>
              <a:t>by the owner, unless finance is available to pay for additional help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The expansion of the business may be limited because the owner lacks capital and may </a:t>
            </a:r>
            <a:r>
              <a:rPr lang="en-US" sz="1400" dirty="0" smtClean="0"/>
              <a:t>have difficulty </a:t>
            </a:r>
            <a:r>
              <a:rPr lang="en-US" sz="1400" dirty="0"/>
              <a:t>in borrowing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Division of </a:t>
            </a:r>
            <a:r>
              <a:rPr lang="en-US" sz="1400" dirty="0" smtClean="0"/>
              <a:t>labor </a:t>
            </a:r>
            <a:r>
              <a:rPr lang="en-US" sz="1400" dirty="0"/>
              <a:t>may be difficult and insufficient funds to </a:t>
            </a:r>
            <a:r>
              <a:rPr lang="en-US" sz="1400" dirty="0" smtClean="0"/>
              <a:t>hire specialized </a:t>
            </a:r>
            <a:r>
              <a:rPr lang="en-US" sz="1400" dirty="0"/>
              <a:t>staff because of the small size of the business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Difficulty of competing with large companies and highly </a:t>
            </a:r>
            <a:r>
              <a:rPr lang="en-US" sz="1400" dirty="0" smtClean="0"/>
              <a:t>risk because </a:t>
            </a:r>
            <a:r>
              <a:rPr lang="en-US" sz="1400" dirty="0"/>
              <a:t>the death or retirement of the owner may go out of existence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0900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14350"/>
            <a:ext cx="5802600" cy="533400"/>
          </a:xfrm>
        </p:spPr>
        <p:txBody>
          <a:bodyPr/>
          <a:lstStyle/>
          <a:p>
            <a:r>
              <a:rPr lang="en-US" sz="2800" dirty="0"/>
              <a:t>Partnership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047750"/>
            <a:ext cx="6858000" cy="2362200"/>
          </a:xfrm>
        </p:spPr>
        <p:txBody>
          <a:bodyPr/>
          <a:lstStyle/>
          <a:p>
            <a:r>
              <a:rPr lang="en-US" sz="1400" i="0" dirty="0">
                <a:solidFill>
                  <a:schemeClr val="tx1"/>
                </a:solidFill>
              </a:rPr>
              <a:t>Partnership means a formal agreement between two or more parties that have agreed to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work together in the pursuit of common goals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Each partner has total and unlimited </a:t>
            </a:r>
            <a:r>
              <a:rPr lang="en-US" sz="1400" i="0" dirty="0" smtClean="0">
                <a:solidFill>
                  <a:schemeClr val="tx1"/>
                </a:solidFill>
              </a:rPr>
              <a:t>personal liability </a:t>
            </a:r>
            <a:r>
              <a:rPr lang="en-US" sz="1400" i="0" dirty="0">
                <a:solidFill>
                  <a:schemeClr val="tx1"/>
                </a:solidFill>
              </a:rPr>
              <a:t>of the debts incurred by the partnership.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If the owners may need to transfer </a:t>
            </a:r>
            <a:r>
              <a:rPr lang="en-US" sz="1400" i="0" dirty="0" smtClean="0">
                <a:solidFill>
                  <a:schemeClr val="tx1"/>
                </a:solidFill>
              </a:rPr>
              <a:t>ownership of </a:t>
            </a:r>
            <a:r>
              <a:rPr lang="en-US" sz="1400" i="0" dirty="0">
                <a:solidFill>
                  <a:schemeClr val="tx1"/>
                </a:solidFill>
              </a:rPr>
              <a:t>a business to someone else, the owners could be selling the business, transferring </a:t>
            </a:r>
            <a:r>
              <a:rPr lang="en-US" sz="1400" i="0" dirty="0" smtClean="0">
                <a:solidFill>
                  <a:schemeClr val="tx1"/>
                </a:solidFill>
              </a:rPr>
              <a:t>some of </a:t>
            </a:r>
            <a:r>
              <a:rPr lang="en-US" sz="1400" i="0" dirty="0">
                <a:solidFill>
                  <a:schemeClr val="tx1"/>
                </a:solidFill>
              </a:rPr>
              <a:t>the ownership to the children of partners, or bringing in a new business partner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A </a:t>
            </a:r>
            <a:r>
              <a:rPr lang="en-US" sz="1400" i="0" dirty="0" smtClean="0">
                <a:solidFill>
                  <a:schemeClr val="tx1"/>
                </a:solidFill>
              </a:rPr>
              <a:t>partner has </a:t>
            </a:r>
            <a:r>
              <a:rPr lang="en-US" sz="1400" i="0" dirty="0">
                <a:solidFill>
                  <a:schemeClr val="tx1"/>
                </a:solidFill>
              </a:rPr>
              <a:t>no right to transfer partnership assets except as may be authorized by vote in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accordance with the partnership agreement</a:t>
            </a:r>
            <a:r>
              <a:rPr lang="en-US" sz="1400" i="0" dirty="0" smtClean="0">
                <a:solidFill>
                  <a:schemeClr val="tx1"/>
                </a:solidFill>
              </a:rPr>
              <a:t>. If </a:t>
            </a:r>
            <a:r>
              <a:rPr lang="en-US" sz="1400" i="0" dirty="0">
                <a:solidFill>
                  <a:schemeClr val="tx1"/>
                </a:solidFill>
              </a:rPr>
              <a:t>the owner wants to transfer the ownership, then the </a:t>
            </a:r>
            <a:r>
              <a:rPr lang="en-US" sz="1400" i="0" dirty="0" smtClean="0">
                <a:solidFill>
                  <a:schemeClr val="tx1"/>
                </a:solidFill>
              </a:rPr>
              <a:t>assets may </a:t>
            </a:r>
            <a:r>
              <a:rPr lang="en-US" sz="1400" i="0" dirty="0">
                <a:solidFill>
                  <a:schemeClr val="tx1"/>
                </a:solidFill>
              </a:rPr>
              <a:t>be sold in entirety or in part</a:t>
            </a:r>
            <a:r>
              <a:rPr lang="en-US" sz="1600" i="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14350"/>
            <a:ext cx="5802600" cy="533400"/>
          </a:xfrm>
        </p:spPr>
        <p:txBody>
          <a:bodyPr/>
          <a:lstStyle/>
          <a:p>
            <a:r>
              <a:rPr lang="en-US" sz="2800" dirty="0"/>
              <a:t>Legalities in Partnership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76350"/>
            <a:ext cx="6858000" cy="2362200"/>
          </a:xfrm>
        </p:spPr>
        <p:txBody>
          <a:bodyPr/>
          <a:lstStyle/>
          <a:p>
            <a:r>
              <a:rPr lang="en-US" sz="1400" i="0" dirty="0">
                <a:solidFill>
                  <a:schemeClr val="tx1"/>
                </a:solidFill>
              </a:rPr>
              <a:t>Although there are very few legalities for setting up a partnership there are several rights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related to this type of business. These rights are laid out in a </a:t>
            </a:r>
            <a:r>
              <a:rPr lang="en-US" sz="1400" b="1" dirty="0">
                <a:solidFill>
                  <a:schemeClr val="tx1"/>
                </a:solidFill>
              </a:rPr>
              <a:t>Deed of Partnership </a:t>
            </a:r>
            <a:r>
              <a:rPr lang="en-US" sz="1400" i="0" dirty="0">
                <a:solidFill>
                  <a:schemeClr val="tx1"/>
                </a:solidFill>
              </a:rPr>
              <a:t>which can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be verbal or writing. This document or the agreement includes the objective of the business,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how much capital each partner will provide, how the profits and losses will be shared. This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agreement is not necessary by law but obviously very useful if a dispute arises over the term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of partnership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Partnerships can be found in professions such as doctors, lawyers, insurance </a:t>
            </a:r>
            <a:r>
              <a:rPr lang="en-US" sz="1400" i="0" dirty="0" smtClean="0">
                <a:solidFill>
                  <a:schemeClr val="tx1"/>
                </a:solidFill>
              </a:rPr>
              <a:t>brokers, accountants</a:t>
            </a:r>
            <a:r>
              <a:rPr lang="en-US" sz="1400" i="0" dirty="0">
                <a:solidFill>
                  <a:schemeClr val="tx1"/>
                </a:solidFill>
              </a:rPr>
              <a:t>, dentist estate agents. Although they are also found in other </a:t>
            </a:r>
            <a:r>
              <a:rPr lang="en-US" sz="1400" i="0" dirty="0" smtClean="0">
                <a:solidFill>
                  <a:schemeClr val="tx1"/>
                </a:solidFill>
              </a:rPr>
              <a:t>occupations including </a:t>
            </a:r>
            <a:r>
              <a:rPr lang="en-US" sz="1400" i="0" dirty="0">
                <a:solidFill>
                  <a:schemeClr val="tx1"/>
                </a:solidFill>
              </a:rPr>
              <a:t>garage properties, taxi drivers, factories and workshops.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21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800" dirty="0"/>
              <a:t>Details on Roles of Partners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123950"/>
            <a:ext cx="6934200" cy="3124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i="0" dirty="0">
                <a:solidFill>
                  <a:schemeClr val="tx1"/>
                </a:solidFill>
              </a:rPr>
              <a:t>Active partners- those who contribute the actual running of the </a:t>
            </a:r>
            <a:r>
              <a:rPr lang="en-US" sz="1600" i="0" dirty="0" smtClean="0">
                <a:solidFill>
                  <a:schemeClr val="tx1"/>
                </a:solidFill>
              </a:rPr>
              <a:t>business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Sleeping </a:t>
            </a:r>
            <a:r>
              <a:rPr lang="en-US" sz="1600" i="0" dirty="0">
                <a:solidFill>
                  <a:schemeClr val="tx1"/>
                </a:solidFill>
              </a:rPr>
              <a:t>partners - those who do not take part in actual running of the business but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contribute finance (recourse) to the </a:t>
            </a:r>
            <a:r>
              <a:rPr lang="en-US" sz="1600" i="0" dirty="0" smtClean="0">
                <a:solidFill>
                  <a:schemeClr val="tx1"/>
                </a:solidFill>
              </a:rPr>
              <a:t>business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The </a:t>
            </a:r>
            <a:r>
              <a:rPr lang="en-US" sz="1600" i="0" dirty="0">
                <a:solidFill>
                  <a:schemeClr val="tx1"/>
                </a:solidFill>
              </a:rPr>
              <a:t>amount of capital each has to contribute to the </a:t>
            </a:r>
            <a:r>
              <a:rPr lang="en-US" sz="1600" i="0" dirty="0" smtClean="0">
                <a:solidFill>
                  <a:schemeClr val="tx1"/>
                </a:solidFill>
              </a:rPr>
              <a:t>business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How </a:t>
            </a:r>
            <a:r>
              <a:rPr lang="en-US" sz="1600" i="0" dirty="0">
                <a:solidFill>
                  <a:schemeClr val="tx1"/>
                </a:solidFill>
              </a:rPr>
              <a:t>the profit or loss could be </a:t>
            </a:r>
            <a:r>
              <a:rPr lang="en-US" sz="1600" i="0" dirty="0" smtClean="0">
                <a:solidFill>
                  <a:schemeClr val="tx1"/>
                </a:solidFill>
              </a:rPr>
              <a:t>shared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Procedure of termination of partnership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Procedure </a:t>
            </a:r>
            <a:r>
              <a:rPr lang="en-US" sz="1600" i="0" dirty="0">
                <a:solidFill>
                  <a:schemeClr val="tx1"/>
                </a:solidFill>
              </a:rPr>
              <a:t>of expanding the business (add more </a:t>
            </a:r>
            <a:r>
              <a:rPr lang="en-US" sz="1600" i="0" dirty="0" smtClean="0">
                <a:solidFill>
                  <a:schemeClr val="tx1"/>
                </a:solidFill>
              </a:rPr>
              <a:t>partners)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Whether </a:t>
            </a:r>
            <a:r>
              <a:rPr lang="en-US" sz="1600" i="0" dirty="0">
                <a:solidFill>
                  <a:schemeClr val="tx1"/>
                </a:solidFill>
              </a:rPr>
              <a:t>a partner can have a limited liability (although one partner has to have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unlimited </a:t>
            </a:r>
            <a:r>
              <a:rPr lang="en-US" sz="1600" i="0" dirty="0" smtClean="0">
                <a:solidFill>
                  <a:schemeClr val="tx1"/>
                </a:solidFill>
              </a:rPr>
              <a:t>liability)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i="0" dirty="0" smtClean="0">
                <a:solidFill>
                  <a:schemeClr val="tx1"/>
                </a:solidFill>
              </a:rPr>
              <a:t>Partnership </a:t>
            </a:r>
            <a:r>
              <a:rPr lang="en-US" sz="1600" i="0" dirty="0">
                <a:solidFill>
                  <a:schemeClr val="tx1"/>
                </a:solidFill>
              </a:rPr>
              <a:t>dissolved if one partner died. Has to reform the partnership by using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same format for the dead partner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3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90550"/>
            <a:ext cx="5802600" cy="381000"/>
          </a:xfrm>
        </p:spPr>
        <p:txBody>
          <a:bodyPr/>
          <a:lstStyle/>
          <a:p>
            <a:r>
              <a:rPr lang="en-US" sz="2400" dirty="0"/>
              <a:t>Good things about partnership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895350"/>
            <a:ext cx="5802600" cy="784800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Partnerships are easy to set up and the burden of work can be shared. </a:t>
            </a:r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i="0" dirty="0" smtClean="0">
                <a:solidFill>
                  <a:schemeClr val="tx1"/>
                </a:solidFill>
              </a:rPr>
              <a:t>The partnership brings specialization </a:t>
            </a:r>
            <a:r>
              <a:rPr lang="en-US" i="0" dirty="0">
                <a:solidFill>
                  <a:schemeClr val="tx1"/>
                </a:solidFill>
              </a:rPr>
              <a:t>of partners and allows garter efficiency to go for cheaper cost. </a:t>
            </a:r>
            <a:endParaRPr lang="en-US" i="0" dirty="0" smtClean="0">
              <a:solidFill>
                <a:schemeClr val="tx1"/>
              </a:solidFill>
            </a:endParaRP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 smtClean="0">
                <a:solidFill>
                  <a:schemeClr val="tx1"/>
                </a:solidFill>
              </a:rPr>
              <a:t>More capital can </a:t>
            </a:r>
            <a:r>
              <a:rPr lang="en-US" i="0" dirty="0">
                <a:solidFill>
                  <a:schemeClr val="tx1"/>
                </a:solidFill>
              </a:rPr>
              <a:t>be bought in to the business and can make </a:t>
            </a:r>
            <a:r>
              <a:rPr lang="en-US" i="0" dirty="0" smtClean="0">
                <a:solidFill>
                  <a:schemeClr val="tx1"/>
                </a:solidFill>
              </a:rPr>
              <a:t>better decisions </a:t>
            </a:r>
            <a:r>
              <a:rPr lang="en-US" i="0" dirty="0">
                <a:solidFill>
                  <a:schemeClr val="tx1"/>
                </a:solidFill>
              </a:rPr>
              <a:t>when ever they need.</a:t>
            </a:r>
          </a:p>
          <a:p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i="0" dirty="0" smtClean="0">
                <a:solidFill>
                  <a:schemeClr val="tx1"/>
                </a:solidFill>
              </a:rPr>
              <a:t>Responsibility </a:t>
            </a:r>
            <a:r>
              <a:rPr lang="en-US" i="0" dirty="0">
                <a:solidFill>
                  <a:schemeClr val="tx1"/>
                </a:solidFill>
              </a:rPr>
              <a:t>for the control of the business is shared with more than one person </a:t>
            </a:r>
            <a:r>
              <a:rPr lang="en-US" i="0" dirty="0" smtClean="0">
                <a:solidFill>
                  <a:schemeClr val="tx1"/>
                </a:solidFill>
              </a:rPr>
              <a:t>and therefore </a:t>
            </a:r>
            <a:r>
              <a:rPr lang="en-US" i="0" dirty="0">
                <a:solidFill>
                  <a:schemeClr val="tx1"/>
                </a:solidFill>
              </a:rPr>
              <a:t>the problems of holidays, illness and long working hours are reduced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8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90550"/>
            <a:ext cx="5802600" cy="381000"/>
          </a:xfrm>
        </p:spPr>
        <p:txBody>
          <a:bodyPr/>
          <a:lstStyle/>
          <a:p>
            <a:r>
              <a:rPr lang="en-US" sz="2400" dirty="0" smtClean="0"/>
              <a:t>Bad </a:t>
            </a:r>
            <a:r>
              <a:rPr lang="en-US" sz="2400" dirty="0"/>
              <a:t>things about partnership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819150"/>
            <a:ext cx="5802600" cy="3733800"/>
          </a:xfrm>
        </p:spPr>
        <p:txBody>
          <a:bodyPr/>
          <a:lstStyle/>
          <a:p>
            <a:r>
              <a:rPr lang="en-US" sz="1600" i="0" dirty="0">
                <a:solidFill>
                  <a:schemeClr val="tx1"/>
                </a:solidFill>
              </a:rPr>
              <a:t>Each partner has less control of the business due to sharing of decision making and </a:t>
            </a:r>
            <a:r>
              <a:rPr lang="en-US" sz="1600" i="0" dirty="0" smtClean="0">
                <a:solidFill>
                  <a:schemeClr val="tx1"/>
                </a:solidFill>
              </a:rPr>
              <a:t>must share </a:t>
            </a:r>
            <a:r>
              <a:rPr lang="en-US" sz="1600" i="0" dirty="0">
                <a:solidFill>
                  <a:schemeClr val="tx1"/>
                </a:solidFill>
              </a:rPr>
              <a:t>the burden on poor decision or work of another partner. </a:t>
            </a:r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The </a:t>
            </a:r>
            <a:r>
              <a:rPr lang="en-US" sz="1600" i="0" dirty="0">
                <a:solidFill>
                  <a:schemeClr val="tx1"/>
                </a:solidFill>
              </a:rPr>
              <a:t>Finance limited up to </a:t>
            </a:r>
            <a:r>
              <a:rPr lang="en-US" sz="1600" i="0" dirty="0" smtClean="0">
                <a:solidFill>
                  <a:schemeClr val="tx1"/>
                </a:solidFill>
              </a:rPr>
              <a:t>20 partners</a:t>
            </a:r>
            <a:r>
              <a:rPr lang="en-US" sz="1600" i="0" dirty="0">
                <a:solidFill>
                  <a:schemeClr val="tx1"/>
                </a:solidFill>
              </a:rPr>
              <a:t>. </a:t>
            </a:r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 smtClean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Decision </a:t>
            </a:r>
            <a:r>
              <a:rPr lang="en-US" sz="1600" i="0" dirty="0">
                <a:solidFill>
                  <a:schemeClr val="tx1"/>
                </a:solidFill>
              </a:rPr>
              <a:t>making may take longer (cannot maker decisions quickly). </a:t>
            </a:r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 smtClean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Profit shared, irrespective </a:t>
            </a:r>
            <a:r>
              <a:rPr lang="en-US" sz="1600" i="0" dirty="0">
                <a:solidFill>
                  <a:schemeClr val="tx1"/>
                </a:solidFill>
              </a:rPr>
              <a:t>of effort of the partners and unlimited liability for the partners and </a:t>
            </a:r>
            <a:r>
              <a:rPr lang="en-US" sz="1600" i="0" dirty="0" smtClean="0">
                <a:solidFill>
                  <a:schemeClr val="tx1"/>
                </a:solidFill>
              </a:rPr>
              <a:t>therefore personally </a:t>
            </a:r>
            <a:r>
              <a:rPr lang="en-US" sz="1600" i="0" dirty="0">
                <a:solidFill>
                  <a:schemeClr val="tx1"/>
                </a:solidFill>
              </a:rPr>
              <a:t>liable for the debts of the business. </a:t>
            </a:r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Continuity </a:t>
            </a:r>
            <a:r>
              <a:rPr lang="en-US" sz="1600" i="0" dirty="0">
                <a:solidFill>
                  <a:schemeClr val="tx1"/>
                </a:solidFill>
              </a:rPr>
              <a:t>of the business may be broken </a:t>
            </a:r>
            <a:r>
              <a:rPr lang="en-US" sz="1600" i="0" dirty="0" smtClean="0">
                <a:solidFill>
                  <a:schemeClr val="tx1"/>
                </a:solidFill>
              </a:rPr>
              <a:t>on one </a:t>
            </a:r>
            <a:r>
              <a:rPr lang="en-US" sz="1600" i="0" dirty="0">
                <a:solidFill>
                  <a:schemeClr val="tx1"/>
                </a:solidFill>
              </a:rPr>
              <a:t>death of a partner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19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19150"/>
            <a:ext cx="5802600" cy="533400"/>
          </a:xfrm>
        </p:spPr>
        <p:txBody>
          <a:bodyPr/>
          <a:lstStyle/>
          <a:p>
            <a:r>
              <a:rPr lang="en-US" sz="2800" dirty="0"/>
              <a:t>Public ownership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04950"/>
            <a:ext cx="6858000" cy="1828800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Public ownership refers to government ownership of any asset, industry, or corporation at </a:t>
            </a:r>
            <a:r>
              <a:rPr lang="en-US" i="0" dirty="0" smtClean="0">
                <a:solidFill>
                  <a:schemeClr val="tx1"/>
                </a:solidFill>
              </a:rPr>
              <a:t>any level</a:t>
            </a:r>
            <a:r>
              <a:rPr lang="en-US" i="0" dirty="0">
                <a:solidFill>
                  <a:schemeClr val="tx1"/>
                </a:solidFill>
              </a:rPr>
              <a:t>, national, regional or local (municipal</a:t>
            </a:r>
            <a:r>
              <a:rPr lang="en-US" i="0" dirty="0" smtClean="0">
                <a:solidFill>
                  <a:schemeClr val="tx1"/>
                </a:solidFill>
              </a:rPr>
              <a:t>).</a:t>
            </a:r>
          </a:p>
          <a:p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The process of bringing an asset into </a:t>
            </a:r>
            <a:r>
              <a:rPr lang="en-US" i="0" dirty="0" smtClean="0">
                <a:solidFill>
                  <a:schemeClr val="tx1"/>
                </a:solidFill>
              </a:rPr>
              <a:t>public ownership </a:t>
            </a:r>
            <a:r>
              <a:rPr lang="en-US" i="0" dirty="0">
                <a:solidFill>
                  <a:schemeClr val="tx1"/>
                </a:solidFill>
              </a:rPr>
              <a:t>is called nationalization</a:t>
            </a:r>
            <a:r>
              <a:rPr lang="en-US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6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895350"/>
            <a:ext cx="5802600" cy="3352800"/>
          </a:xfrm>
        </p:spPr>
        <p:txBody>
          <a:bodyPr/>
          <a:lstStyle/>
          <a:p>
            <a:r>
              <a:rPr lang="en-US" sz="2400" b="1" i="0" dirty="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Learning </a:t>
            </a:r>
            <a:r>
              <a:rPr lang="en-US" sz="2400" b="1" i="0" dirty="0" smtClean="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Outcomes</a:t>
            </a:r>
          </a:p>
          <a:p>
            <a:endParaRPr lang="en-US" b="1" i="0" dirty="0">
              <a:solidFill>
                <a:schemeClr val="tx1"/>
              </a:solidFill>
            </a:endParaRPr>
          </a:p>
          <a:p>
            <a:endParaRPr lang="en-US" b="1" i="0" dirty="0" smtClean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After learning this lesson you should be able to</a:t>
            </a:r>
            <a:r>
              <a:rPr lang="en-US" i="0" dirty="0" smtClean="0">
                <a:solidFill>
                  <a:schemeClr val="tx1"/>
                </a:solidFill>
              </a:rPr>
              <a:t>,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• </a:t>
            </a:r>
            <a:r>
              <a:rPr lang="en-US" i="0" dirty="0" smtClean="0">
                <a:solidFill>
                  <a:schemeClr val="tx1"/>
                </a:solidFill>
              </a:rPr>
              <a:t>Explain </a:t>
            </a:r>
            <a:r>
              <a:rPr lang="en-US" i="0" dirty="0">
                <a:solidFill>
                  <a:schemeClr val="tx1"/>
                </a:solidFill>
              </a:rPr>
              <a:t>the different types of business firms and their </a:t>
            </a:r>
            <a:r>
              <a:rPr lang="en-US" i="0" dirty="0" smtClean="0">
                <a:solidFill>
                  <a:schemeClr val="tx1"/>
                </a:solidFill>
              </a:rPr>
              <a:t>characteristics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• </a:t>
            </a:r>
            <a:r>
              <a:rPr lang="en-US" i="0" dirty="0" smtClean="0">
                <a:solidFill>
                  <a:schemeClr val="tx1"/>
                </a:solidFill>
              </a:rPr>
              <a:t>Describe </a:t>
            </a:r>
            <a:r>
              <a:rPr lang="en-US" i="0" dirty="0">
                <a:solidFill>
                  <a:schemeClr val="tx1"/>
                </a:solidFill>
              </a:rPr>
              <a:t>how to start a business firm</a:t>
            </a:r>
            <a:r>
              <a:rPr lang="en-US" i="0" dirty="0" smtClean="0">
                <a:solidFill>
                  <a:schemeClr val="tx1"/>
                </a:solidFill>
              </a:rPr>
              <a:t>.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• </a:t>
            </a:r>
            <a:r>
              <a:rPr lang="en-US" i="0" dirty="0" smtClean="0">
                <a:solidFill>
                  <a:schemeClr val="tx1"/>
                </a:solidFill>
              </a:rPr>
              <a:t>Explain </a:t>
            </a:r>
            <a:r>
              <a:rPr lang="en-US" i="0" dirty="0">
                <a:solidFill>
                  <a:schemeClr val="tx1"/>
                </a:solidFill>
              </a:rPr>
              <a:t>the methods of transferring the ownership.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18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2950"/>
            <a:ext cx="6850975" cy="609600"/>
          </a:xfrm>
        </p:spPr>
        <p:txBody>
          <a:bodyPr/>
          <a:lstStyle/>
          <a:p>
            <a:r>
              <a:rPr lang="en-US" sz="3200" b="0" dirty="0"/>
              <a:t>Public Sector </a:t>
            </a:r>
            <a:r>
              <a:rPr lang="en-US" sz="3200" b="0" dirty="0" smtClean="0"/>
              <a:t>Organizations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8750"/>
            <a:ext cx="7162800" cy="3124200"/>
          </a:xfrm>
        </p:spPr>
        <p:txBody>
          <a:bodyPr/>
          <a:lstStyle/>
          <a:p>
            <a:r>
              <a:rPr lang="en-US" i="0" dirty="0"/>
              <a:t>℘ </a:t>
            </a:r>
            <a:r>
              <a:rPr lang="en-US" b="1" i="0" dirty="0" smtClean="0">
                <a:solidFill>
                  <a:schemeClr val="tx1"/>
                </a:solidFill>
              </a:rPr>
              <a:t>Co-Operations</a:t>
            </a:r>
          </a:p>
          <a:p>
            <a:r>
              <a:rPr lang="en-US" i="0" dirty="0">
                <a:solidFill>
                  <a:schemeClr val="tx1"/>
                </a:solidFill>
              </a:rPr>
              <a:t>The </a:t>
            </a:r>
            <a:r>
              <a:rPr lang="en-US" i="0" dirty="0" err="1">
                <a:solidFill>
                  <a:schemeClr val="tx1"/>
                </a:solidFill>
              </a:rPr>
              <a:t>corperation</a:t>
            </a:r>
            <a:r>
              <a:rPr lang="en-US" i="0" dirty="0">
                <a:solidFill>
                  <a:schemeClr val="tx1"/>
                </a:solidFill>
              </a:rPr>
              <a:t> can exist as a public sector </a:t>
            </a:r>
            <a:r>
              <a:rPr lang="en-US" i="0" dirty="0" smtClean="0">
                <a:solidFill>
                  <a:schemeClr val="tx1"/>
                </a:solidFill>
              </a:rPr>
              <a:t>organization </a:t>
            </a:r>
            <a:r>
              <a:rPr lang="en-US" i="0" dirty="0">
                <a:solidFill>
                  <a:schemeClr val="tx1"/>
                </a:solidFill>
              </a:rPr>
              <a:t>where profits can be made </a:t>
            </a:r>
            <a:r>
              <a:rPr lang="en-US" i="0" dirty="0" smtClean="0">
                <a:solidFill>
                  <a:schemeClr val="tx1"/>
                </a:solidFill>
              </a:rPr>
              <a:t>by them </a:t>
            </a:r>
            <a:r>
              <a:rPr lang="en-US" i="0" dirty="0">
                <a:solidFill>
                  <a:schemeClr val="tx1"/>
                </a:solidFill>
              </a:rPr>
              <a:t>in different ways.</a:t>
            </a:r>
          </a:p>
          <a:p>
            <a:r>
              <a:rPr lang="en-US" i="0" dirty="0">
                <a:solidFill>
                  <a:schemeClr val="tx1"/>
                </a:solidFill>
              </a:rPr>
              <a:t>Ex: SLBC, SLRC, lotteries Board, ITN, Timber Corporation, Lake house, etc.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℘ </a:t>
            </a:r>
            <a:r>
              <a:rPr lang="en-US" b="1" i="0" dirty="0">
                <a:solidFill>
                  <a:schemeClr val="tx1"/>
                </a:solidFill>
              </a:rPr>
              <a:t>Government </a:t>
            </a:r>
            <a:r>
              <a:rPr lang="en-US" b="1" i="0" dirty="0" smtClean="0">
                <a:solidFill>
                  <a:schemeClr val="tx1"/>
                </a:solidFill>
              </a:rPr>
              <a:t>Departments</a:t>
            </a:r>
          </a:p>
          <a:p>
            <a:r>
              <a:rPr lang="en-US" i="0" dirty="0">
                <a:solidFill>
                  <a:schemeClr val="tx1"/>
                </a:solidFill>
              </a:rPr>
              <a:t>The government departments are hold by the authorities to provide a better service </a:t>
            </a:r>
            <a:r>
              <a:rPr lang="en-US" i="0" dirty="0" smtClean="0">
                <a:solidFill>
                  <a:schemeClr val="tx1"/>
                </a:solidFill>
              </a:rPr>
              <a:t>to the </a:t>
            </a:r>
            <a:r>
              <a:rPr lang="en-US" i="0" dirty="0">
                <a:solidFill>
                  <a:schemeClr val="tx1"/>
                </a:solidFill>
              </a:rPr>
              <a:t>public.</a:t>
            </a:r>
          </a:p>
          <a:p>
            <a:r>
              <a:rPr lang="en-US" i="0" dirty="0" err="1">
                <a:solidFill>
                  <a:schemeClr val="tx1"/>
                </a:solidFill>
              </a:rPr>
              <a:t>E.g</a:t>
            </a:r>
            <a:r>
              <a:rPr lang="en-US" i="0" dirty="0">
                <a:solidFill>
                  <a:schemeClr val="tx1"/>
                </a:solidFill>
              </a:rPr>
              <a:t>: The departments come under several ministries in SL such as health, </a:t>
            </a:r>
            <a:r>
              <a:rPr lang="en-US" i="0" dirty="0" smtClean="0">
                <a:solidFill>
                  <a:schemeClr val="tx1"/>
                </a:solidFill>
              </a:rPr>
              <a:t>Post, defense</a:t>
            </a:r>
            <a:r>
              <a:rPr lang="en-US" i="0" dirty="0">
                <a:solidFill>
                  <a:schemeClr val="tx1"/>
                </a:solidFill>
              </a:rPr>
              <a:t>, education, RDA, Railway, 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96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14350"/>
            <a:ext cx="5802600" cy="457200"/>
          </a:xfrm>
        </p:spPr>
        <p:txBody>
          <a:bodyPr/>
          <a:lstStyle/>
          <a:p>
            <a:r>
              <a:rPr lang="en-US" sz="2400" dirty="0"/>
              <a:t>Reasons for public ownership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95350"/>
            <a:ext cx="7079575" cy="28819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Political </a:t>
            </a:r>
            <a:r>
              <a:rPr lang="en-US" sz="1400" i="0" dirty="0">
                <a:solidFill>
                  <a:schemeClr val="tx1"/>
                </a:solidFill>
              </a:rPr>
              <a:t>– to enable the nation to share the profits of industry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Control </a:t>
            </a:r>
            <a:r>
              <a:rPr lang="en-US" sz="1400" dirty="0">
                <a:solidFill>
                  <a:schemeClr val="tx1"/>
                </a:solidFill>
              </a:rPr>
              <a:t>of vital industries and commercial activities </a:t>
            </a:r>
            <a:r>
              <a:rPr lang="en-US" sz="1400" i="0" dirty="0">
                <a:solidFill>
                  <a:schemeClr val="tx1"/>
                </a:solidFill>
              </a:rPr>
              <a:t>(</a:t>
            </a:r>
            <a:r>
              <a:rPr lang="en-US" sz="1400" i="0" dirty="0" err="1">
                <a:solidFill>
                  <a:schemeClr val="tx1"/>
                </a:solidFill>
              </a:rPr>
              <a:t>e.g</a:t>
            </a:r>
            <a:r>
              <a:rPr lang="en-US" sz="1400" i="0" dirty="0">
                <a:solidFill>
                  <a:schemeClr val="tx1"/>
                </a:solidFill>
              </a:rPr>
              <a:t>: railway, central bank)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Control </a:t>
            </a:r>
            <a:r>
              <a:rPr lang="en-US" sz="1400" dirty="0">
                <a:solidFill>
                  <a:schemeClr val="tx1"/>
                </a:solidFill>
              </a:rPr>
              <a:t>of Monopolies </a:t>
            </a:r>
            <a:r>
              <a:rPr lang="en-US" sz="1400" i="0" dirty="0">
                <a:solidFill>
                  <a:schemeClr val="tx1"/>
                </a:solidFill>
              </a:rPr>
              <a:t>: No real competition (</a:t>
            </a:r>
            <a:r>
              <a:rPr lang="en-US" sz="1400" i="0" dirty="0" err="1">
                <a:solidFill>
                  <a:schemeClr val="tx1"/>
                </a:solidFill>
              </a:rPr>
              <a:t>e.g</a:t>
            </a:r>
            <a:r>
              <a:rPr lang="en-US" sz="1400" i="0" dirty="0">
                <a:solidFill>
                  <a:schemeClr val="tx1"/>
                </a:solidFill>
              </a:rPr>
              <a:t>: post)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Protection </a:t>
            </a:r>
            <a:r>
              <a:rPr lang="en-US" sz="1400" dirty="0">
                <a:solidFill>
                  <a:schemeClr val="tx1"/>
                </a:solidFill>
              </a:rPr>
              <a:t>of natural security</a:t>
            </a:r>
            <a:r>
              <a:rPr lang="en-US" sz="1400" i="0" dirty="0">
                <a:solidFill>
                  <a:schemeClr val="tx1"/>
                </a:solidFill>
              </a:rPr>
              <a:t>: Hydro power electricity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Capital </a:t>
            </a:r>
            <a:r>
              <a:rPr lang="en-US" sz="1400" dirty="0">
                <a:solidFill>
                  <a:schemeClr val="tx1"/>
                </a:solidFill>
              </a:rPr>
              <a:t>cost </a:t>
            </a:r>
            <a:r>
              <a:rPr lang="en-US" sz="1400" i="0" dirty="0">
                <a:solidFill>
                  <a:schemeClr val="tx1"/>
                </a:solidFill>
              </a:rPr>
              <a:t>: high capital cost in setting up and </a:t>
            </a:r>
            <a:r>
              <a:rPr lang="en-US" sz="1400" i="0" dirty="0" err="1">
                <a:solidFill>
                  <a:schemeClr val="tx1"/>
                </a:solidFill>
              </a:rPr>
              <a:t>modernisation</a:t>
            </a:r>
            <a:r>
              <a:rPr lang="en-US" sz="1400" i="0" dirty="0">
                <a:solidFill>
                  <a:schemeClr val="tx1"/>
                </a:solidFill>
              </a:rPr>
              <a:t> of business and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they are unprofitable (</a:t>
            </a:r>
            <a:r>
              <a:rPr lang="en-US" sz="1400" i="0" dirty="0" err="1">
                <a:solidFill>
                  <a:schemeClr val="tx1"/>
                </a:solidFill>
              </a:rPr>
              <a:t>e.g</a:t>
            </a:r>
            <a:r>
              <a:rPr lang="en-US" sz="1400" i="0" dirty="0">
                <a:solidFill>
                  <a:schemeClr val="tx1"/>
                </a:solidFill>
              </a:rPr>
              <a:t>: railway)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Provision </a:t>
            </a:r>
            <a:r>
              <a:rPr lang="en-US" sz="1400" dirty="0">
                <a:solidFill>
                  <a:schemeClr val="tx1"/>
                </a:solidFill>
              </a:rPr>
              <a:t>of social services</a:t>
            </a:r>
            <a:r>
              <a:rPr lang="en-US" sz="14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℘ Private companies will not provide because its unprofitable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℘ to provide better service to rural public (</a:t>
            </a:r>
            <a:r>
              <a:rPr lang="en-US" sz="1400" i="0" dirty="0" err="1">
                <a:solidFill>
                  <a:schemeClr val="tx1"/>
                </a:solidFill>
              </a:rPr>
              <a:t>eg</a:t>
            </a:r>
            <a:r>
              <a:rPr lang="en-US" sz="1400" i="0" dirty="0">
                <a:solidFill>
                  <a:schemeClr val="tx1"/>
                </a:solidFill>
              </a:rPr>
              <a:t>: hospital, railway, postal)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Survival </a:t>
            </a:r>
            <a:r>
              <a:rPr lang="en-US" sz="1400" i="0" dirty="0">
                <a:solidFill>
                  <a:schemeClr val="tx1"/>
                </a:solidFill>
              </a:rPr>
              <a:t>of unprofitable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7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of Public ownership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4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666750"/>
            <a:ext cx="5802600" cy="7848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It enables the government to plan large sections of economy in the public interest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Profit belongs to the nations and are therefore for every one’s benefit not just </a:t>
            </a:r>
            <a:r>
              <a:rPr lang="en-US" i="0" dirty="0" smtClean="0">
                <a:solidFill>
                  <a:schemeClr val="tx1"/>
                </a:solidFill>
              </a:rPr>
              <a:t>few shareholders </a:t>
            </a:r>
            <a:r>
              <a:rPr lang="en-US" i="0" dirty="0">
                <a:solidFill>
                  <a:schemeClr val="tx1"/>
                </a:solidFill>
              </a:rPr>
              <a:t>or individuals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The benefits of economies of scale can be gained from the operating as a </a:t>
            </a:r>
            <a:r>
              <a:rPr lang="en-US" i="0" dirty="0" smtClean="0">
                <a:solidFill>
                  <a:schemeClr val="tx1"/>
                </a:solidFill>
              </a:rPr>
              <a:t>large Unit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Reduce unnecessary and wasteful duplication of resources.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Ensures survival of important industries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Provide capital investment for modernization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6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Disadvantages of Public Ownership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18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4350"/>
            <a:ext cx="6324600" cy="36576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Lack of competition often makes it difficult to access their </a:t>
            </a:r>
            <a:r>
              <a:rPr lang="en-US" i="0" dirty="0" smtClean="0">
                <a:solidFill>
                  <a:schemeClr val="tx1"/>
                </a:solidFill>
              </a:rPr>
              <a:t>efficiency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Waste and poor quality of goods and </a:t>
            </a:r>
            <a:r>
              <a:rPr lang="en-US" i="0" dirty="0" smtClean="0">
                <a:solidFill>
                  <a:schemeClr val="tx1"/>
                </a:solidFill>
              </a:rPr>
              <a:t>services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Government may delay the decision making or creating policies and </a:t>
            </a:r>
            <a:r>
              <a:rPr lang="en-US" i="0" dirty="0" smtClean="0">
                <a:solidFill>
                  <a:schemeClr val="tx1"/>
                </a:solidFill>
              </a:rPr>
              <a:t>standards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Any losses must pay for out of taxation</a:t>
            </a:r>
            <a:r>
              <a:rPr lang="en-US" i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National decision making is does not always work in the best interest of a </a:t>
            </a:r>
            <a:r>
              <a:rPr lang="en-US" i="0" dirty="0" smtClean="0">
                <a:solidFill>
                  <a:schemeClr val="tx1"/>
                </a:solidFill>
              </a:rPr>
              <a:t>local community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03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14350"/>
            <a:ext cx="5802600" cy="1159800"/>
          </a:xfrm>
        </p:spPr>
        <p:txBody>
          <a:bodyPr/>
          <a:lstStyle/>
          <a:p>
            <a:r>
              <a:rPr lang="en-US" sz="2400" b="0" dirty="0"/>
              <a:t>The public corporations are raising the capital in many different ways such as;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809750"/>
            <a:ext cx="5802600" cy="1905000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Plough </a:t>
            </a:r>
            <a:r>
              <a:rPr lang="en-US" i="0" dirty="0" smtClean="0">
                <a:solidFill>
                  <a:schemeClr val="tx1"/>
                </a:solidFill>
              </a:rPr>
              <a:t>back profits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Borrow from the </a:t>
            </a:r>
            <a:r>
              <a:rPr lang="en-US" i="0" dirty="0" smtClean="0">
                <a:solidFill>
                  <a:schemeClr val="tx1"/>
                </a:solidFill>
              </a:rPr>
              <a:t>government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Borrow from the </a:t>
            </a:r>
            <a:r>
              <a:rPr lang="en-US" i="0" dirty="0" smtClean="0">
                <a:solidFill>
                  <a:schemeClr val="tx1"/>
                </a:solidFill>
              </a:rPr>
              <a:t>banks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Issue loan stock to the 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90550"/>
            <a:ext cx="5802600" cy="533400"/>
          </a:xfrm>
        </p:spPr>
        <p:txBody>
          <a:bodyPr/>
          <a:lstStyle/>
          <a:p>
            <a:r>
              <a:rPr lang="en-US" sz="2800" dirty="0"/>
              <a:t>Non-profit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123950"/>
            <a:ext cx="6858000" cy="1828800"/>
          </a:xfrm>
        </p:spPr>
        <p:txBody>
          <a:bodyPr/>
          <a:lstStyle/>
          <a:p>
            <a:r>
              <a:rPr lang="en-US" sz="1400" i="0" dirty="0">
                <a:solidFill>
                  <a:schemeClr val="tx1"/>
                </a:solidFill>
              </a:rPr>
              <a:t>These are most of the time non government type </a:t>
            </a:r>
            <a:r>
              <a:rPr lang="en-US" sz="1400" i="0" dirty="0" smtClean="0">
                <a:solidFill>
                  <a:schemeClr val="tx1"/>
                </a:solidFill>
              </a:rPr>
              <a:t>organizations.</a:t>
            </a:r>
            <a:endParaRPr lang="en-US" sz="1400" i="0" dirty="0">
              <a:solidFill>
                <a:schemeClr val="tx1"/>
              </a:solidFill>
            </a:endParaRPr>
          </a:p>
          <a:p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The main objective of these types of organizations is serving the public without making any profits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The organization is raising the funds for running the business as charitable donations, lottery money, </a:t>
            </a:r>
            <a:r>
              <a:rPr lang="en-US" sz="1400" i="0" dirty="0" smtClean="0">
                <a:solidFill>
                  <a:schemeClr val="tx1"/>
                </a:solidFill>
              </a:rPr>
              <a:t>and </a:t>
            </a:r>
            <a:r>
              <a:rPr lang="en-US" sz="1400" i="0" dirty="0">
                <a:solidFill>
                  <a:schemeClr val="tx1"/>
                </a:solidFill>
              </a:rPr>
              <a:t>government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When these </a:t>
            </a:r>
            <a:r>
              <a:rPr lang="en-US" sz="1400" i="0" dirty="0" smtClean="0">
                <a:solidFill>
                  <a:schemeClr val="tx1"/>
                </a:solidFill>
              </a:rPr>
              <a:t>organizations </a:t>
            </a:r>
            <a:r>
              <a:rPr lang="en-US" sz="1400" i="0" dirty="0">
                <a:solidFill>
                  <a:schemeClr val="tx1"/>
                </a:solidFill>
              </a:rPr>
              <a:t>want to transfer the ownership, there are few </a:t>
            </a:r>
            <a:r>
              <a:rPr lang="en-US" sz="1400" i="0" dirty="0" smtClean="0">
                <a:solidFill>
                  <a:schemeClr val="tx1"/>
                </a:solidFill>
              </a:rPr>
              <a:t>actions to </a:t>
            </a:r>
            <a:r>
              <a:rPr lang="en-US" sz="1400" i="0" dirty="0">
                <a:solidFill>
                  <a:schemeClr val="tx1"/>
                </a:solidFill>
              </a:rPr>
              <a:t>be taken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One is that the </a:t>
            </a:r>
            <a:r>
              <a:rPr lang="en-US" sz="1400" i="0" dirty="0" smtClean="0">
                <a:solidFill>
                  <a:schemeClr val="tx1"/>
                </a:solidFill>
              </a:rPr>
              <a:t>organization </a:t>
            </a:r>
            <a:r>
              <a:rPr lang="en-US" sz="1400" i="0" dirty="0">
                <a:solidFill>
                  <a:schemeClr val="tx1"/>
                </a:solidFill>
              </a:rPr>
              <a:t>can be joining with some other firm similar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Second is </a:t>
            </a:r>
            <a:r>
              <a:rPr lang="en-US" sz="1400" i="0" dirty="0">
                <a:solidFill>
                  <a:schemeClr val="tx1"/>
                </a:solidFill>
              </a:rPr>
              <a:t>to asking from the government or local authorities to get the ownership to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9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14350"/>
            <a:ext cx="5802600" cy="533400"/>
          </a:xfrm>
        </p:spPr>
        <p:txBody>
          <a:bodyPr/>
          <a:lstStyle/>
          <a:p>
            <a:r>
              <a:rPr lang="en-US" sz="2800" dirty="0"/>
              <a:t>Private Limited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895350"/>
            <a:ext cx="6858000" cy="1828800"/>
          </a:xfrm>
        </p:spPr>
        <p:txBody>
          <a:bodyPr/>
          <a:lstStyle/>
          <a:p>
            <a:r>
              <a:rPr lang="en-US" sz="1400" i="0" dirty="0">
                <a:solidFill>
                  <a:schemeClr val="tx1"/>
                </a:solidFill>
              </a:rPr>
              <a:t>Private companies may issue stock and have shareholders.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The </a:t>
            </a:r>
            <a:r>
              <a:rPr lang="en-US" sz="1400" i="0" dirty="0">
                <a:solidFill>
                  <a:schemeClr val="tx1"/>
                </a:solidFill>
              </a:rPr>
              <a:t>shareholder's liability </a:t>
            </a:r>
            <a:r>
              <a:rPr lang="en-US" sz="1400" i="0" dirty="0" smtClean="0">
                <a:solidFill>
                  <a:schemeClr val="tx1"/>
                </a:solidFill>
              </a:rPr>
              <a:t>is limited </a:t>
            </a:r>
            <a:r>
              <a:rPr lang="en-US" sz="1400" i="0" dirty="0">
                <a:solidFill>
                  <a:schemeClr val="tx1"/>
                </a:solidFill>
              </a:rPr>
              <a:t>to the value of the shares.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Private </a:t>
            </a:r>
            <a:r>
              <a:rPr lang="en-US" sz="1400" i="0" dirty="0">
                <a:solidFill>
                  <a:schemeClr val="tx1"/>
                </a:solidFill>
              </a:rPr>
              <a:t>limited company has strong and </a:t>
            </a:r>
            <a:r>
              <a:rPr lang="en-US" sz="1400" i="0" dirty="0" smtClean="0">
                <a:solidFill>
                  <a:schemeClr val="tx1"/>
                </a:solidFill>
              </a:rPr>
              <a:t>structured procedure </a:t>
            </a:r>
            <a:r>
              <a:rPr lang="en-US" sz="1400" i="0" dirty="0">
                <a:solidFill>
                  <a:schemeClr val="tx1"/>
                </a:solidFill>
              </a:rPr>
              <a:t>to resolve any disputes between the shareholders of the company.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Below restrictions </a:t>
            </a:r>
            <a:r>
              <a:rPr lang="en-US" sz="1400" i="0" dirty="0">
                <a:solidFill>
                  <a:schemeClr val="tx1"/>
                </a:solidFill>
              </a:rPr>
              <a:t>are spelled out in the firm's articles of association or by-laws and are meant </a:t>
            </a:r>
            <a:r>
              <a:rPr lang="en-US" sz="1400" i="0" dirty="0" smtClean="0">
                <a:solidFill>
                  <a:schemeClr val="tx1"/>
                </a:solidFill>
              </a:rPr>
              <a:t>to prevent </a:t>
            </a:r>
            <a:r>
              <a:rPr lang="en-US" sz="1400" i="0" dirty="0">
                <a:solidFill>
                  <a:schemeClr val="tx1"/>
                </a:solidFill>
              </a:rPr>
              <a:t>any hostile take-over attempt.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The </a:t>
            </a:r>
            <a:r>
              <a:rPr lang="en-US" sz="1400" i="0" dirty="0">
                <a:solidFill>
                  <a:schemeClr val="tx1"/>
                </a:solidFill>
              </a:rPr>
              <a:t>major restrictions are: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(1) Stockholders (shareholders) cannot sell or transfer their shares without offering them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first to the other stockholders for purchase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(2) Stockholders cannot offer their shares or debentures to the general public over a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stock-exchange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  <a:endParaRPr lang="en-US" sz="14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4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400" dirty="0"/>
              <a:t>Advantages of Private Limited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23950"/>
            <a:ext cx="6629400" cy="3124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</a:rPr>
              <a:t>Better capital then unincorporated </a:t>
            </a:r>
            <a:r>
              <a:rPr lang="en-US" sz="1600" i="0" dirty="0" smtClean="0">
                <a:solidFill>
                  <a:schemeClr val="tx1"/>
                </a:solidFill>
              </a:rPr>
              <a:t>companies</a:t>
            </a:r>
          </a:p>
          <a:p>
            <a:pPr>
              <a:buFont typeface="Arial" pitchFamily="34" charset="0"/>
              <a:buChar char="•"/>
            </a:pPr>
            <a:endParaRPr lang="en-US" sz="1600" i="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i="0" dirty="0" smtClean="0">
                <a:solidFill>
                  <a:schemeClr val="tx1"/>
                </a:solidFill>
              </a:rPr>
              <a:t>No </a:t>
            </a:r>
            <a:r>
              <a:rPr lang="en-US" sz="1600" i="0" dirty="0">
                <a:solidFill>
                  <a:schemeClr val="tx1"/>
                </a:solidFill>
              </a:rPr>
              <a:t>limited number of </a:t>
            </a:r>
            <a:r>
              <a:rPr lang="en-US" sz="1600" i="0" dirty="0" smtClean="0">
                <a:solidFill>
                  <a:schemeClr val="tx1"/>
                </a:solidFill>
              </a:rPr>
              <a:t>shareholders</a:t>
            </a:r>
          </a:p>
          <a:p>
            <a:pPr>
              <a:buFont typeface="Arial" pitchFamily="34" charset="0"/>
              <a:buChar char="•"/>
            </a:pPr>
            <a:endParaRPr lang="en-US" sz="1600" i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i="0" dirty="0" smtClean="0">
                <a:solidFill>
                  <a:schemeClr val="tx1"/>
                </a:solidFill>
              </a:rPr>
              <a:t>limited </a:t>
            </a:r>
            <a:r>
              <a:rPr lang="en-US" sz="1600" i="0" dirty="0">
                <a:solidFill>
                  <a:schemeClr val="tx1"/>
                </a:solidFill>
              </a:rPr>
              <a:t>liabilities means less risk which is turn attracts more </a:t>
            </a:r>
            <a:r>
              <a:rPr lang="en-US" sz="1600" i="0" dirty="0" smtClean="0">
                <a:solidFill>
                  <a:schemeClr val="tx1"/>
                </a:solidFill>
              </a:rPr>
              <a:t>investors</a:t>
            </a:r>
          </a:p>
          <a:p>
            <a:pPr>
              <a:buFont typeface="Arial" pitchFamily="34" charset="0"/>
              <a:buChar char="•"/>
            </a:pPr>
            <a:endParaRPr lang="en-US" sz="1600" i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i="0" dirty="0" smtClean="0">
                <a:solidFill>
                  <a:schemeClr val="tx1"/>
                </a:solidFill>
              </a:rPr>
              <a:t>No </a:t>
            </a:r>
            <a:r>
              <a:rPr lang="en-US" sz="1600" i="0" dirty="0">
                <a:solidFill>
                  <a:schemeClr val="tx1"/>
                </a:solidFill>
              </a:rPr>
              <a:t>break in death of a shareholders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share </a:t>
            </a:r>
            <a:r>
              <a:rPr lang="en-US" sz="1600" i="0" dirty="0">
                <a:solidFill>
                  <a:schemeClr val="tx1"/>
                </a:solidFill>
              </a:rPr>
              <a:t>can be sold to another by </a:t>
            </a:r>
            <a:r>
              <a:rPr lang="en-US" sz="1600" i="0" dirty="0" smtClean="0">
                <a:solidFill>
                  <a:schemeClr val="tx1"/>
                </a:solidFill>
              </a:rPr>
              <a:t>invitation</a:t>
            </a:r>
          </a:p>
          <a:p>
            <a:endParaRPr lang="en-US" sz="1600" i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i="0" dirty="0" smtClean="0">
                <a:solidFill>
                  <a:schemeClr val="tx1"/>
                </a:solidFill>
              </a:rPr>
              <a:t>Benefits </a:t>
            </a:r>
            <a:r>
              <a:rPr lang="en-US" sz="1600" i="0" dirty="0">
                <a:solidFill>
                  <a:schemeClr val="tx1"/>
                </a:solidFill>
              </a:rPr>
              <a:t>in operating the business (on large scale)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bulk </a:t>
            </a:r>
            <a:r>
              <a:rPr lang="en-US" sz="1600" i="0" dirty="0">
                <a:solidFill>
                  <a:schemeClr val="tx1"/>
                </a:solidFill>
              </a:rPr>
              <a:t>buying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employment </a:t>
            </a:r>
            <a:r>
              <a:rPr lang="en-US" sz="1600" i="0" dirty="0">
                <a:solidFill>
                  <a:schemeClr val="tx1"/>
                </a:solidFill>
              </a:rPr>
              <a:t>of specialized staff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use </a:t>
            </a:r>
            <a:r>
              <a:rPr lang="en-US" sz="1600" i="0" dirty="0">
                <a:solidFill>
                  <a:schemeClr val="tx1"/>
                </a:solidFill>
              </a:rPr>
              <a:t>mass production techniques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06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0" y="514350"/>
            <a:ext cx="6616800" cy="447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a business?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1219200" y="1066383"/>
            <a:ext cx="7086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The term business is used to describe all the commercial activities undertaken by the 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various organizations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which produce and supply goods and services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endParaRPr lang="en-US" sz="1600" dirty="0" smtClean="0">
              <a:solidFill>
                <a:schemeClr val="tx1"/>
              </a:solidFill>
              <a:latin typeface="Tinos"/>
              <a:ea typeface="Tinos"/>
              <a:cs typeface="Tinos"/>
              <a:sym typeface="Tinos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Business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affects nearly 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every part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of our daily lives. Not only by supplying the food we 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eat, the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clothes we wear 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and transport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we use, university or work, but most of the jobs and wages which enable us to 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buy these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goods and services</a:t>
            </a:r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  <a:latin typeface="Tinos"/>
              <a:ea typeface="Tinos"/>
              <a:cs typeface="Tinos"/>
              <a:sym typeface="Tinos"/>
            </a:endParaRPr>
          </a:p>
          <a:p>
            <a:endParaRPr lang="en-US" sz="1600" dirty="0" smtClean="0">
              <a:solidFill>
                <a:schemeClr val="tx1"/>
              </a:solidFill>
              <a:latin typeface="Tinos"/>
              <a:ea typeface="Tinos"/>
              <a:cs typeface="Tinos"/>
              <a:sym typeface="Tinos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All are businesses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, but each with a different status in terms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	how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it operates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	who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the owner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	how </a:t>
            </a:r>
            <a:r>
              <a:rPr lang="en-US" sz="1600" dirty="0">
                <a:solidFill>
                  <a:schemeClr val="tx1"/>
                </a:solidFill>
                <a:latin typeface="Tinos"/>
                <a:ea typeface="Tinos"/>
                <a:cs typeface="Tinos"/>
                <a:sym typeface="Tinos"/>
              </a:rPr>
              <a:t>any profit is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400" dirty="0"/>
              <a:t>Disadvantages</a:t>
            </a:r>
            <a:r>
              <a:rPr lang="en-US" sz="2400" dirty="0" smtClean="0"/>
              <a:t> </a:t>
            </a:r>
            <a:r>
              <a:rPr lang="en-US" sz="2400" dirty="0"/>
              <a:t>of Private Limited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2550"/>
            <a:ext cx="6629400" cy="3124200"/>
          </a:xfrm>
        </p:spPr>
        <p:txBody>
          <a:bodyPr/>
          <a:lstStyle/>
          <a:p>
            <a:r>
              <a:rPr lang="en-US" sz="1600" i="0" dirty="0">
                <a:solidFill>
                  <a:schemeClr val="tx1"/>
                </a:solidFill>
              </a:rPr>
              <a:t>The formation of business requires legal documentation which is a time </a:t>
            </a:r>
            <a:r>
              <a:rPr lang="en-US" sz="1600" i="0" dirty="0" smtClean="0">
                <a:solidFill>
                  <a:schemeClr val="tx1"/>
                </a:solidFill>
              </a:rPr>
              <a:t>consuming and </a:t>
            </a:r>
            <a:r>
              <a:rPr lang="en-US" sz="1600" i="0" dirty="0">
                <a:solidFill>
                  <a:schemeClr val="tx1"/>
                </a:solidFill>
              </a:rPr>
              <a:t>expensive</a:t>
            </a:r>
            <a:r>
              <a:rPr lang="en-US" sz="1600" i="0" dirty="0" smtClean="0">
                <a:solidFill>
                  <a:schemeClr val="tx1"/>
                </a:solidFill>
              </a:rPr>
              <a:t>	</a:t>
            </a:r>
          </a:p>
          <a:p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>
                <a:solidFill>
                  <a:schemeClr val="tx1"/>
                </a:solidFill>
              </a:rPr>
              <a:t>Growth may be limited due to lack of capital since shares cannot be offered to </a:t>
            </a:r>
            <a:r>
              <a:rPr lang="en-US" sz="1600" i="0" dirty="0" smtClean="0">
                <a:solidFill>
                  <a:schemeClr val="tx1"/>
                </a:solidFill>
              </a:rPr>
              <a:t>the general public</a:t>
            </a:r>
          </a:p>
          <a:p>
            <a:endParaRPr lang="en-US" sz="1600" i="0" dirty="0" smtClean="0">
              <a:solidFill>
                <a:schemeClr val="tx1"/>
              </a:solidFill>
            </a:endParaRPr>
          </a:p>
          <a:p>
            <a:r>
              <a:rPr lang="en-US" sz="1600" i="0" dirty="0">
                <a:solidFill>
                  <a:schemeClr val="tx1"/>
                </a:solidFill>
              </a:rPr>
              <a:t>Transfer of shares may limited ‘approved’ new members</a:t>
            </a:r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 smtClean="0"/>
          </a:p>
          <a:p>
            <a:r>
              <a:rPr lang="en-US" sz="1600" i="0" dirty="0" smtClean="0">
                <a:solidFill>
                  <a:schemeClr val="tx1"/>
                </a:solidFill>
              </a:rPr>
              <a:t>Needs </a:t>
            </a:r>
            <a:r>
              <a:rPr lang="en-US" sz="1600" i="0" dirty="0">
                <a:solidFill>
                  <a:schemeClr val="tx1"/>
                </a:solidFill>
              </a:rPr>
              <a:t>to keep up goods accounting system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5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14350"/>
            <a:ext cx="5802600" cy="533400"/>
          </a:xfrm>
        </p:spPr>
        <p:txBody>
          <a:bodyPr/>
          <a:lstStyle/>
          <a:p>
            <a:r>
              <a:rPr lang="en-US" sz="2800" dirty="0"/>
              <a:t>Public Limited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71550"/>
            <a:ext cx="6858000" cy="1828800"/>
          </a:xfrm>
        </p:spPr>
        <p:txBody>
          <a:bodyPr/>
          <a:lstStyle/>
          <a:p>
            <a:r>
              <a:rPr lang="en-US" sz="1400" i="0" dirty="0" smtClean="0">
                <a:solidFill>
                  <a:schemeClr val="tx1"/>
                </a:solidFill>
              </a:rPr>
              <a:t>Public </a:t>
            </a:r>
            <a:r>
              <a:rPr lang="en-US" sz="1400" i="0" dirty="0">
                <a:solidFill>
                  <a:schemeClr val="tx1"/>
                </a:solidFill>
              </a:rPr>
              <a:t>limited company is a limited liability firm whose securities are traded on a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stock exchange and can be bought and sold by anyone.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Public </a:t>
            </a:r>
            <a:r>
              <a:rPr lang="en-US" sz="1400" i="0" dirty="0">
                <a:solidFill>
                  <a:schemeClr val="tx1"/>
                </a:solidFill>
              </a:rPr>
              <a:t>companies </a:t>
            </a:r>
            <a:r>
              <a:rPr lang="en-US" sz="1400" i="0" dirty="0" smtClean="0">
                <a:solidFill>
                  <a:schemeClr val="tx1"/>
                </a:solidFill>
              </a:rPr>
              <a:t>are strictly </a:t>
            </a:r>
            <a:r>
              <a:rPr lang="en-US" sz="1400" i="0" dirty="0">
                <a:solidFill>
                  <a:schemeClr val="tx1"/>
                </a:solidFill>
              </a:rPr>
              <a:t>regulated, and are required by law to publish their complete and </a:t>
            </a:r>
            <a:r>
              <a:rPr lang="en-US" sz="1400" i="0" dirty="0" smtClean="0">
                <a:solidFill>
                  <a:schemeClr val="tx1"/>
                </a:solidFill>
              </a:rPr>
              <a:t>true financial </a:t>
            </a:r>
            <a:r>
              <a:rPr lang="en-US" sz="1400" i="0" dirty="0">
                <a:solidFill>
                  <a:schemeClr val="tx1"/>
                </a:solidFill>
              </a:rPr>
              <a:t>position so that investors can determine the true worth of its stock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(shares). </a:t>
            </a:r>
            <a:endParaRPr lang="en-US" sz="1400" i="0" dirty="0" smtClean="0">
              <a:solidFill>
                <a:schemeClr val="tx1"/>
              </a:solidFill>
            </a:endParaRPr>
          </a:p>
          <a:p>
            <a:endParaRPr lang="en-US" sz="1400" i="0" dirty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The </a:t>
            </a:r>
            <a:r>
              <a:rPr lang="en-US" sz="1400" i="0" dirty="0">
                <a:solidFill>
                  <a:schemeClr val="tx1"/>
                </a:solidFill>
              </a:rPr>
              <a:t>public company must satisfy the following: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	Its </a:t>
            </a:r>
            <a:r>
              <a:rPr lang="en-US" sz="1400" i="0" dirty="0">
                <a:solidFill>
                  <a:schemeClr val="tx1"/>
                </a:solidFill>
              </a:rPr>
              <a:t>memorandum of association must state that it is a public </a:t>
            </a:r>
            <a:r>
              <a:rPr lang="en-US" sz="1400" i="0" dirty="0" smtClean="0">
                <a:solidFill>
                  <a:schemeClr val="tx1"/>
                </a:solidFill>
              </a:rPr>
              <a:t>company and </a:t>
            </a:r>
            <a:r>
              <a:rPr lang="en-US" sz="1400" i="0" dirty="0">
                <a:solidFill>
                  <a:schemeClr val="tx1"/>
                </a:solidFill>
              </a:rPr>
              <a:t>it has </a:t>
            </a:r>
            <a:r>
              <a:rPr lang="en-US" sz="1400" i="0" dirty="0" smtClean="0">
                <a:solidFill>
                  <a:schemeClr val="tx1"/>
                </a:solidFill>
              </a:rPr>
              <a:t>                registered </a:t>
            </a:r>
            <a:r>
              <a:rPr lang="en-US" sz="1400" i="0" dirty="0">
                <a:solidFill>
                  <a:schemeClr val="tx1"/>
                </a:solidFill>
              </a:rPr>
              <a:t>as such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Minimum </a:t>
            </a:r>
            <a:r>
              <a:rPr lang="en-US" sz="1400" i="0" dirty="0">
                <a:solidFill>
                  <a:schemeClr val="tx1"/>
                </a:solidFill>
              </a:rPr>
              <a:t>membership is two and has no maximum number.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It </a:t>
            </a:r>
            <a:r>
              <a:rPr lang="en-US" sz="1400" i="0" dirty="0">
                <a:solidFill>
                  <a:schemeClr val="tx1"/>
                </a:solidFill>
              </a:rPr>
              <a:t>is allowed to </a:t>
            </a:r>
            <a:r>
              <a:rPr lang="en-US" sz="1400" i="0" dirty="0" smtClean="0">
                <a:solidFill>
                  <a:schemeClr val="tx1"/>
                </a:solidFill>
              </a:rPr>
              <a:t>offer its </a:t>
            </a:r>
            <a:r>
              <a:rPr lang="en-US" sz="1400" i="0" dirty="0">
                <a:solidFill>
                  <a:schemeClr val="tx1"/>
                </a:solidFill>
              </a:rPr>
              <a:t>shares to the public.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Its </a:t>
            </a:r>
            <a:r>
              <a:rPr lang="en-US" sz="1400" i="0" dirty="0">
                <a:solidFill>
                  <a:schemeClr val="tx1"/>
                </a:solidFill>
              </a:rPr>
              <a:t>name must end with the word ‘public limited company’ or ‘PLC’.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0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400" dirty="0"/>
              <a:t>Advantages of Public Limited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23950"/>
            <a:ext cx="6629400" cy="3124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Access to finance (in the present)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Primary </a:t>
            </a:r>
            <a:r>
              <a:rPr lang="en-US" sz="1400" i="0" dirty="0">
                <a:solidFill>
                  <a:schemeClr val="tx1"/>
                </a:solidFill>
              </a:rPr>
              <a:t>reason to go public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Stock </a:t>
            </a:r>
            <a:r>
              <a:rPr lang="en-US" sz="1400" i="0" dirty="0">
                <a:solidFill>
                  <a:schemeClr val="tx1"/>
                </a:solidFill>
              </a:rPr>
              <a:t>exchange act as the market to buy and sell business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Simply </a:t>
            </a:r>
            <a:r>
              <a:rPr lang="en-US" sz="1400" i="0" dirty="0">
                <a:solidFill>
                  <a:schemeClr val="tx1"/>
                </a:solidFill>
              </a:rPr>
              <a:t>raise capital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By </a:t>
            </a:r>
            <a:r>
              <a:rPr lang="en-US" sz="1400" i="0" dirty="0">
                <a:solidFill>
                  <a:schemeClr val="tx1"/>
                </a:solidFill>
              </a:rPr>
              <a:t>going public it is not restricting the ownership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Access to finance (in the future)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if </a:t>
            </a:r>
            <a:r>
              <a:rPr lang="en-US" sz="1400" i="0" dirty="0">
                <a:solidFill>
                  <a:schemeClr val="tx1"/>
                </a:solidFill>
              </a:rPr>
              <a:t>business requires more money, it can either issue shares to </a:t>
            </a:r>
            <a:r>
              <a:rPr lang="en-US" sz="1400" i="0" dirty="0" smtClean="0">
                <a:solidFill>
                  <a:schemeClr val="tx1"/>
                </a:solidFill>
              </a:rPr>
              <a:t>present shareholders </a:t>
            </a:r>
            <a:r>
              <a:rPr lang="en-US" sz="1400" i="0" dirty="0">
                <a:solidFill>
                  <a:schemeClr val="tx1"/>
                </a:solidFill>
              </a:rPr>
              <a:t>(right issue) or go for new more shareholders in public (new issue)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</a:t>
            </a:r>
            <a:endParaRPr lang="en-US" sz="1400" i="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Prestige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The </a:t>
            </a:r>
            <a:r>
              <a:rPr lang="en-US" sz="1400" i="0" dirty="0">
                <a:solidFill>
                  <a:schemeClr val="tx1"/>
                </a:solidFill>
              </a:rPr>
              <a:t>initials </a:t>
            </a:r>
            <a:r>
              <a:rPr lang="en-US" sz="1400" i="0" dirty="0" err="1">
                <a:solidFill>
                  <a:schemeClr val="tx1"/>
                </a:solidFill>
              </a:rPr>
              <a:t>Plc</a:t>
            </a:r>
            <a:r>
              <a:rPr lang="en-US" sz="1400" i="0" dirty="0">
                <a:solidFill>
                  <a:schemeClr val="tx1"/>
                </a:solidFill>
              </a:rPr>
              <a:t> will add prestige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Access to other forms of finance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banks </a:t>
            </a:r>
            <a:r>
              <a:rPr lang="en-US" sz="1400" i="0" dirty="0">
                <a:solidFill>
                  <a:schemeClr val="tx1"/>
                </a:solidFill>
              </a:rPr>
              <a:t>will look more favorable on </a:t>
            </a:r>
            <a:r>
              <a:rPr lang="en-US" sz="1400" i="0" dirty="0" err="1">
                <a:solidFill>
                  <a:schemeClr val="tx1"/>
                </a:solidFill>
              </a:rPr>
              <a:t>Plc</a:t>
            </a:r>
            <a:r>
              <a:rPr lang="en-US" sz="1400" i="0" dirty="0">
                <a:solidFill>
                  <a:schemeClr val="tx1"/>
                </a:solidFill>
              </a:rPr>
              <a:t> business because it is large and </a:t>
            </a:r>
            <a:r>
              <a:rPr lang="en-US" sz="1400" i="0" dirty="0" smtClean="0">
                <a:solidFill>
                  <a:schemeClr val="tx1"/>
                </a:solidFill>
              </a:rPr>
              <a:t>stable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Limited liability for shareholders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Continuity in existence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400" dirty="0"/>
              <a:t>Disadvantages of Public Limited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23950"/>
            <a:ext cx="6629400" cy="3124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Formation of the company requires many legal documentation which money and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time </a:t>
            </a:r>
            <a:r>
              <a:rPr lang="en-US" sz="1400" i="0" dirty="0" smtClean="0">
                <a:solidFill>
                  <a:schemeClr val="tx1"/>
                </a:solidFill>
              </a:rPr>
              <a:t>consume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Can become large and impersonal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	people </a:t>
            </a:r>
            <a:r>
              <a:rPr lang="en-US" sz="1400" i="0" dirty="0">
                <a:solidFill>
                  <a:schemeClr val="tx1"/>
                </a:solidFill>
              </a:rPr>
              <a:t>will not feel they are “belong” to the </a:t>
            </a:r>
            <a:r>
              <a:rPr lang="en-US" sz="1400" i="0" dirty="0" smtClean="0">
                <a:solidFill>
                  <a:schemeClr val="tx1"/>
                </a:solidFill>
              </a:rPr>
              <a:t>company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Insufficiency may result of the size of the business (since it is too large) and difficult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to </a:t>
            </a:r>
            <a:r>
              <a:rPr lang="en-US" sz="1400" i="0" dirty="0" smtClean="0">
                <a:solidFill>
                  <a:schemeClr val="tx1"/>
                </a:solidFill>
              </a:rPr>
              <a:t>manage</a:t>
            </a:r>
          </a:p>
          <a:p>
            <a:endParaRPr lang="en-US" sz="1400" i="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i="0" dirty="0">
                <a:solidFill>
                  <a:schemeClr val="tx1"/>
                </a:solidFill>
              </a:rPr>
              <a:t>Annual accounts must be published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5802600" cy="457200"/>
          </a:xfrm>
        </p:spPr>
        <p:txBody>
          <a:bodyPr/>
          <a:lstStyle/>
          <a:p>
            <a:r>
              <a:rPr lang="en-US" sz="2400" dirty="0" smtClean="0"/>
              <a:t>Privatization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23950"/>
            <a:ext cx="6629400" cy="3124200"/>
          </a:xfrm>
        </p:spPr>
        <p:txBody>
          <a:bodyPr/>
          <a:lstStyle/>
          <a:p>
            <a:r>
              <a:rPr lang="en-US" sz="1400" i="0" dirty="0" smtClean="0">
                <a:solidFill>
                  <a:schemeClr val="tx1"/>
                </a:solidFill>
              </a:rPr>
              <a:t>Privatization </a:t>
            </a:r>
            <a:r>
              <a:rPr lang="en-US" sz="1400" i="0" dirty="0">
                <a:solidFill>
                  <a:schemeClr val="tx1"/>
                </a:solidFill>
              </a:rPr>
              <a:t>is a process of transfer ownership of public sector bodies to the private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sector. </a:t>
            </a:r>
            <a:r>
              <a:rPr lang="en-US" sz="1400" i="0" dirty="0" smtClean="0">
                <a:solidFill>
                  <a:schemeClr val="tx1"/>
                </a:solidFill>
              </a:rPr>
              <a:t>Privatization </a:t>
            </a:r>
            <a:r>
              <a:rPr lang="en-US" sz="1400" i="0" dirty="0">
                <a:solidFill>
                  <a:schemeClr val="tx1"/>
                </a:solidFill>
              </a:rPr>
              <a:t>includes selling government business and deregulating certain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sectors of government authorities. In the process of </a:t>
            </a:r>
            <a:r>
              <a:rPr lang="en-US" sz="1400" i="0" dirty="0" smtClean="0">
                <a:solidFill>
                  <a:schemeClr val="tx1"/>
                </a:solidFill>
              </a:rPr>
              <a:t>privatization, </a:t>
            </a:r>
            <a:r>
              <a:rPr lang="en-US" sz="1400" i="0" dirty="0">
                <a:solidFill>
                  <a:schemeClr val="tx1"/>
                </a:solidFill>
              </a:rPr>
              <a:t>all the properties of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the business are dividing in to shares and these shares are selling fully or partially to</a:t>
            </a:r>
          </a:p>
          <a:p>
            <a:r>
              <a:rPr lang="en-US" sz="1400" i="0" dirty="0">
                <a:solidFill>
                  <a:schemeClr val="tx1"/>
                </a:solidFill>
              </a:rPr>
              <a:t>other party.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Following </a:t>
            </a:r>
            <a:r>
              <a:rPr lang="en-US" sz="1400" i="0" dirty="0">
                <a:solidFill>
                  <a:schemeClr val="tx1"/>
                </a:solidFill>
              </a:rPr>
              <a:t>are some examples of local </a:t>
            </a:r>
            <a:r>
              <a:rPr lang="en-US" sz="1400" i="0" dirty="0" smtClean="0">
                <a:solidFill>
                  <a:schemeClr val="tx1"/>
                </a:solidFill>
              </a:rPr>
              <a:t>privatize </a:t>
            </a:r>
            <a:r>
              <a:rPr lang="en-US" sz="1400" i="0" dirty="0">
                <a:solidFill>
                  <a:schemeClr val="tx1"/>
                </a:solidFill>
              </a:rPr>
              <a:t>firms.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952750"/>
            <a:ext cx="12382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76550"/>
            <a:ext cx="1219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14550"/>
            <a:ext cx="15049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4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14350"/>
            <a:ext cx="5802600" cy="1219200"/>
          </a:xfrm>
        </p:spPr>
        <p:txBody>
          <a:bodyPr/>
          <a:lstStyle/>
          <a:p>
            <a:r>
              <a:rPr lang="en-US" sz="2400" dirty="0"/>
              <a:t>Advantages of </a:t>
            </a:r>
            <a:r>
              <a:rPr lang="en-US" sz="2400" dirty="0" smtClean="0"/>
              <a:t>privatization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71550"/>
            <a:ext cx="5802600" cy="1371600"/>
          </a:xfrm>
        </p:spPr>
        <p:txBody>
          <a:bodyPr/>
          <a:lstStyle/>
          <a:p>
            <a:r>
              <a:rPr lang="en-US" sz="1600" i="0" dirty="0">
                <a:solidFill>
                  <a:schemeClr val="tx1"/>
                </a:solidFill>
              </a:rPr>
              <a:t>Make the business more </a:t>
            </a:r>
            <a:r>
              <a:rPr lang="en-US" sz="1600" i="0" dirty="0" smtClean="0">
                <a:solidFill>
                  <a:schemeClr val="tx1"/>
                </a:solidFill>
              </a:rPr>
              <a:t>efficient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Efficiency may lead to lower the </a:t>
            </a:r>
            <a:r>
              <a:rPr lang="en-US" sz="1600" i="0" dirty="0" smtClean="0">
                <a:solidFill>
                  <a:schemeClr val="tx1"/>
                </a:solidFill>
              </a:rPr>
              <a:t>cost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Offer the opportunity for the public to become </a:t>
            </a:r>
            <a:r>
              <a:rPr lang="en-US" sz="1600" i="0" dirty="0" smtClean="0">
                <a:solidFill>
                  <a:schemeClr val="tx1"/>
                </a:solidFill>
              </a:rPr>
              <a:t>th</a:t>
            </a:r>
            <a:r>
              <a:rPr lang="en-US" sz="1600" i="0" dirty="0" smtClean="0"/>
              <a:t>e </a:t>
            </a:r>
            <a:r>
              <a:rPr lang="en-US" sz="1600" i="0" dirty="0" smtClean="0">
                <a:solidFill>
                  <a:schemeClr val="tx1"/>
                </a:solidFill>
              </a:rPr>
              <a:t>shareholders </a:t>
            </a:r>
            <a:r>
              <a:rPr lang="en-US" sz="1600" i="0" dirty="0">
                <a:solidFill>
                  <a:schemeClr val="tx1"/>
                </a:solidFill>
              </a:rPr>
              <a:t>in the </a:t>
            </a:r>
            <a:r>
              <a:rPr lang="en-US" sz="1600" i="0" dirty="0" smtClean="0">
                <a:solidFill>
                  <a:schemeClr val="tx1"/>
                </a:solidFill>
              </a:rPr>
              <a:t>major government </a:t>
            </a:r>
            <a:r>
              <a:rPr lang="en-US" sz="1600" i="0" dirty="0">
                <a:solidFill>
                  <a:schemeClr val="tx1"/>
                </a:solidFill>
              </a:rPr>
              <a:t>business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2401921"/>
            <a:ext cx="58026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Bad things in </a:t>
            </a:r>
            <a:r>
              <a:rPr lang="en-US" sz="2400" dirty="0" smtClean="0"/>
              <a:t>privatization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67775" y="2821021"/>
            <a:ext cx="6431604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inos"/>
              <a:buNone/>
              <a:defRPr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en-US" sz="1600" i="0" dirty="0">
                <a:solidFill>
                  <a:schemeClr val="tx1"/>
                </a:solidFill>
              </a:rPr>
              <a:t>Loose the control of the </a:t>
            </a:r>
            <a:r>
              <a:rPr lang="en-US" sz="1600" i="0" dirty="0" smtClean="0">
                <a:solidFill>
                  <a:schemeClr val="tx1"/>
                </a:solidFill>
              </a:rPr>
              <a:t>government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Can be seen as selling something belongs to the </a:t>
            </a:r>
            <a:r>
              <a:rPr lang="en-US" sz="1600" i="0" dirty="0" smtClean="0">
                <a:solidFill>
                  <a:schemeClr val="tx1"/>
                </a:solidFill>
              </a:rPr>
              <a:t>public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Improving the efficiency led to the reduction of number of </a:t>
            </a:r>
            <a:r>
              <a:rPr lang="en-US" sz="1600" i="0" dirty="0" smtClean="0">
                <a:solidFill>
                  <a:schemeClr val="tx1"/>
                </a:solidFill>
              </a:rPr>
              <a:t>employees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Increase unemployment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Loosing of specialized skilled workers (due to their unhappiness)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90550"/>
            <a:ext cx="6622375" cy="609600"/>
          </a:xfrm>
        </p:spPr>
        <p:txBody>
          <a:bodyPr/>
          <a:lstStyle/>
          <a:p>
            <a:r>
              <a:rPr lang="en-US" sz="3200" dirty="0"/>
              <a:t>Franchising a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76350"/>
            <a:ext cx="7086600" cy="3200400"/>
          </a:xfrm>
        </p:spPr>
        <p:txBody>
          <a:bodyPr/>
          <a:lstStyle/>
          <a:p>
            <a:r>
              <a:rPr lang="en-US" sz="1600" i="0" dirty="0">
                <a:solidFill>
                  <a:schemeClr val="tx1"/>
                </a:solidFill>
              </a:rPr>
              <a:t>Franchising involves an existing, usually well known established company </a:t>
            </a:r>
            <a:r>
              <a:rPr lang="en-US" sz="1600" i="0" dirty="0" smtClean="0">
                <a:solidFill>
                  <a:schemeClr val="tx1"/>
                </a:solidFill>
              </a:rPr>
              <a:t>allowing someone </a:t>
            </a:r>
            <a:r>
              <a:rPr lang="en-US" sz="1600" i="0" dirty="0">
                <a:solidFill>
                  <a:schemeClr val="tx1"/>
                </a:solidFill>
              </a:rPr>
              <a:t>the exclusive right to manufacture service or sell its products in a </a:t>
            </a:r>
            <a:r>
              <a:rPr lang="en-US" sz="1600" i="0" dirty="0" smtClean="0">
                <a:solidFill>
                  <a:schemeClr val="tx1"/>
                </a:solidFill>
              </a:rPr>
              <a:t>particular area</a:t>
            </a:r>
            <a:r>
              <a:rPr lang="en-US" sz="1600" i="0" dirty="0">
                <a:solidFill>
                  <a:schemeClr val="tx1"/>
                </a:solidFill>
              </a:rPr>
              <a:t>. It also helps people by providing training, supplying </a:t>
            </a:r>
            <a:r>
              <a:rPr lang="en-US" sz="1600" i="0" dirty="0" smtClean="0">
                <a:solidFill>
                  <a:schemeClr val="tx1"/>
                </a:solidFill>
              </a:rPr>
              <a:t>equipment, materials, assisting </a:t>
            </a:r>
            <a:r>
              <a:rPr lang="en-US" sz="1600" i="0" dirty="0">
                <a:solidFill>
                  <a:schemeClr val="tx1"/>
                </a:solidFill>
              </a:rPr>
              <a:t>with the location of premises and marketing. The large company charges </a:t>
            </a:r>
            <a:r>
              <a:rPr lang="en-US" sz="1600" i="0" dirty="0" smtClean="0">
                <a:solidFill>
                  <a:schemeClr val="tx1"/>
                </a:solidFill>
              </a:rPr>
              <a:t>fee for </a:t>
            </a:r>
            <a:r>
              <a:rPr lang="en-US" sz="1600" i="0" dirty="0">
                <a:solidFill>
                  <a:schemeClr val="tx1"/>
                </a:solidFill>
              </a:rPr>
              <a:t>its service. The famous franchised </a:t>
            </a:r>
            <a:r>
              <a:rPr lang="en-US" sz="1600" i="0" dirty="0" smtClean="0">
                <a:solidFill>
                  <a:schemeClr val="tx1"/>
                </a:solidFill>
              </a:rPr>
              <a:t>business </a:t>
            </a:r>
            <a:r>
              <a:rPr lang="en-US" sz="1600" i="0" dirty="0">
                <a:solidFill>
                  <a:schemeClr val="tx1"/>
                </a:solidFill>
              </a:rPr>
              <a:t>can find in Sri Lanka and other </a:t>
            </a:r>
            <a:r>
              <a:rPr lang="en-US" sz="1600" i="0" dirty="0" smtClean="0">
                <a:solidFill>
                  <a:schemeClr val="tx1"/>
                </a:solidFill>
              </a:rPr>
              <a:t>countries are McDonalds </a:t>
            </a:r>
            <a:r>
              <a:rPr lang="en-US" sz="1600" i="0" dirty="0">
                <a:solidFill>
                  <a:schemeClr val="tx1"/>
                </a:solidFill>
              </a:rPr>
              <a:t>and Pizza Hut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88" y="3094388"/>
            <a:ext cx="212387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89" y="3133250"/>
            <a:ext cx="1601200" cy="12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2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4350"/>
            <a:ext cx="6781800" cy="3733800"/>
          </a:xfrm>
        </p:spPr>
        <p:txBody>
          <a:bodyPr/>
          <a:lstStyle/>
          <a:p>
            <a:r>
              <a:rPr lang="en-US" sz="1600" b="1" i="0" dirty="0">
                <a:solidFill>
                  <a:schemeClr val="tx1"/>
                </a:solidFill>
              </a:rPr>
              <a:t>Activity: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01) Compare </a:t>
            </a:r>
            <a:r>
              <a:rPr lang="en-US" sz="1600" i="0" dirty="0">
                <a:solidFill>
                  <a:schemeClr val="tx1"/>
                </a:solidFill>
              </a:rPr>
              <a:t>and contrast between the following types of business at the given basis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Business </a:t>
            </a:r>
            <a:r>
              <a:rPr lang="en-US" sz="1600" b="1" dirty="0">
                <a:solidFill>
                  <a:schemeClr val="tx1"/>
                </a:solidFill>
              </a:rPr>
              <a:t>types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Sole proprietorships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Partnerships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Private Limited Companies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Public Limited Companies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Not for Profit </a:t>
            </a:r>
            <a:r>
              <a:rPr lang="en-US" sz="1600" i="0" dirty="0" smtClean="0">
                <a:solidFill>
                  <a:schemeClr val="tx1"/>
                </a:solidFill>
              </a:rPr>
              <a:t>Organization</a:t>
            </a:r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>
                <a:solidFill>
                  <a:schemeClr val="tx1"/>
                </a:solidFill>
              </a:rPr>
              <a:t>Public Ownership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Basis</a:t>
            </a:r>
            <a:r>
              <a:rPr lang="en-US" sz="1600" b="1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i. </a:t>
            </a:r>
            <a:r>
              <a:rPr lang="en-US" sz="1600" i="0" dirty="0" smtClean="0">
                <a:solidFill>
                  <a:schemeClr val="tx1"/>
                </a:solidFill>
              </a:rPr>
              <a:t>  Ownership </a:t>
            </a:r>
            <a:r>
              <a:rPr lang="en-US" sz="1600" i="0" dirty="0">
                <a:solidFill>
                  <a:schemeClr val="tx1"/>
                </a:solidFill>
              </a:rPr>
              <a:t>qualifications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ii. </a:t>
            </a:r>
            <a:r>
              <a:rPr lang="en-US" sz="1600" i="0" dirty="0" smtClean="0">
                <a:solidFill>
                  <a:schemeClr val="tx1"/>
                </a:solidFill>
              </a:rPr>
              <a:t> Resource </a:t>
            </a:r>
            <a:r>
              <a:rPr lang="en-US" sz="1600" i="0" dirty="0">
                <a:solidFill>
                  <a:schemeClr val="tx1"/>
                </a:solidFill>
              </a:rPr>
              <a:t>Utilization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iii. Transfer of ownership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1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90550"/>
            <a:ext cx="6781800" cy="3733800"/>
          </a:xfrm>
        </p:spPr>
        <p:txBody>
          <a:bodyPr/>
          <a:lstStyle/>
          <a:p>
            <a:r>
              <a:rPr lang="en-US" sz="1600" i="0" dirty="0" smtClean="0">
                <a:solidFill>
                  <a:schemeClr val="tx1"/>
                </a:solidFill>
              </a:rPr>
              <a:t>02) In </a:t>
            </a:r>
            <a:r>
              <a:rPr lang="en-US" sz="1600" i="0" dirty="0">
                <a:solidFill>
                  <a:schemeClr val="tx1"/>
                </a:solidFill>
              </a:rPr>
              <a:t>the area which you are living, study </a:t>
            </a:r>
            <a:r>
              <a:rPr lang="en-US" sz="1600" i="0">
                <a:solidFill>
                  <a:schemeClr val="tx1"/>
                </a:solidFill>
              </a:rPr>
              <a:t>or </a:t>
            </a:r>
            <a:r>
              <a:rPr lang="en-US" sz="1600" i="0" smtClean="0">
                <a:solidFill>
                  <a:schemeClr val="tx1"/>
                </a:solidFill>
              </a:rPr>
              <a:t>work, </a:t>
            </a:r>
            <a:r>
              <a:rPr lang="en-US" sz="1600" i="0" dirty="0">
                <a:solidFill>
                  <a:schemeClr val="tx1"/>
                </a:solidFill>
              </a:rPr>
              <a:t>identify as many examples as</a:t>
            </a:r>
          </a:p>
          <a:p>
            <a:r>
              <a:rPr lang="en-US" sz="1600" i="0" dirty="0">
                <a:solidFill>
                  <a:schemeClr val="tx1"/>
                </a:solidFill>
              </a:rPr>
              <a:t>possible of following types of firms</a:t>
            </a:r>
            <a:r>
              <a:rPr lang="en-US" sz="1600" i="0" dirty="0" smtClean="0">
                <a:solidFill>
                  <a:schemeClr val="tx1"/>
                </a:solidFill>
              </a:rPr>
              <a:t>,</a:t>
            </a:r>
          </a:p>
          <a:p>
            <a:endParaRPr lang="en-US" sz="1600" i="0" dirty="0">
              <a:solidFill>
                <a:schemeClr val="tx1"/>
              </a:solidFill>
            </a:endParaRPr>
          </a:p>
          <a:p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	℘ </a:t>
            </a:r>
            <a:r>
              <a:rPr lang="en-US" sz="1600" i="0" dirty="0">
                <a:solidFill>
                  <a:schemeClr val="tx1"/>
                </a:solidFill>
              </a:rPr>
              <a:t>Sole trader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℘ </a:t>
            </a:r>
            <a:r>
              <a:rPr lang="en-US" sz="1600" i="0" dirty="0">
                <a:solidFill>
                  <a:schemeClr val="tx1"/>
                </a:solidFill>
              </a:rPr>
              <a:t>Partners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℘ </a:t>
            </a:r>
            <a:r>
              <a:rPr lang="en-US" sz="1600" i="0" dirty="0">
                <a:solidFill>
                  <a:schemeClr val="tx1"/>
                </a:solidFill>
              </a:rPr>
              <a:t>Private Limited companies</a:t>
            </a:r>
          </a:p>
          <a:p>
            <a:r>
              <a:rPr lang="en-US" sz="1600" i="0" dirty="0" smtClean="0">
                <a:solidFill>
                  <a:schemeClr val="tx1"/>
                </a:solidFill>
              </a:rPr>
              <a:t>	℘ </a:t>
            </a:r>
            <a:r>
              <a:rPr lang="en-US" sz="1600" i="0" dirty="0">
                <a:solidFill>
                  <a:schemeClr val="tx1"/>
                </a:solidFill>
              </a:rPr>
              <a:t>Public limited </a:t>
            </a:r>
            <a:r>
              <a:rPr lang="en-US" sz="1600" i="0" dirty="0" smtClean="0">
                <a:solidFill>
                  <a:schemeClr val="tx1"/>
                </a:solidFill>
              </a:rPr>
              <a:t>companies</a:t>
            </a:r>
          </a:p>
          <a:p>
            <a:endParaRPr lang="en-US" sz="1600" i="0" dirty="0" smtClean="0">
              <a:solidFill>
                <a:schemeClr val="tx1"/>
              </a:solidFill>
            </a:endParaRPr>
          </a:p>
          <a:p>
            <a:endParaRPr lang="en-US" sz="1600" i="0" dirty="0">
              <a:solidFill>
                <a:schemeClr val="tx1"/>
              </a:solidFill>
            </a:endParaRPr>
          </a:p>
          <a:p>
            <a:r>
              <a:rPr lang="en-US" sz="1600" i="0" dirty="0" smtClean="0">
                <a:solidFill>
                  <a:schemeClr val="tx1"/>
                </a:solidFill>
              </a:rPr>
              <a:t>03) Discuss </a:t>
            </a:r>
            <a:r>
              <a:rPr lang="en-US" sz="1600" i="0" dirty="0">
                <a:solidFill>
                  <a:schemeClr val="tx1"/>
                </a:solidFill>
              </a:rPr>
              <a:t>the major advantages and disadvantages of franchising business</a:t>
            </a:r>
            <a:r>
              <a:rPr lang="en-US" sz="1600" i="0" dirty="0" smtClean="0">
                <a:solidFill>
                  <a:schemeClr val="tx1"/>
                </a:solidFill>
              </a:rPr>
              <a:t>. </a:t>
            </a:r>
            <a:r>
              <a:rPr lang="en-US" sz="1600" i="0" dirty="0" smtClean="0">
                <a:solidFill>
                  <a:schemeClr val="tx1"/>
                </a:solidFill>
              </a:rPr>
              <a:t>Use some real world examples.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4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123950"/>
            <a:ext cx="5802600" cy="784800"/>
          </a:xfrm>
        </p:spPr>
        <p:txBody>
          <a:bodyPr/>
          <a:lstStyle/>
          <a:p>
            <a:r>
              <a:rPr lang="en-US" b="1" i="0" dirty="0" smtClean="0">
                <a:solidFill>
                  <a:schemeClr val="tx1"/>
                </a:solidFill>
              </a:rPr>
              <a:t>Summary</a:t>
            </a:r>
          </a:p>
          <a:p>
            <a:endParaRPr lang="en-US" b="1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B</a:t>
            </a:r>
            <a:r>
              <a:rPr lang="en-US" i="0" dirty="0" smtClean="0">
                <a:solidFill>
                  <a:schemeClr val="tx1"/>
                </a:solidFill>
              </a:rPr>
              <a:t>asics </a:t>
            </a:r>
            <a:r>
              <a:rPr lang="en-US" i="0" dirty="0">
                <a:solidFill>
                  <a:schemeClr val="tx1"/>
                </a:solidFill>
              </a:rPr>
              <a:t>of ownership of </a:t>
            </a:r>
            <a:r>
              <a:rPr lang="en-US" i="0" dirty="0" smtClean="0">
                <a:solidFill>
                  <a:schemeClr val="tx1"/>
                </a:solidFill>
              </a:rPr>
              <a:t>organizations</a:t>
            </a:r>
          </a:p>
          <a:p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I</a:t>
            </a:r>
            <a:r>
              <a:rPr lang="en-US" i="0" dirty="0" smtClean="0">
                <a:solidFill>
                  <a:schemeClr val="tx1"/>
                </a:solidFill>
              </a:rPr>
              <a:t>mportance </a:t>
            </a:r>
            <a:r>
              <a:rPr lang="en-US" i="0" dirty="0">
                <a:solidFill>
                  <a:schemeClr val="tx1"/>
                </a:solidFill>
              </a:rPr>
              <a:t>of starting your own </a:t>
            </a:r>
            <a:r>
              <a:rPr lang="en-US" i="0" dirty="0" smtClean="0">
                <a:solidFill>
                  <a:schemeClr val="tx1"/>
                </a:solidFill>
              </a:rPr>
              <a:t>enterprise</a:t>
            </a:r>
          </a:p>
          <a:p>
            <a:endParaRPr lang="en-US" i="0" dirty="0" smtClean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</a:rPr>
              <a:t>H</a:t>
            </a:r>
            <a:r>
              <a:rPr lang="en-US" i="0" dirty="0" smtClean="0">
                <a:solidFill>
                  <a:schemeClr val="tx1"/>
                </a:solidFill>
              </a:rPr>
              <a:t>ow </a:t>
            </a:r>
            <a:r>
              <a:rPr lang="en-US" i="0" dirty="0">
                <a:solidFill>
                  <a:schemeClr val="tx1"/>
                </a:solidFill>
              </a:rPr>
              <a:t>it could be done in a </a:t>
            </a:r>
            <a:r>
              <a:rPr lang="en-US" i="0" dirty="0" smtClean="0">
                <a:solidFill>
                  <a:schemeClr val="tx1"/>
                </a:solidFill>
              </a:rPr>
              <a:t>successful manner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6750"/>
            <a:ext cx="8534399" cy="699900"/>
          </a:xfrm>
        </p:spPr>
        <p:txBody>
          <a:bodyPr/>
          <a:lstStyle/>
          <a:p>
            <a:r>
              <a:rPr lang="en-US" dirty="0" smtClean="0"/>
              <a:t>In making </a:t>
            </a:r>
            <a:r>
              <a:rPr lang="en-US" dirty="0"/>
              <a:t>a choice, you will want to take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account </a:t>
            </a:r>
            <a:r>
              <a:rPr lang="en-US" dirty="0"/>
              <a:t>the following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44700"/>
            <a:ext cx="6597225" cy="2551050"/>
          </a:xfrm>
        </p:spPr>
        <p:txBody>
          <a:bodyPr/>
          <a:lstStyle/>
          <a:p>
            <a:r>
              <a:rPr lang="en-US" sz="1800" dirty="0"/>
              <a:t>Your vision regarding the size and nature of your business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The level of control you wish to have.</a:t>
            </a:r>
          </a:p>
          <a:p>
            <a:r>
              <a:rPr lang="en-US" sz="1800" dirty="0"/>
              <a:t>The level of "structure" you are willing to deal with.</a:t>
            </a:r>
          </a:p>
          <a:p>
            <a:r>
              <a:rPr lang="en-US" sz="1800" dirty="0"/>
              <a:t>The business's vulnerability to lawsuits.</a:t>
            </a:r>
          </a:p>
          <a:p>
            <a:r>
              <a:rPr lang="en-US" sz="1800" dirty="0"/>
              <a:t>Tax implications of the different ownership structures.</a:t>
            </a:r>
          </a:p>
          <a:p>
            <a:r>
              <a:rPr lang="en-US" sz="1800" dirty="0"/>
              <a:t>Expected profit (or loss) of the business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Whether or not you need to re-invest earnings into </a:t>
            </a:r>
            <a:r>
              <a:rPr lang="en-US" sz="1800" dirty="0" smtClean="0"/>
              <a:t>the business</a:t>
            </a:r>
            <a:r>
              <a:rPr lang="en-US" sz="1800" dirty="0"/>
              <a:t>.</a:t>
            </a:r>
          </a:p>
          <a:p>
            <a:r>
              <a:rPr lang="en-US" sz="1800" dirty="0"/>
              <a:t>Your need for access to cash out of the business for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64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885950"/>
            <a:ext cx="5802600" cy="1159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4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Own </a:t>
            </a:r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62150"/>
            <a:ext cx="2362200" cy="15240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Starting an independent business of our own offers several advantages.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657600" y="1352550"/>
            <a:ext cx="4800600" cy="3048000"/>
          </a:xfrm>
        </p:spPr>
        <p:txBody>
          <a:bodyPr/>
          <a:lstStyle/>
          <a:p>
            <a:r>
              <a:rPr lang="en-US" sz="1200" dirty="0"/>
              <a:t>The owner is able </a:t>
            </a:r>
            <a:r>
              <a:rPr lang="en-US" sz="1200" dirty="0" smtClean="0"/>
              <a:t>to start </a:t>
            </a:r>
            <a:r>
              <a:rPr lang="en-US" sz="1200" dirty="0"/>
              <a:t>on a fresh, clean slate with total control on how the business is shaped and </a:t>
            </a:r>
            <a:r>
              <a:rPr lang="en-US" sz="1200" dirty="0" smtClean="0"/>
              <a:t>managed</a:t>
            </a:r>
          </a:p>
          <a:p>
            <a:endParaRPr lang="en-US" sz="1200" dirty="0" smtClean="0"/>
          </a:p>
          <a:p>
            <a:r>
              <a:rPr lang="en-US" sz="1200" dirty="0"/>
              <a:t>The owner is free to offer a pioneering and proprietary product that could help to </a:t>
            </a:r>
            <a:r>
              <a:rPr lang="en-US" sz="1200" dirty="0" smtClean="0"/>
              <a:t>dominate the market</a:t>
            </a:r>
          </a:p>
          <a:p>
            <a:endParaRPr lang="en-US" sz="1200" dirty="0" smtClean="0"/>
          </a:p>
          <a:p>
            <a:r>
              <a:rPr lang="en-US" sz="1200" dirty="0"/>
              <a:t>The owner can start with a bang, or at a slower pace, depending on </a:t>
            </a:r>
            <a:r>
              <a:rPr lang="en-US" sz="1200" dirty="0" smtClean="0"/>
              <a:t>his/her resources and entrepreneurial goals</a:t>
            </a:r>
          </a:p>
          <a:p>
            <a:endParaRPr lang="en-US" sz="1200" dirty="0" smtClean="0"/>
          </a:p>
          <a:p>
            <a:r>
              <a:rPr lang="en-US" sz="1200" dirty="0"/>
              <a:t>There is no required upfront investment that must </a:t>
            </a:r>
            <a:r>
              <a:rPr lang="en-US" sz="1200" dirty="0" smtClean="0"/>
              <a:t>raise; except </a:t>
            </a:r>
            <a:r>
              <a:rPr lang="en-US" sz="1200" dirty="0"/>
              <a:t>for the level the owner think that business requires to be successfully </a:t>
            </a:r>
            <a:r>
              <a:rPr lang="en-US" sz="1200" dirty="0" smtClean="0"/>
              <a:t>launched</a:t>
            </a:r>
          </a:p>
          <a:p>
            <a:endParaRPr lang="en-US" sz="1200" dirty="0" smtClean="0"/>
          </a:p>
          <a:p>
            <a:r>
              <a:rPr lang="en-US" sz="1200" dirty="0" smtClean="0"/>
              <a:t>The owner </a:t>
            </a:r>
            <a:r>
              <a:rPr lang="en-US" sz="1200" dirty="0"/>
              <a:t>chooses the location, determine the products and service that requires by the </a:t>
            </a:r>
            <a:r>
              <a:rPr lang="en-US" sz="1200" dirty="0" smtClean="0"/>
              <a:t>market, and </a:t>
            </a:r>
            <a:r>
              <a:rPr lang="en-US" sz="1200" dirty="0"/>
              <a:t>decide whether </a:t>
            </a:r>
            <a:r>
              <a:rPr lang="en-US" sz="1200" dirty="0" smtClean="0"/>
              <a:t>the </a:t>
            </a:r>
            <a:r>
              <a:rPr lang="en-US" sz="1200" dirty="0"/>
              <a:t>owner needs employees or not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81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Own </a:t>
            </a:r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85950"/>
            <a:ext cx="2286000" cy="15240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The downside of starting a business from scratch could also be numerous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124200" y="1276350"/>
            <a:ext cx="5486400" cy="3200400"/>
          </a:xfrm>
        </p:spPr>
        <p:txBody>
          <a:bodyPr/>
          <a:lstStyle/>
          <a:p>
            <a:r>
              <a:rPr lang="en-US" sz="1200" dirty="0"/>
              <a:t>A new </a:t>
            </a:r>
            <a:r>
              <a:rPr lang="en-US" sz="1200" dirty="0" smtClean="0"/>
              <a:t>business entails </a:t>
            </a:r>
            <a:r>
              <a:rPr lang="en-US" sz="1200" dirty="0"/>
              <a:t>greater risk than buying an established business or </a:t>
            </a:r>
            <a:r>
              <a:rPr lang="en-US" sz="1200" dirty="0" smtClean="0"/>
              <a:t>franchise</a:t>
            </a:r>
          </a:p>
          <a:p>
            <a:endParaRPr lang="en-US" sz="1200" dirty="0"/>
          </a:p>
          <a:p>
            <a:r>
              <a:rPr lang="en-US" sz="1200" dirty="0"/>
              <a:t>The owner needs </a:t>
            </a:r>
            <a:r>
              <a:rPr lang="en-US" sz="1200" dirty="0" smtClean="0"/>
              <a:t>to determine </a:t>
            </a:r>
            <a:r>
              <a:rPr lang="en-US" sz="1200" dirty="0"/>
              <a:t>whether a need exists for the products or service; and if it does, work to </a:t>
            </a:r>
            <a:r>
              <a:rPr lang="en-US" sz="1200" dirty="0" smtClean="0"/>
              <a:t>create awareness </a:t>
            </a:r>
            <a:r>
              <a:rPr lang="en-US" sz="1200" dirty="0"/>
              <a:t>and </a:t>
            </a:r>
            <a:r>
              <a:rPr lang="en-US" sz="1200" dirty="0" smtClean="0"/>
              <a:t>branding</a:t>
            </a:r>
          </a:p>
          <a:p>
            <a:endParaRPr lang="en-US" sz="1200" dirty="0"/>
          </a:p>
          <a:p>
            <a:r>
              <a:rPr lang="en-US" sz="1200" dirty="0"/>
              <a:t>The start-up process also necessitates for the owner to do </a:t>
            </a:r>
            <a:r>
              <a:rPr lang="en-US" sz="1200" dirty="0" smtClean="0"/>
              <a:t>the groundwork </a:t>
            </a:r>
            <a:r>
              <a:rPr lang="en-US" sz="1200" dirty="0"/>
              <a:t>process by himself - from business licenses and permits, establishing </a:t>
            </a:r>
            <a:r>
              <a:rPr lang="en-US" sz="1200" dirty="0" smtClean="0"/>
              <a:t>relations with </a:t>
            </a:r>
            <a:r>
              <a:rPr lang="en-US" sz="1200" dirty="0"/>
              <a:t>suppliers, and establishing a customer base to support </a:t>
            </a:r>
            <a:r>
              <a:rPr lang="en-US" sz="1200" dirty="0" smtClean="0"/>
              <a:t>operations</a:t>
            </a:r>
          </a:p>
          <a:p>
            <a:endParaRPr lang="en-US" sz="1200" dirty="0" smtClean="0"/>
          </a:p>
          <a:p>
            <a:r>
              <a:rPr lang="en-US" sz="1200" dirty="0"/>
              <a:t>Many new </a:t>
            </a:r>
            <a:r>
              <a:rPr lang="en-US" sz="1200" dirty="0" smtClean="0"/>
              <a:t>start-up businesses</a:t>
            </a:r>
            <a:r>
              <a:rPr lang="en-US" sz="1200" dirty="0"/>
              <a:t>, particularly home businesses, find it hard to secure financing given the lack </a:t>
            </a:r>
            <a:r>
              <a:rPr lang="en-US" sz="1200" dirty="0" smtClean="0"/>
              <a:t>of operating </a:t>
            </a:r>
            <a:r>
              <a:rPr lang="en-US" sz="1200" dirty="0"/>
              <a:t>histories and inexperience of the people </a:t>
            </a:r>
            <a:r>
              <a:rPr lang="en-US" sz="1200" dirty="0" smtClean="0"/>
              <a:t>involved</a:t>
            </a:r>
          </a:p>
          <a:p>
            <a:endParaRPr lang="en-US" sz="1200" dirty="0" smtClean="0"/>
          </a:p>
          <a:p>
            <a:r>
              <a:rPr lang="en-US" sz="1200" dirty="0"/>
              <a:t>A new business will require a longer period of time to show profits, if at all. </a:t>
            </a:r>
            <a:r>
              <a:rPr lang="en-US" sz="1200" dirty="0" smtClean="0"/>
              <a:t>Entrepreneurs who </a:t>
            </a:r>
            <a:r>
              <a:rPr lang="en-US" sz="1200" dirty="0"/>
              <a:t>decide on venturing on their own must be willing to dedicate considerable time </a:t>
            </a:r>
            <a:r>
              <a:rPr lang="en-US" sz="1200" dirty="0" smtClean="0"/>
              <a:t>and energy </a:t>
            </a:r>
            <a:r>
              <a:rPr lang="en-US" sz="1200" dirty="0"/>
              <a:t>to establishing and nurturing the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9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051924" y="1082903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1524000" y="578925"/>
            <a:ext cx="32343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Types of Businesses</a:t>
            </a:r>
            <a:endParaRPr lang="en" sz="3200" dirty="0"/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1524000" y="1733550"/>
            <a:ext cx="3408300" cy="1892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/>
              <a:t>Sole proprietorships</a:t>
            </a:r>
          </a:p>
          <a:p>
            <a:r>
              <a:rPr lang="en-US" sz="1800" b="1" dirty="0" smtClean="0"/>
              <a:t>Partnerships</a:t>
            </a:r>
          </a:p>
          <a:p>
            <a:r>
              <a:rPr lang="en-US" sz="1800" b="1" dirty="0"/>
              <a:t>Privet Limited Companies</a:t>
            </a:r>
          </a:p>
          <a:p>
            <a:r>
              <a:rPr lang="en-US" sz="1800" b="1" dirty="0"/>
              <a:t>Public Limited Companies</a:t>
            </a:r>
          </a:p>
          <a:p>
            <a:r>
              <a:rPr lang="fr-FR" sz="1800" b="1" dirty="0"/>
              <a:t>Not for Profit Organisation/ Non-profit Organisations</a:t>
            </a:r>
          </a:p>
          <a:p>
            <a:r>
              <a:rPr lang="en-US" sz="1800" b="1" dirty="0"/>
              <a:t>Public Ownership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912024" y="2116750"/>
            <a:ext cx="7079575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Transfer </a:t>
            </a:r>
            <a:r>
              <a:rPr lang="en-US" dirty="0"/>
              <a:t>the Ownership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14350"/>
            <a:ext cx="5802600" cy="533400"/>
          </a:xfrm>
        </p:spPr>
        <p:txBody>
          <a:bodyPr/>
          <a:lstStyle/>
          <a:p>
            <a:r>
              <a:rPr lang="en-US" sz="2800" dirty="0"/>
              <a:t>Sole proprietorship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895350"/>
            <a:ext cx="6858000" cy="2362200"/>
          </a:xfrm>
        </p:spPr>
        <p:txBody>
          <a:bodyPr/>
          <a:lstStyle/>
          <a:p>
            <a:r>
              <a:rPr lang="en-US" sz="1400" i="0" dirty="0">
                <a:solidFill>
                  <a:schemeClr val="tx1"/>
                </a:solidFill>
              </a:rPr>
              <a:t>E</a:t>
            </a:r>
            <a:r>
              <a:rPr lang="en-US" sz="1400" i="0" dirty="0" smtClean="0">
                <a:solidFill>
                  <a:schemeClr val="tx1"/>
                </a:solidFill>
              </a:rPr>
              <a:t>asiest </a:t>
            </a:r>
            <a:r>
              <a:rPr lang="en-US" sz="1400" i="0" dirty="0">
                <a:solidFill>
                  <a:schemeClr val="tx1"/>
                </a:solidFill>
              </a:rPr>
              <a:t>type of business </a:t>
            </a:r>
            <a:r>
              <a:rPr lang="en-US" sz="1400" i="0" dirty="0" smtClean="0">
                <a:solidFill>
                  <a:schemeClr val="tx1"/>
                </a:solidFill>
              </a:rPr>
              <a:t>organization.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 smtClean="0">
                <a:solidFill>
                  <a:schemeClr val="tx1"/>
                </a:solidFill>
              </a:rPr>
              <a:t>No formal </a:t>
            </a:r>
            <a:r>
              <a:rPr lang="en-US" sz="1400" i="0" dirty="0">
                <a:solidFill>
                  <a:schemeClr val="tx1"/>
                </a:solidFill>
              </a:rPr>
              <a:t>requirements for starting a sole proprietorship and decision making is in direct </a:t>
            </a:r>
            <a:r>
              <a:rPr lang="en-US" sz="1400" i="0" dirty="0" smtClean="0">
                <a:solidFill>
                  <a:schemeClr val="tx1"/>
                </a:solidFill>
              </a:rPr>
              <a:t>hands of </a:t>
            </a:r>
            <a:r>
              <a:rPr lang="en-US" sz="1400" i="0" dirty="0">
                <a:solidFill>
                  <a:schemeClr val="tx1"/>
                </a:solidFill>
              </a:rPr>
              <a:t>owner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All profits and losses of the business are reported directly to the owner's </a:t>
            </a:r>
            <a:r>
              <a:rPr lang="en-US" sz="1400" i="0" dirty="0" smtClean="0">
                <a:solidFill>
                  <a:schemeClr val="tx1"/>
                </a:solidFill>
              </a:rPr>
              <a:t>income tax return.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Owner has unlimited </a:t>
            </a:r>
            <a:r>
              <a:rPr lang="en-US" sz="1400" i="0" dirty="0" smtClean="0">
                <a:solidFill>
                  <a:schemeClr val="tx1"/>
                </a:solidFill>
              </a:rPr>
              <a:t>liability.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Both the business and personal assets of the </a:t>
            </a:r>
            <a:r>
              <a:rPr lang="en-US" sz="1400" i="0" dirty="0" smtClean="0">
                <a:solidFill>
                  <a:schemeClr val="tx1"/>
                </a:solidFill>
              </a:rPr>
              <a:t>sole proprietor </a:t>
            </a:r>
            <a:r>
              <a:rPr lang="en-US" sz="1400" i="0" dirty="0">
                <a:solidFill>
                  <a:schemeClr val="tx1"/>
                </a:solidFill>
              </a:rPr>
              <a:t>are subject to the claims of creditors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Owner could spend unlimited amount of </a:t>
            </a:r>
            <a:r>
              <a:rPr lang="en-US" sz="1400" i="0" dirty="0" smtClean="0">
                <a:solidFill>
                  <a:schemeClr val="tx1"/>
                </a:solidFill>
              </a:rPr>
              <a:t>time responding </a:t>
            </a:r>
            <a:r>
              <a:rPr lang="en-US" sz="1400" i="0" dirty="0">
                <a:solidFill>
                  <a:schemeClr val="tx1"/>
                </a:solidFill>
              </a:rPr>
              <a:t>to business needs</a:t>
            </a:r>
            <a:r>
              <a:rPr lang="en-US" sz="1400" i="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i="0" dirty="0" smtClean="0">
              <a:solidFill>
                <a:schemeClr val="tx1"/>
              </a:solidFill>
            </a:endParaRPr>
          </a:p>
          <a:p>
            <a:r>
              <a:rPr lang="en-US" sz="1400" i="0" dirty="0">
                <a:solidFill>
                  <a:schemeClr val="tx1"/>
                </a:solidFill>
              </a:rPr>
              <a:t>If the owner wants to transfer the ownership, then the </a:t>
            </a:r>
            <a:r>
              <a:rPr lang="en-US" sz="1400" i="0" dirty="0" smtClean="0">
                <a:solidFill>
                  <a:schemeClr val="tx1"/>
                </a:solidFill>
              </a:rPr>
              <a:t>assets may </a:t>
            </a:r>
            <a:r>
              <a:rPr lang="en-US" sz="1400" i="0" dirty="0">
                <a:solidFill>
                  <a:schemeClr val="tx1"/>
                </a:solidFill>
              </a:rPr>
              <a:t>be sold in entirety or in part</a:t>
            </a:r>
            <a:r>
              <a:rPr lang="en-US" sz="1600" i="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2595</Words>
  <Application>Microsoft Office PowerPoint</Application>
  <PresentationFormat>On-screen Show (16:9)</PresentationFormat>
  <Paragraphs>372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Oswald</vt:lpstr>
      <vt:lpstr>Wingdings</vt:lpstr>
      <vt:lpstr>Tinos</vt:lpstr>
      <vt:lpstr>Quintus template</vt:lpstr>
      <vt:lpstr>Private and Public Ownership</vt:lpstr>
      <vt:lpstr>PowerPoint Presentation</vt:lpstr>
      <vt:lpstr>What is a business?</vt:lpstr>
      <vt:lpstr>In making a choice, you will want to take into  account the following</vt:lpstr>
      <vt:lpstr>Starting Your Own Business</vt:lpstr>
      <vt:lpstr>Starting Your Own Business</vt:lpstr>
      <vt:lpstr>Types of Businesses</vt:lpstr>
      <vt:lpstr>Transfer the Ownership</vt:lpstr>
      <vt:lpstr>Sole proprietorship</vt:lpstr>
      <vt:lpstr>Advantages of the sole traders</vt:lpstr>
      <vt:lpstr>PowerPoint Presentation</vt:lpstr>
      <vt:lpstr>Disadvantages of the sole traders</vt:lpstr>
      <vt:lpstr>PowerPoint Presentation</vt:lpstr>
      <vt:lpstr>Partnership</vt:lpstr>
      <vt:lpstr>Legalities in Partnership</vt:lpstr>
      <vt:lpstr>Details on Roles of Partners</vt:lpstr>
      <vt:lpstr>Good things about partnership</vt:lpstr>
      <vt:lpstr>Bad things about partnership</vt:lpstr>
      <vt:lpstr>Public ownership</vt:lpstr>
      <vt:lpstr>Public Sector Organizations</vt:lpstr>
      <vt:lpstr>Reasons for public ownership</vt:lpstr>
      <vt:lpstr>Advantages of Public ownership</vt:lpstr>
      <vt:lpstr>PowerPoint Presentation</vt:lpstr>
      <vt:lpstr>Disadvantages of Public Ownership</vt:lpstr>
      <vt:lpstr>PowerPoint Presentation</vt:lpstr>
      <vt:lpstr>The public corporations are raising the capital in many different ways such as;</vt:lpstr>
      <vt:lpstr>Non-profit organization</vt:lpstr>
      <vt:lpstr>Private Limited Company</vt:lpstr>
      <vt:lpstr>Advantages of Private Limited Companies</vt:lpstr>
      <vt:lpstr>Disadvantages of Private Limited Companies</vt:lpstr>
      <vt:lpstr>Public Limited Company</vt:lpstr>
      <vt:lpstr>Advantages of Public Limited Companies</vt:lpstr>
      <vt:lpstr>Disadvantages of Public Limited Companies</vt:lpstr>
      <vt:lpstr>Privatization</vt:lpstr>
      <vt:lpstr>Advantages of privatization </vt:lpstr>
      <vt:lpstr>Franchising a business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and Public Ownership</dc:title>
  <dc:creator>USER</dc:creator>
  <cp:lastModifiedBy>USER</cp:lastModifiedBy>
  <cp:revision>51</cp:revision>
  <cp:lastPrinted>2017-05-08T03:16:20Z</cp:lastPrinted>
  <dcterms:modified xsi:type="dcterms:W3CDTF">2017-05-08T06:15:46Z</dcterms:modified>
</cp:coreProperties>
</file>