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70F93-016A-4951-BE91-03B1450B28C6}" type="doc">
      <dgm:prSet loTypeId="urn:microsoft.com/office/officeart/2005/8/layout/radial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71F71DE-54F1-49F2-9F04-5C1D2B747609}">
      <dgm:prSet phldrT="[Text]"/>
      <dgm:spPr/>
      <dgm:t>
        <a:bodyPr/>
        <a:lstStyle/>
        <a:p>
          <a:r>
            <a:rPr lang="en-US" dirty="0" smtClean="0"/>
            <a:t>Government</a:t>
          </a:r>
          <a:endParaRPr lang="en-US" dirty="0"/>
        </a:p>
      </dgm:t>
    </dgm:pt>
    <dgm:pt modelId="{4EF5F516-206E-4457-B57F-ACFB8C39F53E}" type="parTrans" cxnId="{206AE61D-D700-40E7-B815-91098D254EAC}">
      <dgm:prSet/>
      <dgm:spPr/>
      <dgm:t>
        <a:bodyPr/>
        <a:lstStyle/>
        <a:p>
          <a:endParaRPr lang="en-US"/>
        </a:p>
      </dgm:t>
    </dgm:pt>
    <dgm:pt modelId="{3280665F-B20C-4E50-AF7E-CF3E226EBE13}" type="sibTrans" cxnId="{206AE61D-D700-40E7-B815-91098D254EAC}">
      <dgm:prSet/>
      <dgm:spPr/>
      <dgm:t>
        <a:bodyPr/>
        <a:lstStyle/>
        <a:p>
          <a:endParaRPr lang="en-US"/>
        </a:p>
      </dgm:t>
    </dgm:pt>
    <dgm:pt modelId="{124BCA4D-DCC9-4467-B6E9-83959A1B06C9}">
      <dgm:prSet phldrT="[Text]" custT="1"/>
      <dgm:spPr/>
      <dgm:t>
        <a:bodyPr/>
        <a:lstStyle/>
        <a:p>
          <a:r>
            <a:rPr lang="en-US" sz="1600" dirty="0" smtClean="0"/>
            <a:t>Ethnic minorities</a:t>
          </a:r>
        </a:p>
      </dgm:t>
    </dgm:pt>
    <dgm:pt modelId="{86AFBD3C-ED5F-4CB3-9E9D-E60325FC7AE8}" type="parTrans" cxnId="{13D5A5B5-91DC-4508-B02B-A56307384733}">
      <dgm:prSet/>
      <dgm:spPr/>
      <dgm:t>
        <a:bodyPr/>
        <a:lstStyle/>
        <a:p>
          <a:endParaRPr lang="en-US"/>
        </a:p>
      </dgm:t>
    </dgm:pt>
    <dgm:pt modelId="{27B5A00B-0B39-431A-943C-8E5EB66F51AF}" type="sibTrans" cxnId="{13D5A5B5-91DC-4508-B02B-A56307384733}">
      <dgm:prSet/>
      <dgm:spPr/>
      <dgm:t>
        <a:bodyPr/>
        <a:lstStyle/>
        <a:p>
          <a:endParaRPr lang="en-US"/>
        </a:p>
      </dgm:t>
    </dgm:pt>
    <dgm:pt modelId="{F4473CB7-F6E4-4444-BF35-48BD72DDB451}">
      <dgm:prSet phldrT="[Text]" custT="1"/>
      <dgm:spPr/>
      <dgm:t>
        <a:bodyPr/>
        <a:lstStyle/>
        <a:p>
          <a:r>
            <a:rPr lang="en-US" sz="1600" dirty="0" smtClean="0"/>
            <a:t>Private  Business &amp; Employees</a:t>
          </a:r>
        </a:p>
      </dgm:t>
    </dgm:pt>
    <dgm:pt modelId="{E8A02D5B-6B7C-40FC-BE80-E39E4FDA55C3}" type="parTrans" cxnId="{EDD033CC-685B-451F-AD0D-16AF10AA40B1}">
      <dgm:prSet/>
      <dgm:spPr/>
      <dgm:t>
        <a:bodyPr/>
        <a:lstStyle/>
        <a:p>
          <a:endParaRPr lang="en-US"/>
        </a:p>
      </dgm:t>
    </dgm:pt>
    <dgm:pt modelId="{DA3B62A7-671A-4326-94C1-E553BFE8A7DF}" type="sibTrans" cxnId="{EDD033CC-685B-451F-AD0D-16AF10AA40B1}">
      <dgm:prSet/>
      <dgm:spPr/>
      <dgm:t>
        <a:bodyPr/>
        <a:lstStyle/>
        <a:p>
          <a:endParaRPr lang="en-US"/>
        </a:p>
      </dgm:t>
    </dgm:pt>
    <dgm:pt modelId="{09684636-8E90-482E-BB40-87B5AC89FDFA}">
      <dgm:prSet phldrT="[Text]" custT="1"/>
      <dgm:spPr/>
      <dgm:t>
        <a:bodyPr/>
        <a:lstStyle/>
        <a:p>
          <a:r>
            <a:rPr lang="en-US" sz="1600" dirty="0" smtClean="0"/>
            <a:t>Unemployment</a:t>
          </a:r>
        </a:p>
      </dgm:t>
    </dgm:pt>
    <dgm:pt modelId="{BB6E053A-548F-4BC1-9CC9-9FF5CB823F41}" type="parTrans" cxnId="{025899AE-9F3A-4E5E-942B-AAACB29442B0}">
      <dgm:prSet/>
      <dgm:spPr/>
      <dgm:t>
        <a:bodyPr/>
        <a:lstStyle/>
        <a:p>
          <a:endParaRPr lang="en-US"/>
        </a:p>
      </dgm:t>
    </dgm:pt>
    <dgm:pt modelId="{0136ED47-7A8D-492D-AC12-EF166923DFB3}" type="sibTrans" cxnId="{025899AE-9F3A-4E5E-942B-AAACB29442B0}">
      <dgm:prSet/>
      <dgm:spPr/>
      <dgm:t>
        <a:bodyPr/>
        <a:lstStyle/>
        <a:p>
          <a:endParaRPr lang="en-US"/>
        </a:p>
      </dgm:t>
    </dgm:pt>
    <dgm:pt modelId="{87D5DBBA-83AE-4E89-9045-A8713FBE95B0}">
      <dgm:prSet phldrT="[Text]" custT="1"/>
      <dgm:spPr/>
      <dgm:t>
        <a:bodyPr/>
        <a:lstStyle/>
        <a:p>
          <a:r>
            <a:rPr lang="en-US" sz="1600" dirty="0" smtClean="0"/>
            <a:t>Old Pensioners</a:t>
          </a:r>
        </a:p>
      </dgm:t>
    </dgm:pt>
    <dgm:pt modelId="{05611726-D59E-4315-B9F2-57CC31CF6B7D}" type="parTrans" cxnId="{A3809EE9-DCE7-415E-A438-87609B338A45}">
      <dgm:prSet/>
      <dgm:spPr/>
      <dgm:t>
        <a:bodyPr/>
        <a:lstStyle/>
        <a:p>
          <a:endParaRPr lang="en-US"/>
        </a:p>
      </dgm:t>
    </dgm:pt>
    <dgm:pt modelId="{F6C5AD21-2E2A-44D6-B02A-F25E30FA20FE}" type="sibTrans" cxnId="{A3809EE9-DCE7-415E-A438-87609B338A45}">
      <dgm:prSet/>
      <dgm:spPr/>
      <dgm:t>
        <a:bodyPr/>
        <a:lstStyle/>
        <a:p>
          <a:endParaRPr lang="en-US"/>
        </a:p>
      </dgm:t>
    </dgm:pt>
    <dgm:pt modelId="{2A3F99E6-D595-4865-BCC1-D7BF772BD8C2}">
      <dgm:prSet custT="1"/>
      <dgm:spPr/>
      <dgm:t>
        <a:bodyPr/>
        <a:lstStyle/>
        <a:p>
          <a:r>
            <a:rPr lang="en-US" sz="1600" dirty="0" smtClean="0"/>
            <a:t>Sick People</a:t>
          </a:r>
        </a:p>
      </dgm:t>
    </dgm:pt>
    <dgm:pt modelId="{E9F6A8DB-AB0E-4607-9B13-14300BC7EB46}" type="parTrans" cxnId="{AA7470B2-BA38-44FC-9A8A-B36306AFD021}">
      <dgm:prSet/>
      <dgm:spPr/>
      <dgm:t>
        <a:bodyPr/>
        <a:lstStyle/>
        <a:p>
          <a:endParaRPr lang="en-US"/>
        </a:p>
      </dgm:t>
    </dgm:pt>
    <dgm:pt modelId="{9640D5DB-4790-489E-896E-8D49FB216F6B}" type="sibTrans" cxnId="{AA7470B2-BA38-44FC-9A8A-B36306AFD021}">
      <dgm:prSet/>
      <dgm:spPr/>
      <dgm:t>
        <a:bodyPr/>
        <a:lstStyle/>
        <a:p>
          <a:endParaRPr lang="en-US"/>
        </a:p>
      </dgm:t>
    </dgm:pt>
    <dgm:pt modelId="{E8F5309D-DAA2-4394-85FE-E51792926BC2}">
      <dgm:prSet custT="1"/>
      <dgm:spPr/>
      <dgm:t>
        <a:bodyPr/>
        <a:lstStyle/>
        <a:p>
          <a:r>
            <a:rPr lang="en-US" sz="1600" dirty="0" smtClean="0"/>
            <a:t>Teachers, academics and students</a:t>
          </a:r>
        </a:p>
      </dgm:t>
    </dgm:pt>
    <dgm:pt modelId="{87259AC5-2A05-4761-BDFD-558CC07E2C36}" type="parTrans" cxnId="{B20C15D0-4C81-4065-9A71-C393A45164F9}">
      <dgm:prSet/>
      <dgm:spPr/>
      <dgm:t>
        <a:bodyPr/>
        <a:lstStyle/>
        <a:p>
          <a:endParaRPr lang="en-US"/>
        </a:p>
      </dgm:t>
    </dgm:pt>
    <dgm:pt modelId="{738891E6-6558-4313-945C-182E644111DD}" type="sibTrans" cxnId="{B20C15D0-4C81-4065-9A71-C393A45164F9}">
      <dgm:prSet/>
      <dgm:spPr/>
      <dgm:t>
        <a:bodyPr/>
        <a:lstStyle/>
        <a:p>
          <a:endParaRPr lang="en-US"/>
        </a:p>
      </dgm:t>
    </dgm:pt>
    <dgm:pt modelId="{D33BEFB1-257C-4520-A4E7-5DF227519407}">
      <dgm:prSet custT="1"/>
      <dgm:spPr/>
      <dgm:t>
        <a:bodyPr/>
        <a:lstStyle/>
        <a:p>
          <a:r>
            <a:rPr lang="en-US" sz="1600" dirty="0" smtClean="0"/>
            <a:t>Armed forces</a:t>
          </a:r>
        </a:p>
      </dgm:t>
    </dgm:pt>
    <dgm:pt modelId="{29AA8E9A-C74B-4627-A13D-492D7C5D0220}" type="parTrans" cxnId="{D344A093-9279-4CBA-87C6-8B70C4AA52F3}">
      <dgm:prSet/>
      <dgm:spPr/>
      <dgm:t>
        <a:bodyPr/>
        <a:lstStyle/>
        <a:p>
          <a:endParaRPr lang="en-US"/>
        </a:p>
      </dgm:t>
    </dgm:pt>
    <dgm:pt modelId="{A3F4E8D3-316B-4F71-8AD8-CF6106F3FF09}" type="sibTrans" cxnId="{D344A093-9279-4CBA-87C6-8B70C4AA52F3}">
      <dgm:prSet/>
      <dgm:spPr/>
      <dgm:t>
        <a:bodyPr/>
        <a:lstStyle/>
        <a:p>
          <a:endParaRPr lang="en-US"/>
        </a:p>
      </dgm:t>
    </dgm:pt>
    <dgm:pt modelId="{97B724C6-3AED-493F-91E2-44FE45450EBA}">
      <dgm:prSet custT="1"/>
      <dgm:spPr/>
      <dgm:t>
        <a:bodyPr/>
        <a:lstStyle/>
        <a:p>
          <a:r>
            <a:rPr lang="en-US" sz="1600" dirty="0" smtClean="0"/>
            <a:t>Government Employees</a:t>
          </a:r>
        </a:p>
      </dgm:t>
    </dgm:pt>
    <dgm:pt modelId="{874FAFB4-4678-4D0A-8C26-563E0F433234}" type="parTrans" cxnId="{2AB1B7FB-464A-4945-B7C2-BBCE0324FBD7}">
      <dgm:prSet/>
      <dgm:spPr/>
      <dgm:t>
        <a:bodyPr/>
        <a:lstStyle/>
        <a:p>
          <a:endParaRPr lang="en-US"/>
        </a:p>
      </dgm:t>
    </dgm:pt>
    <dgm:pt modelId="{774F2E0F-4961-47B1-8038-910DC91D884B}" type="sibTrans" cxnId="{2AB1B7FB-464A-4945-B7C2-BBCE0324FBD7}">
      <dgm:prSet/>
      <dgm:spPr/>
      <dgm:t>
        <a:bodyPr/>
        <a:lstStyle/>
        <a:p>
          <a:endParaRPr lang="en-US"/>
        </a:p>
      </dgm:t>
    </dgm:pt>
    <dgm:pt modelId="{FE97CF06-530B-4AB0-97D3-647038B24CE6}">
      <dgm:prSet custT="1"/>
      <dgm:spPr/>
      <dgm:t>
        <a:bodyPr/>
        <a:lstStyle/>
        <a:p>
          <a:r>
            <a:rPr lang="en-US" sz="1600" dirty="0" smtClean="0"/>
            <a:t>International Community</a:t>
          </a:r>
          <a:endParaRPr lang="en-US" sz="1600" dirty="0"/>
        </a:p>
      </dgm:t>
    </dgm:pt>
    <dgm:pt modelId="{05811320-CBFC-42A5-8DF6-6346DEA44C39}" type="parTrans" cxnId="{4C07BAB9-D69B-4EF3-91CE-9E9321AFCF24}">
      <dgm:prSet/>
      <dgm:spPr/>
      <dgm:t>
        <a:bodyPr/>
        <a:lstStyle/>
        <a:p>
          <a:endParaRPr lang="en-US"/>
        </a:p>
      </dgm:t>
    </dgm:pt>
    <dgm:pt modelId="{C439B4CD-E738-4739-A512-AD3D0D505843}" type="sibTrans" cxnId="{4C07BAB9-D69B-4EF3-91CE-9E9321AFCF24}">
      <dgm:prSet/>
      <dgm:spPr/>
      <dgm:t>
        <a:bodyPr/>
        <a:lstStyle/>
        <a:p>
          <a:endParaRPr lang="en-US"/>
        </a:p>
      </dgm:t>
    </dgm:pt>
    <dgm:pt modelId="{1AC7D8A5-29FC-4EFA-820D-126E559319B1}" type="pres">
      <dgm:prSet presAssocID="{CAD70F93-016A-4951-BE91-03B1450B28C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107014-BE3E-4280-A5E2-CB5218356D5B}" type="pres">
      <dgm:prSet presAssocID="{E71F71DE-54F1-49F2-9F04-5C1D2B747609}" presName="centerShape" presStyleLbl="node0" presStyleIdx="0" presStyleCnt="1" custScaleX="201755" custScaleY="104787"/>
      <dgm:spPr/>
      <dgm:t>
        <a:bodyPr/>
        <a:lstStyle/>
        <a:p>
          <a:endParaRPr lang="en-US"/>
        </a:p>
      </dgm:t>
    </dgm:pt>
    <dgm:pt modelId="{4BF22CA6-F3B7-407B-A44F-F2E5F695C7CD}" type="pres">
      <dgm:prSet presAssocID="{86AFBD3C-ED5F-4CB3-9E9D-E60325FC7AE8}" presName="Name9" presStyleLbl="parChTrans1D2" presStyleIdx="0" presStyleCnt="9"/>
      <dgm:spPr/>
      <dgm:t>
        <a:bodyPr/>
        <a:lstStyle/>
        <a:p>
          <a:endParaRPr lang="en-US"/>
        </a:p>
      </dgm:t>
    </dgm:pt>
    <dgm:pt modelId="{F13828E0-DBBC-4CB5-8845-774F0145D1A6}" type="pres">
      <dgm:prSet presAssocID="{86AFBD3C-ED5F-4CB3-9E9D-E60325FC7AE8}" presName="connTx" presStyleLbl="parChTrans1D2" presStyleIdx="0" presStyleCnt="9"/>
      <dgm:spPr/>
      <dgm:t>
        <a:bodyPr/>
        <a:lstStyle/>
        <a:p>
          <a:endParaRPr lang="en-US"/>
        </a:p>
      </dgm:t>
    </dgm:pt>
    <dgm:pt modelId="{F517B4EB-B99A-4A84-B644-D8C1C5DF0717}" type="pres">
      <dgm:prSet presAssocID="{124BCA4D-DCC9-4467-B6E9-83959A1B06C9}" presName="node" presStyleLbl="node1" presStyleIdx="0" presStyleCnt="9" custScaleX="201755" custScaleY="104787" custRadScaleRad="99771" custRadScaleInc="-7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46384-6E1F-4DF4-856B-EABA7E688CAC}" type="pres">
      <dgm:prSet presAssocID="{E8A02D5B-6B7C-40FC-BE80-E39E4FDA55C3}" presName="Name9" presStyleLbl="parChTrans1D2" presStyleIdx="1" presStyleCnt="9"/>
      <dgm:spPr/>
      <dgm:t>
        <a:bodyPr/>
        <a:lstStyle/>
        <a:p>
          <a:endParaRPr lang="en-US"/>
        </a:p>
      </dgm:t>
    </dgm:pt>
    <dgm:pt modelId="{76CA2E02-01BD-4ED3-89B3-B19FC5493EE1}" type="pres">
      <dgm:prSet presAssocID="{E8A02D5B-6B7C-40FC-BE80-E39E4FDA55C3}" presName="connTx" presStyleLbl="parChTrans1D2" presStyleIdx="1" presStyleCnt="9"/>
      <dgm:spPr/>
      <dgm:t>
        <a:bodyPr/>
        <a:lstStyle/>
        <a:p>
          <a:endParaRPr lang="en-US"/>
        </a:p>
      </dgm:t>
    </dgm:pt>
    <dgm:pt modelId="{F7B8A695-1176-42EC-9B3C-9EF9830331C7}" type="pres">
      <dgm:prSet presAssocID="{F4473CB7-F6E4-4444-BF35-48BD72DDB451}" presName="node" presStyleLbl="node1" presStyleIdx="1" presStyleCnt="9" custScaleX="201755" custScaleY="104787" custRadScaleRad="113067" custRadScaleInc="406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B0434-F3C7-430F-B935-97C9285EAE14}" type="pres">
      <dgm:prSet presAssocID="{BB6E053A-548F-4BC1-9CC9-9FF5CB823F41}" presName="Name9" presStyleLbl="parChTrans1D2" presStyleIdx="2" presStyleCnt="9"/>
      <dgm:spPr/>
      <dgm:t>
        <a:bodyPr/>
        <a:lstStyle/>
        <a:p>
          <a:endParaRPr lang="en-US"/>
        </a:p>
      </dgm:t>
    </dgm:pt>
    <dgm:pt modelId="{464CA77F-81B9-4235-B139-4022FA801173}" type="pres">
      <dgm:prSet presAssocID="{BB6E053A-548F-4BC1-9CC9-9FF5CB823F41}" presName="connTx" presStyleLbl="parChTrans1D2" presStyleIdx="2" presStyleCnt="9"/>
      <dgm:spPr/>
      <dgm:t>
        <a:bodyPr/>
        <a:lstStyle/>
        <a:p>
          <a:endParaRPr lang="en-US"/>
        </a:p>
      </dgm:t>
    </dgm:pt>
    <dgm:pt modelId="{E5AE9746-AF93-44CF-B203-1F36425953DF}" type="pres">
      <dgm:prSet presAssocID="{09684636-8E90-482E-BB40-87B5AC89FDFA}" presName="node" presStyleLbl="node1" presStyleIdx="2" presStyleCnt="9" custScaleX="201755" custScaleY="1047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23EB6-B930-42E0-B1E2-3E6207527947}" type="pres">
      <dgm:prSet presAssocID="{05611726-D59E-4315-B9F2-57CC31CF6B7D}" presName="Name9" presStyleLbl="parChTrans1D2" presStyleIdx="3" presStyleCnt="9"/>
      <dgm:spPr/>
      <dgm:t>
        <a:bodyPr/>
        <a:lstStyle/>
        <a:p>
          <a:endParaRPr lang="en-US"/>
        </a:p>
      </dgm:t>
    </dgm:pt>
    <dgm:pt modelId="{81DC633C-3B2D-4489-9F9B-D58EC36088CD}" type="pres">
      <dgm:prSet presAssocID="{05611726-D59E-4315-B9F2-57CC31CF6B7D}" presName="connTx" presStyleLbl="parChTrans1D2" presStyleIdx="3" presStyleCnt="9"/>
      <dgm:spPr/>
      <dgm:t>
        <a:bodyPr/>
        <a:lstStyle/>
        <a:p>
          <a:endParaRPr lang="en-US"/>
        </a:p>
      </dgm:t>
    </dgm:pt>
    <dgm:pt modelId="{60EDE15A-8764-4A23-BD3D-8810FE06CA30}" type="pres">
      <dgm:prSet presAssocID="{87D5DBBA-83AE-4E89-9045-A8713FBE95B0}" presName="node" presStyleLbl="node1" presStyleIdx="3" presStyleCnt="9" custScaleX="201755" custScaleY="104787" custRadScaleRad="112503" custRadScaleInc="-426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E4DF1-41AC-422D-824B-FE29102CEDA9}" type="pres">
      <dgm:prSet presAssocID="{E9F6A8DB-AB0E-4607-9B13-14300BC7EB46}" presName="Name9" presStyleLbl="parChTrans1D2" presStyleIdx="4" presStyleCnt="9"/>
      <dgm:spPr/>
      <dgm:t>
        <a:bodyPr/>
        <a:lstStyle/>
        <a:p>
          <a:endParaRPr lang="en-US"/>
        </a:p>
      </dgm:t>
    </dgm:pt>
    <dgm:pt modelId="{6D464249-ACD3-42CA-90D8-16F629F3C98D}" type="pres">
      <dgm:prSet presAssocID="{E9F6A8DB-AB0E-4607-9B13-14300BC7EB46}" presName="connTx" presStyleLbl="parChTrans1D2" presStyleIdx="4" presStyleCnt="9"/>
      <dgm:spPr/>
      <dgm:t>
        <a:bodyPr/>
        <a:lstStyle/>
        <a:p>
          <a:endParaRPr lang="en-US"/>
        </a:p>
      </dgm:t>
    </dgm:pt>
    <dgm:pt modelId="{CB8713BB-88BE-4458-BD0F-A22E82103A8F}" type="pres">
      <dgm:prSet presAssocID="{2A3F99E6-D595-4865-BCC1-D7BF772BD8C2}" presName="node" presStyleLbl="node1" presStyleIdx="4" presStyleCnt="9" custScaleX="201755" custScaleY="104787" custRadScaleRad="110498" custRadScaleInc="-64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FF60B8-60B4-46CE-9621-701B06EFB937}" type="pres">
      <dgm:prSet presAssocID="{87259AC5-2A05-4761-BDFD-558CC07E2C36}" presName="Name9" presStyleLbl="parChTrans1D2" presStyleIdx="5" presStyleCnt="9"/>
      <dgm:spPr/>
      <dgm:t>
        <a:bodyPr/>
        <a:lstStyle/>
        <a:p>
          <a:endParaRPr lang="en-US"/>
        </a:p>
      </dgm:t>
    </dgm:pt>
    <dgm:pt modelId="{AFF88603-19FA-430A-93DF-3B9BF1C4563E}" type="pres">
      <dgm:prSet presAssocID="{87259AC5-2A05-4761-BDFD-558CC07E2C36}" presName="connTx" presStyleLbl="parChTrans1D2" presStyleIdx="5" presStyleCnt="9"/>
      <dgm:spPr/>
      <dgm:t>
        <a:bodyPr/>
        <a:lstStyle/>
        <a:p>
          <a:endParaRPr lang="en-US"/>
        </a:p>
      </dgm:t>
    </dgm:pt>
    <dgm:pt modelId="{FF329DDD-BBCA-427A-8A49-03A71EC9C56A}" type="pres">
      <dgm:prSet presAssocID="{E8F5309D-DAA2-4394-85FE-E51792926BC2}" presName="node" presStyleLbl="node1" presStyleIdx="5" presStyleCnt="9" custScaleX="201755" custScaleY="104787" custRadScaleRad="101061" custRadScaleInc="16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61643-58E3-4944-9488-9803C44EC134}" type="pres">
      <dgm:prSet presAssocID="{29AA8E9A-C74B-4627-A13D-492D7C5D0220}" presName="Name9" presStyleLbl="parChTrans1D2" presStyleIdx="6" presStyleCnt="9"/>
      <dgm:spPr/>
      <dgm:t>
        <a:bodyPr/>
        <a:lstStyle/>
        <a:p>
          <a:endParaRPr lang="en-US"/>
        </a:p>
      </dgm:t>
    </dgm:pt>
    <dgm:pt modelId="{4B57357A-2F1A-42AB-BCCB-30F11B821DFF}" type="pres">
      <dgm:prSet presAssocID="{29AA8E9A-C74B-4627-A13D-492D7C5D0220}" presName="connTx" presStyleLbl="parChTrans1D2" presStyleIdx="6" presStyleCnt="9"/>
      <dgm:spPr/>
      <dgm:t>
        <a:bodyPr/>
        <a:lstStyle/>
        <a:p>
          <a:endParaRPr lang="en-US"/>
        </a:p>
      </dgm:t>
    </dgm:pt>
    <dgm:pt modelId="{DA03BC66-3977-4DB1-82CA-D119C73E6EC6}" type="pres">
      <dgm:prSet presAssocID="{D33BEFB1-257C-4520-A4E7-5DF227519407}" presName="node" presStyleLbl="node1" presStyleIdx="6" presStyleCnt="9" custScaleX="201755" custScaleY="104787" custRadScaleRad="114427" custRadScaleInc="35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42F66C-98DB-4C3D-B76D-ADFD3A977CC7}" type="pres">
      <dgm:prSet presAssocID="{874FAFB4-4678-4D0A-8C26-563E0F433234}" presName="Name9" presStyleLbl="parChTrans1D2" presStyleIdx="7" presStyleCnt="9"/>
      <dgm:spPr/>
      <dgm:t>
        <a:bodyPr/>
        <a:lstStyle/>
        <a:p>
          <a:endParaRPr lang="en-US"/>
        </a:p>
      </dgm:t>
    </dgm:pt>
    <dgm:pt modelId="{9BD2F8D8-CE19-43DC-A818-6A4FCAB33225}" type="pres">
      <dgm:prSet presAssocID="{874FAFB4-4678-4D0A-8C26-563E0F433234}" presName="connTx" presStyleLbl="parChTrans1D2" presStyleIdx="7" presStyleCnt="9"/>
      <dgm:spPr/>
      <dgm:t>
        <a:bodyPr/>
        <a:lstStyle/>
        <a:p>
          <a:endParaRPr lang="en-US"/>
        </a:p>
      </dgm:t>
    </dgm:pt>
    <dgm:pt modelId="{94CC6798-D911-43BA-935C-A36BE0D9CE86}" type="pres">
      <dgm:prSet presAssocID="{97B724C6-3AED-493F-91E2-44FE45450EBA}" presName="node" presStyleLbl="node1" presStyleIdx="7" presStyleCnt="9" custScaleX="201755" custScaleY="104787" custRadScaleRad="106789" custRadScaleInc="-3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6ADA3-470C-4AA7-A9C0-C75C613B9F87}" type="pres">
      <dgm:prSet presAssocID="{05811320-CBFC-42A5-8DF6-6346DEA44C39}" presName="Name9" presStyleLbl="parChTrans1D2" presStyleIdx="8" presStyleCnt="9"/>
      <dgm:spPr/>
      <dgm:t>
        <a:bodyPr/>
        <a:lstStyle/>
        <a:p>
          <a:endParaRPr lang="en-US"/>
        </a:p>
      </dgm:t>
    </dgm:pt>
    <dgm:pt modelId="{FA95C36E-1B2E-4CBD-A8ED-A5048CA2CF7B}" type="pres">
      <dgm:prSet presAssocID="{05811320-CBFC-42A5-8DF6-6346DEA44C39}" presName="connTx" presStyleLbl="parChTrans1D2" presStyleIdx="8" presStyleCnt="9"/>
      <dgm:spPr/>
      <dgm:t>
        <a:bodyPr/>
        <a:lstStyle/>
        <a:p>
          <a:endParaRPr lang="en-US"/>
        </a:p>
      </dgm:t>
    </dgm:pt>
    <dgm:pt modelId="{79A96C7E-2669-4032-92FB-5679079F295F}" type="pres">
      <dgm:prSet presAssocID="{FE97CF06-530B-4AB0-97D3-647038B24CE6}" presName="node" presStyleLbl="node1" presStyleIdx="8" presStyleCnt="9" custScaleX="201755" custScaleY="104787" custRadScaleRad="111200" custRadScaleInc="-34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F91978-60D5-49B0-A6C1-1AACF8097B2C}" type="presOf" srcId="{29AA8E9A-C74B-4627-A13D-492D7C5D0220}" destId="{73961643-58E3-4944-9488-9803C44EC134}" srcOrd="0" destOrd="0" presId="urn:microsoft.com/office/officeart/2005/8/layout/radial1"/>
    <dgm:cxn modelId="{3B5BC4B0-9FEA-4035-8CB1-3032D855D2BA}" type="presOf" srcId="{86AFBD3C-ED5F-4CB3-9E9D-E60325FC7AE8}" destId="{F13828E0-DBBC-4CB5-8845-774F0145D1A6}" srcOrd="1" destOrd="0" presId="urn:microsoft.com/office/officeart/2005/8/layout/radial1"/>
    <dgm:cxn modelId="{315D2AEF-5A76-4953-803C-7AD7825B52CA}" type="presOf" srcId="{05811320-CBFC-42A5-8DF6-6346DEA44C39}" destId="{FA95C36E-1B2E-4CBD-A8ED-A5048CA2CF7B}" srcOrd="1" destOrd="0" presId="urn:microsoft.com/office/officeart/2005/8/layout/radial1"/>
    <dgm:cxn modelId="{02FD8938-2421-4576-935E-E9D0B2A8AF3F}" type="presOf" srcId="{87259AC5-2A05-4761-BDFD-558CC07E2C36}" destId="{AFF88603-19FA-430A-93DF-3B9BF1C4563E}" srcOrd="1" destOrd="0" presId="urn:microsoft.com/office/officeart/2005/8/layout/radial1"/>
    <dgm:cxn modelId="{DE5D123A-0CCF-4FAC-A1F5-9D8C4B4D9922}" type="presOf" srcId="{F4473CB7-F6E4-4444-BF35-48BD72DDB451}" destId="{F7B8A695-1176-42EC-9B3C-9EF9830331C7}" srcOrd="0" destOrd="0" presId="urn:microsoft.com/office/officeart/2005/8/layout/radial1"/>
    <dgm:cxn modelId="{23C1FCDC-B55F-42F3-94AB-831D57C638DF}" type="presOf" srcId="{05611726-D59E-4315-B9F2-57CC31CF6B7D}" destId="{8A623EB6-B930-42E0-B1E2-3E6207527947}" srcOrd="0" destOrd="0" presId="urn:microsoft.com/office/officeart/2005/8/layout/radial1"/>
    <dgm:cxn modelId="{F8E9CDA3-DD56-42E9-BF81-6300B7919D92}" type="presOf" srcId="{E9F6A8DB-AB0E-4607-9B13-14300BC7EB46}" destId="{430E4DF1-41AC-422D-824B-FE29102CEDA9}" srcOrd="0" destOrd="0" presId="urn:microsoft.com/office/officeart/2005/8/layout/radial1"/>
    <dgm:cxn modelId="{B20C15D0-4C81-4065-9A71-C393A45164F9}" srcId="{E71F71DE-54F1-49F2-9F04-5C1D2B747609}" destId="{E8F5309D-DAA2-4394-85FE-E51792926BC2}" srcOrd="5" destOrd="0" parTransId="{87259AC5-2A05-4761-BDFD-558CC07E2C36}" sibTransId="{738891E6-6558-4313-945C-182E644111DD}"/>
    <dgm:cxn modelId="{206AE61D-D700-40E7-B815-91098D254EAC}" srcId="{CAD70F93-016A-4951-BE91-03B1450B28C6}" destId="{E71F71DE-54F1-49F2-9F04-5C1D2B747609}" srcOrd="0" destOrd="0" parTransId="{4EF5F516-206E-4457-B57F-ACFB8C39F53E}" sibTransId="{3280665F-B20C-4E50-AF7E-CF3E226EBE13}"/>
    <dgm:cxn modelId="{F207374E-7490-439F-AAD1-C0FE64F82060}" type="presOf" srcId="{874FAFB4-4678-4D0A-8C26-563E0F433234}" destId="{6B42F66C-98DB-4C3D-B76D-ADFD3A977CC7}" srcOrd="0" destOrd="0" presId="urn:microsoft.com/office/officeart/2005/8/layout/radial1"/>
    <dgm:cxn modelId="{DB4B1D26-2D86-4B30-9B86-DED03A20B741}" type="presOf" srcId="{97B724C6-3AED-493F-91E2-44FE45450EBA}" destId="{94CC6798-D911-43BA-935C-A36BE0D9CE86}" srcOrd="0" destOrd="0" presId="urn:microsoft.com/office/officeart/2005/8/layout/radial1"/>
    <dgm:cxn modelId="{AF3FA3B6-38BD-42D5-A954-C9BF04B577A1}" type="presOf" srcId="{87D5DBBA-83AE-4E89-9045-A8713FBE95B0}" destId="{60EDE15A-8764-4A23-BD3D-8810FE06CA30}" srcOrd="0" destOrd="0" presId="urn:microsoft.com/office/officeart/2005/8/layout/radial1"/>
    <dgm:cxn modelId="{025899AE-9F3A-4E5E-942B-AAACB29442B0}" srcId="{E71F71DE-54F1-49F2-9F04-5C1D2B747609}" destId="{09684636-8E90-482E-BB40-87B5AC89FDFA}" srcOrd="2" destOrd="0" parTransId="{BB6E053A-548F-4BC1-9CC9-9FF5CB823F41}" sibTransId="{0136ED47-7A8D-492D-AC12-EF166923DFB3}"/>
    <dgm:cxn modelId="{9C528936-3199-489C-ACC8-C85800BEA9B0}" type="presOf" srcId="{E8A02D5B-6B7C-40FC-BE80-E39E4FDA55C3}" destId="{F7B46384-6E1F-4DF4-856B-EABA7E688CAC}" srcOrd="0" destOrd="0" presId="urn:microsoft.com/office/officeart/2005/8/layout/radial1"/>
    <dgm:cxn modelId="{3F3E9C02-6C29-45CD-831B-1FB9CC5B9E4D}" type="presOf" srcId="{09684636-8E90-482E-BB40-87B5AC89FDFA}" destId="{E5AE9746-AF93-44CF-B203-1F36425953DF}" srcOrd="0" destOrd="0" presId="urn:microsoft.com/office/officeart/2005/8/layout/radial1"/>
    <dgm:cxn modelId="{433D7A89-FCFE-470A-A8EE-9123F3FE43BD}" type="presOf" srcId="{2A3F99E6-D595-4865-BCC1-D7BF772BD8C2}" destId="{CB8713BB-88BE-4458-BD0F-A22E82103A8F}" srcOrd="0" destOrd="0" presId="urn:microsoft.com/office/officeart/2005/8/layout/radial1"/>
    <dgm:cxn modelId="{00CCA1DB-5BAA-4669-97DD-59372E64F2A9}" type="presOf" srcId="{874FAFB4-4678-4D0A-8C26-563E0F433234}" destId="{9BD2F8D8-CE19-43DC-A818-6A4FCAB33225}" srcOrd="1" destOrd="0" presId="urn:microsoft.com/office/officeart/2005/8/layout/radial1"/>
    <dgm:cxn modelId="{4C07BAB9-D69B-4EF3-91CE-9E9321AFCF24}" srcId="{E71F71DE-54F1-49F2-9F04-5C1D2B747609}" destId="{FE97CF06-530B-4AB0-97D3-647038B24CE6}" srcOrd="8" destOrd="0" parTransId="{05811320-CBFC-42A5-8DF6-6346DEA44C39}" sibTransId="{C439B4CD-E738-4739-A512-AD3D0D505843}"/>
    <dgm:cxn modelId="{7C208CCF-86BA-4DF0-BF28-7EBCD848DA2E}" type="presOf" srcId="{E71F71DE-54F1-49F2-9F04-5C1D2B747609}" destId="{1A107014-BE3E-4280-A5E2-CB5218356D5B}" srcOrd="0" destOrd="0" presId="urn:microsoft.com/office/officeart/2005/8/layout/radial1"/>
    <dgm:cxn modelId="{A3809EE9-DCE7-415E-A438-87609B338A45}" srcId="{E71F71DE-54F1-49F2-9F04-5C1D2B747609}" destId="{87D5DBBA-83AE-4E89-9045-A8713FBE95B0}" srcOrd="3" destOrd="0" parTransId="{05611726-D59E-4315-B9F2-57CC31CF6B7D}" sibTransId="{F6C5AD21-2E2A-44D6-B02A-F25E30FA20FE}"/>
    <dgm:cxn modelId="{1CF051A1-61B6-42BB-8242-BA77483C7092}" type="presOf" srcId="{29AA8E9A-C74B-4627-A13D-492D7C5D0220}" destId="{4B57357A-2F1A-42AB-BCCB-30F11B821DFF}" srcOrd="1" destOrd="0" presId="urn:microsoft.com/office/officeart/2005/8/layout/radial1"/>
    <dgm:cxn modelId="{EDD033CC-685B-451F-AD0D-16AF10AA40B1}" srcId="{E71F71DE-54F1-49F2-9F04-5C1D2B747609}" destId="{F4473CB7-F6E4-4444-BF35-48BD72DDB451}" srcOrd="1" destOrd="0" parTransId="{E8A02D5B-6B7C-40FC-BE80-E39E4FDA55C3}" sibTransId="{DA3B62A7-671A-4326-94C1-E553BFE8A7DF}"/>
    <dgm:cxn modelId="{2AB1B7FB-464A-4945-B7C2-BBCE0324FBD7}" srcId="{E71F71DE-54F1-49F2-9F04-5C1D2B747609}" destId="{97B724C6-3AED-493F-91E2-44FE45450EBA}" srcOrd="7" destOrd="0" parTransId="{874FAFB4-4678-4D0A-8C26-563E0F433234}" sibTransId="{774F2E0F-4961-47B1-8038-910DC91D884B}"/>
    <dgm:cxn modelId="{A9DEFC15-9236-4CEC-9F21-59735A61C3CB}" type="presOf" srcId="{87259AC5-2A05-4761-BDFD-558CC07E2C36}" destId="{40FF60B8-60B4-46CE-9621-701B06EFB937}" srcOrd="0" destOrd="0" presId="urn:microsoft.com/office/officeart/2005/8/layout/radial1"/>
    <dgm:cxn modelId="{F76109F2-FF96-44D0-BED3-C58A1883B6B8}" type="presOf" srcId="{05611726-D59E-4315-B9F2-57CC31CF6B7D}" destId="{81DC633C-3B2D-4489-9F9B-D58EC36088CD}" srcOrd="1" destOrd="0" presId="urn:microsoft.com/office/officeart/2005/8/layout/radial1"/>
    <dgm:cxn modelId="{B7CCF48F-822B-49E1-9634-69C141633A4B}" type="presOf" srcId="{E8A02D5B-6B7C-40FC-BE80-E39E4FDA55C3}" destId="{76CA2E02-01BD-4ED3-89B3-B19FC5493EE1}" srcOrd="1" destOrd="0" presId="urn:microsoft.com/office/officeart/2005/8/layout/radial1"/>
    <dgm:cxn modelId="{F3149454-5559-4A8C-AD0E-C1D9C1E7760E}" type="presOf" srcId="{FE97CF06-530B-4AB0-97D3-647038B24CE6}" destId="{79A96C7E-2669-4032-92FB-5679079F295F}" srcOrd="0" destOrd="0" presId="urn:microsoft.com/office/officeart/2005/8/layout/radial1"/>
    <dgm:cxn modelId="{30541125-D145-4008-8332-7BAD3EE25642}" type="presOf" srcId="{E8F5309D-DAA2-4394-85FE-E51792926BC2}" destId="{FF329DDD-BBCA-427A-8A49-03A71EC9C56A}" srcOrd="0" destOrd="0" presId="urn:microsoft.com/office/officeart/2005/8/layout/radial1"/>
    <dgm:cxn modelId="{02684D6B-2830-4ADE-9BD2-721809C59DEE}" type="presOf" srcId="{05811320-CBFC-42A5-8DF6-6346DEA44C39}" destId="{DB86ADA3-470C-4AA7-A9C0-C75C613B9F87}" srcOrd="0" destOrd="0" presId="urn:microsoft.com/office/officeart/2005/8/layout/radial1"/>
    <dgm:cxn modelId="{FB9A8ECB-1533-47F5-813E-41125AB497A0}" type="presOf" srcId="{D33BEFB1-257C-4520-A4E7-5DF227519407}" destId="{DA03BC66-3977-4DB1-82CA-D119C73E6EC6}" srcOrd="0" destOrd="0" presId="urn:microsoft.com/office/officeart/2005/8/layout/radial1"/>
    <dgm:cxn modelId="{E5D3967F-FE37-47C2-A4FF-81DFC74326FC}" type="presOf" srcId="{124BCA4D-DCC9-4467-B6E9-83959A1B06C9}" destId="{F517B4EB-B99A-4A84-B644-D8C1C5DF0717}" srcOrd="0" destOrd="0" presId="urn:microsoft.com/office/officeart/2005/8/layout/radial1"/>
    <dgm:cxn modelId="{13D5A5B5-91DC-4508-B02B-A56307384733}" srcId="{E71F71DE-54F1-49F2-9F04-5C1D2B747609}" destId="{124BCA4D-DCC9-4467-B6E9-83959A1B06C9}" srcOrd="0" destOrd="0" parTransId="{86AFBD3C-ED5F-4CB3-9E9D-E60325FC7AE8}" sibTransId="{27B5A00B-0B39-431A-943C-8E5EB66F51AF}"/>
    <dgm:cxn modelId="{CC3E12B8-71FA-48F5-8B50-F6EF2FD0F1DD}" type="presOf" srcId="{E9F6A8DB-AB0E-4607-9B13-14300BC7EB46}" destId="{6D464249-ACD3-42CA-90D8-16F629F3C98D}" srcOrd="1" destOrd="0" presId="urn:microsoft.com/office/officeart/2005/8/layout/radial1"/>
    <dgm:cxn modelId="{CEB6E482-D4D7-455F-9926-680ED3116C66}" type="presOf" srcId="{86AFBD3C-ED5F-4CB3-9E9D-E60325FC7AE8}" destId="{4BF22CA6-F3B7-407B-A44F-F2E5F695C7CD}" srcOrd="0" destOrd="0" presId="urn:microsoft.com/office/officeart/2005/8/layout/radial1"/>
    <dgm:cxn modelId="{01D674CF-7899-432A-B9CF-979A53193745}" type="presOf" srcId="{CAD70F93-016A-4951-BE91-03B1450B28C6}" destId="{1AC7D8A5-29FC-4EFA-820D-126E559319B1}" srcOrd="0" destOrd="0" presId="urn:microsoft.com/office/officeart/2005/8/layout/radial1"/>
    <dgm:cxn modelId="{DADE5716-A925-4FA5-AB74-8AEDD05E38DF}" type="presOf" srcId="{BB6E053A-548F-4BC1-9CC9-9FF5CB823F41}" destId="{464CA77F-81B9-4235-B139-4022FA801173}" srcOrd="1" destOrd="0" presId="urn:microsoft.com/office/officeart/2005/8/layout/radial1"/>
    <dgm:cxn modelId="{AA7470B2-BA38-44FC-9A8A-B36306AFD021}" srcId="{E71F71DE-54F1-49F2-9F04-5C1D2B747609}" destId="{2A3F99E6-D595-4865-BCC1-D7BF772BD8C2}" srcOrd="4" destOrd="0" parTransId="{E9F6A8DB-AB0E-4607-9B13-14300BC7EB46}" sibTransId="{9640D5DB-4790-489E-896E-8D49FB216F6B}"/>
    <dgm:cxn modelId="{B871A9D8-FC06-4FBA-8C40-0FD3E15E55EA}" type="presOf" srcId="{BB6E053A-548F-4BC1-9CC9-9FF5CB823F41}" destId="{BB8B0434-F3C7-430F-B935-97C9285EAE14}" srcOrd="0" destOrd="0" presId="urn:microsoft.com/office/officeart/2005/8/layout/radial1"/>
    <dgm:cxn modelId="{D344A093-9279-4CBA-87C6-8B70C4AA52F3}" srcId="{E71F71DE-54F1-49F2-9F04-5C1D2B747609}" destId="{D33BEFB1-257C-4520-A4E7-5DF227519407}" srcOrd="6" destOrd="0" parTransId="{29AA8E9A-C74B-4627-A13D-492D7C5D0220}" sibTransId="{A3F4E8D3-316B-4F71-8AD8-CF6106F3FF09}"/>
    <dgm:cxn modelId="{0DE29CA0-7111-4C1C-8901-CB5371E29C9C}" type="presParOf" srcId="{1AC7D8A5-29FC-4EFA-820D-126E559319B1}" destId="{1A107014-BE3E-4280-A5E2-CB5218356D5B}" srcOrd="0" destOrd="0" presId="urn:microsoft.com/office/officeart/2005/8/layout/radial1"/>
    <dgm:cxn modelId="{0BE1FEAF-FDB4-48C4-BB8A-88B13C699EE8}" type="presParOf" srcId="{1AC7D8A5-29FC-4EFA-820D-126E559319B1}" destId="{4BF22CA6-F3B7-407B-A44F-F2E5F695C7CD}" srcOrd="1" destOrd="0" presId="urn:microsoft.com/office/officeart/2005/8/layout/radial1"/>
    <dgm:cxn modelId="{68B9D106-8F4B-4F40-8704-BB97BFBA2894}" type="presParOf" srcId="{4BF22CA6-F3B7-407B-A44F-F2E5F695C7CD}" destId="{F13828E0-DBBC-4CB5-8845-774F0145D1A6}" srcOrd="0" destOrd="0" presId="urn:microsoft.com/office/officeart/2005/8/layout/radial1"/>
    <dgm:cxn modelId="{EB5B9D02-3B50-477E-9E4D-0A88659D9253}" type="presParOf" srcId="{1AC7D8A5-29FC-4EFA-820D-126E559319B1}" destId="{F517B4EB-B99A-4A84-B644-D8C1C5DF0717}" srcOrd="2" destOrd="0" presId="urn:microsoft.com/office/officeart/2005/8/layout/radial1"/>
    <dgm:cxn modelId="{2B1E6F46-C20C-4E1C-8FF1-0AB436777CFD}" type="presParOf" srcId="{1AC7D8A5-29FC-4EFA-820D-126E559319B1}" destId="{F7B46384-6E1F-4DF4-856B-EABA7E688CAC}" srcOrd="3" destOrd="0" presId="urn:microsoft.com/office/officeart/2005/8/layout/radial1"/>
    <dgm:cxn modelId="{8C5598B2-AF4F-441D-87C7-8711ACBA1359}" type="presParOf" srcId="{F7B46384-6E1F-4DF4-856B-EABA7E688CAC}" destId="{76CA2E02-01BD-4ED3-89B3-B19FC5493EE1}" srcOrd="0" destOrd="0" presId="urn:microsoft.com/office/officeart/2005/8/layout/radial1"/>
    <dgm:cxn modelId="{3D5FEC3E-3FA0-45D7-A393-67E11CBEC07C}" type="presParOf" srcId="{1AC7D8A5-29FC-4EFA-820D-126E559319B1}" destId="{F7B8A695-1176-42EC-9B3C-9EF9830331C7}" srcOrd="4" destOrd="0" presId="urn:microsoft.com/office/officeart/2005/8/layout/radial1"/>
    <dgm:cxn modelId="{23A63FE1-498A-4730-915B-D91F03A510E5}" type="presParOf" srcId="{1AC7D8A5-29FC-4EFA-820D-126E559319B1}" destId="{BB8B0434-F3C7-430F-B935-97C9285EAE14}" srcOrd="5" destOrd="0" presId="urn:microsoft.com/office/officeart/2005/8/layout/radial1"/>
    <dgm:cxn modelId="{2E85B456-9729-4E44-B14F-1B37823BDAE1}" type="presParOf" srcId="{BB8B0434-F3C7-430F-B935-97C9285EAE14}" destId="{464CA77F-81B9-4235-B139-4022FA801173}" srcOrd="0" destOrd="0" presId="urn:microsoft.com/office/officeart/2005/8/layout/radial1"/>
    <dgm:cxn modelId="{730A88EE-3CCA-4423-B5F5-6A46EEE8FA95}" type="presParOf" srcId="{1AC7D8A5-29FC-4EFA-820D-126E559319B1}" destId="{E5AE9746-AF93-44CF-B203-1F36425953DF}" srcOrd="6" destOrd="0" presId="urn:microsoft.com/office/officeart/2005/8/layout/radial1"/>
    <dgm:cxn modelId="{E2348877-B9DF-4AF4-9B8E-C3EC59867E3B}" type="presParOf" srcId="{1AC7D8A5-29FC-4EFA-820D-126E559319B1}" destId="{8A623EB6-B930-42E0-B1E2-3E6207527947}" srcOrd="7" destOrd="0" presId="urn:microsoft.com/office/officeart/2005/8/layout/radial1"/>
    <dgm:cxn modelId="{E0B44676-8779-4C10-B374-51F5B11332CF}" type="presParOf" srcId="{8A623EB6-B930-42E0-B1E2-3E6207527947}" destId="{81DC633C-3B2D-4489-9F9B-D58EC36088CD}" srcOrd="0" destOrd="0" presId="urn:microsoft.com/office/officeart/2005/8/layout/radial1"/>
    <dgm:cxn modelId="{4D29C1FD-EF85-4CB5-999A-05440F9CEAD4}" type="presParOf" srcId="{1AC7D8A5-29FC-4EFA-820D-126E559319B1}" destId="{60EDE15A-8764-4A23-BD3D-8810FE06CA30}" srcOrd="8" destOrd="0" presId="urn:microsoft.com/office/officeart/2005/8/layout/radial1"/>
    <dgm:cxn modelId="{804C2420-C33B-4E92-8231-FA881BAAF997}" type="presParOf" srcId="{1AC7D8A5-29FC-4EFA-820D-126E559319B1}" destId="{430E4DF1-41AC-422D-824B-FE29102CEDA9}" srcOrd="9" destOrd="0" presId="urn:microsoft.com/office/officeart/2005/8/layout/radial1"/>
    <dgm:cxn modelId="{7EE9C5B4-224E-4EC5-8EDD-A5CCA4893920}" type="presParOf" srcId="{430E4DF1-41AC-422D-824B-FE29102CEDA9}" destId="{6D464249-ACD3-42CA-90D8-16F629F3C98D}" srcOrd="0" destOrd="0" presId="urn:microsoft.com/office/officeart/2005/8/layout/radial1"/>
    <dgm:cxn modelId="{746578CA-D46F-4A85-8AAA-FA597F4BAD5B}" type="presParOf" srcId="{1AC7D8A5-29FC-4EFA-820D-126E559319B1}" destId="{CB8713BB-88BE-4458-BD0F-A22E82103A8F}" srcOrd="10" destOrd="0" presId="urn:microsoft.com/office/officeart/2005/8/layout/radial1"/>
    <dgm:cxn modelId="{15A47A14-89D4-4F53-B07E-93352149F6EF}" type="presParOf" srcId="{1AC7D8A5-29FC-4EFA-820D-126E559319B1}" destId="{40FF60B8-60B4-46CE-9621-701B06EFB937}" srcOrd="11" destOrd="0" presId="urn:microsoft.com/office/officeart/2005/8/layout/radial1"/>
    <dgm:cxn modelId="{84AC99CB-E6EE-4ED1-A8C4-EF00AF1AE9D3}" type="presParOf" srcId="{40FF60B8-60B4-46CE-9621-701B06EFB937}" destId="{AFF88603-19FA-430A-93DF-3B9BF1C4563E}" srcOrd="0" destOrd="0" presId="urn:microsoft.com/office/officeart/2005/8/layout/radial1"/>
    <dgm:cxn modelId="{FDA78B05-69FF-4881-BF01-1E00770AED8E}" type="presParOf" srcId="{1AC7D8A5-29FC-4EFA-820D-126E559319B1}" destId="{FF329DDD-BBCA-427A-8A49-03A71EC9C56A}" srcOrd="12" destOrd="0" presId="urn:microsoft.com/office/officeart/2005/8/layout/radial1"/>
    <dgm:cxn modelId="{FFF95BEB-CCA8-48DA-9CAC-F7A91AB779E0}" type="presParOf" srcId="{1AC7D8A5-29FC-4EFA-820D-126E559319B1}" destId="{73961643-58E3-4944-9488-9803C44EC134}" srcOrd="13" destOrd="0" presId="urn:microsoft.com/office/officeart/2005/8/layout/radial1"/>
    <dgm:cxn modelId="{3665875C-66E1-4FD2-A893-9A63892A1E29}" type="presParOf" srcId="{73961643-58E3-4944-9488-9803C44EC134}" destId="{4B57357A-2F1A-42AB-BCCB-30F11B821DFF}" srcOrd="0" destOrd="0" presId="urn:microsoft.com/office/officeart/2005/8/layout/radial1"/>
    <dgm:cxn modelId="{EF18DE89-2E7B-44B8-B8E0-1C0FB9E69455}" type="presParOf" srcId="{1AC7D8A5-29FC-4EFA-820D-126E559319B1}" destId="{DA03BC66-3977-4DB1-82CA-D119C73E6EC6}" srcOrd="14" destOrd="0" presId="urn:microsoft.com/office/officeart/2005/8/layout/radial1"/>
    <dgm:cxn modelId="{CE68A706-F965-4A22-83E4-711294D2FA56}" type="presParOf" srcId="{1AC7D8A5-29FC-4EFA-820D-126E559319B1}" destId="{6B42F66C-98DB-4C3D-B76D-ADFD3A977CC7}" srcOrd="15" destOrd="0" presId="urn:microsoft.com/office/officeart/2005/8/layout/radial1"/>
    <dgm:cxn modelId="{AB4B0061-BAC4-4AB0-8EBF-018D80B1D27C}" type="presParOf" srcId="{6B42F66C-98DB-4C3D-B76D-ADFD3A977CC7}" destId="{9BD2F8D8-CE19-43DC-A818-6A4FCAB33225}" srcOrd="0" destOrd="0" presId="urn:microsoft.com/office/officeart/2005/8/layout/radial1"/>
    <dgm:cxn modelId="{73A6704B-FDBF-46DF-8100-E11AA6EFF112}" type="presParOf" srcId="{1AC7D8A5-29FC-4EFA-820D-126E559319B1}" destId="{94CC6798-D911-43BA-935C-A36BE0D9CE86}" srcOrd="16" destOrd="0" presId="urn:microsoft.com/office/officeart/2005/8/layout/radial1"/>
    <dgm:cxn modelId="{557C4EB5-E09F-4E11-983C-56E89E4E649B}" type="presParOf" srcId="{1AC7D8A5-29FC-4EFA-820D-126E559319B1}" destId="{DB86ADA3-470C-4AA7-A9C0-C75C613B9F87}" srcOrd="17" destOrd="0" presId="urn:microsoft.com/office/officeart/2005/8/layout/radial1"/>
    <dgm:cxn modelId="{80ABE843-ED1F-40D9-9DEB-3BED3DAC527A}" type="presParOf" srcId="{DB86ADA3-470C-4AA7-A9C0-C75C613B9F87}" destId="{FA95C36E-1B2E-4CBD-A8ED-A5048CA2CF7B}" srcOrd="0" destOrd="0" presId="urn:microsoft.com/office/officeart/2005/8/layout/radial1"/>
    <dgm:cxn modelId="{56237544-E919-4ADB-BF73-CFD10AF1B012}" type="presParOf" srcId="{1AC7D8A5-29FC-4EFA-820D-126E559319B1}" destId="{79A96C7E-2669-4032-92FB-5679079F295F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C1B8C-8F5B-4362-A1DA-DA5EBB4A3B5E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B57C-C4B1-4E1A-BC80-831EDB8EAB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5B57C-C4B1-4E1A-BC80-831EDB8EAB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F955C3-CD57-4598-AEA1-09AA30FDE864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C8CF15-0BE4-4B2B-86C3-6AF5AAE002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1371600"/>
            <a:ext cx="9448800" cy="1828800"/>
          </a:xfrm>
        </p:spPr>
        <p:txBody>
          <a:bodyPr/>
          <a:lstStyle/>
          <a:p>
            <a:pPr algn="ctr"/>
            <a:r>
              <a:rPr lang="en-US" dirty="0"/>
              <a:t>Ownership of Intellectual Property Assets</a:t>
            </a:r>
          </a:p>
        </p:txBody>
      </p:sp>
    </p:spTree>
    <p:extLst>
      <p:ext uri="{BB962C8B-B14F-4D97-AF65-F5344CB8AC3E}">
        <p14:creationId xmlns:p14="http://schemas.microsoft.com/office/powerpoint/2010/main" val="424556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and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Any </a:t>
            </a:r>
            <a:r>
              <a:rPr lang="en-US" dirty="0"/>
              <a:t>government has its own identified stakeholders in </a:t>
            </a:r>
            <a:r>
              <a:rPr lang="en-US" dirty="0" smtClean="0"/>
              <a:t>their economy</a:t>
            </a:r>
            <a:r>
              <a:rPr lang="en-US" dirty="0"/>
              <a:t>. In the same way, business has to become more aware of the </a:t>
            </a:r>
            <a:r>
              <a:rPr lang="en-US" dirty="0" smtClean="0"/>
              <a:t>various stakeholders</a:t>
            </a:r>
            <a:r>
              <a:rPr lang="en-US" dirty="0"/>
              <a:t>. In this context, a stakeholders is a person or persons or </a:t>
            </a:r>
            <a:r>
              <a:rPr lang="en-US" dirty="0" smtClean="0"/>
              <a:t>organization </a:t>
            </a:r>
            <a:r>
              <a:rPr lang="en-US" dirty="0"/>
              <a:t>has </a:t>
            </a:r>
            <a:r>
              <a:rPr lang="en-US" dirty="0" smtClean="0"/>
              <a:t>an interest </a:t>
            </a:r>
            <a:r>
              <a:rPr lang="en-US" dirty="0"/>
              <a:t>in the action are reactions of a particular business.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</a:t>
            </a:r>
            <a:r>
              <a:rPr lang="en-US" dirty="0"/>
              <a:t>are two categories </a:t>
            </a:r>
            <a:r>
              <a:rPr lang="en-US" dirty="0" smtClean="0"/>
              <a:t>of stakeholders</a:t>
            </a:r>
            <a:r>
              <a:rPr lang="en-US" dirty="0"/>
              <a:t>:</a:t>
            </a:r>
          </a:p>
          <a:p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stakeholders</a:t>
            </a:r>
          </a:p>
          <a:p>
            <a:r>
              <a:rPr lang="en-US" dirty="0"/>
              <a:t>E</a:t>
            </a:r>
            <a:r>
              <a:rPr lang="en-US" dirty="0" smtClean="0"/>
              <a:t>xternal </a:t>
            </a:r>
            <a:r>
              <a:rPr lang="en-US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71414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Organization's </a:t>
            </a:r>
            <a:r>
              <a:rPr lang="en-US" b="1" dirty="0"/>
              <a:t>Environment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001000" cy="472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6800" y="2438400"/>
            <a:ext cx="7010400" cy="3352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33600" y="3048000"/>
            <a:ext cx="5105400" cy="2133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3733800"/>
            <a:ext cx="29718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Organization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00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4419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Shareholders &amp; Board of Directors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0"/>
            <a:endCxn id="4" idx="0"/>
          </p:cNvCxnSpPr>
          <p:nvPr/>
        </p:nvCxnSpPr>
        <p:spPr>
          <a:xfrm rot="5400000" flipH="1" flipV="1">
            <a:off x="4610100" y="175260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0"/>
          </p:cNvCxnSpPr>
          <p:nvPr/>
        </p:nvCxnSpPr>
        <p:spPr>
          <a:xfrm rot="16200000" flipH="1" flipV="1">
            <a:off x="3943350" y="2381250"/>
            <a:ext cx="1295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 flipV="1">
            <a:off x="3829050" y="5810250"/>
            <a:ext cx="1295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 rot="10800000">
            <a:off x="609600" y="4114800"/>
            <a:ext cx="152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8" idx="6"/>
          </p:cNvCxnSpPr>
          <p:nvPr/>
        </p:nvCxnSpPr>
        <p:spPr>
          <a:xfrm rot="10800000">
            <a:off x="7239000" y="4114800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2552699" y="2781299"/>
            <a:ext cx="533400" cy="4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6324600" y="2895600"/>
            <a:ext cx="623929" cy="388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172202" y="4960658"/>
            <a:ext cx="609599" cy="44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552699" y="5067301"/>
            <a:ext cx="533403" cy="304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620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Variables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674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Technological Variables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791200" y="5879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Political Variables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382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Economic Variables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187640">
            <a:off x="1517758" y="4525115"/>
            <a:ext cx="1060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Labour</a:t>
            </a:r>
            <a:r>
              <a:rPr lang="en-US" sz="1600" dirty="0" smtClean="0"/>
              <a:t> Unions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 rot="434958">
            <a:off x="3124200" y="5300246"/>
            <a:ext cx="167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Media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 rot="20837282">
            <a:off x="4839116" y="5053399"/>
            <a:ext cx="167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Special Interest Groups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 rot="18894564">
            <a:off x="6456432" y="4427873"/>
            <a:ext cx="167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Government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 rot="18894564">
            <a:off x="1398355" y="3009363"/>
            <a:ext cx="167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Financial Institutions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 rot="21045749">
            <a:off x="3084106" y="2615575"/>
            <a:ext cx="167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Competitors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 rot="297233">
            <a:off x="4870354" y="2637963"/>
            <a:ext cx="167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Customers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 rot="3401552">
            <a:off x="6546748" y="3593408"/>
            <a:ext cx="167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Suppliers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0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Stakeholder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Internal </a:t>
            </a:r>
            <a:r>
              <a:rPr lang="en-US" i="1" dirty="0" smtClean="0"/>
              <a:t>Stakeholders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Internal stakeholders are those who are ‘members’ of the business </a:t>
            </a:r>
            <a:r>
              <a:rPr lang="en-US" dirty="0" smtClean="0"/>
              <a:t>organization.</a:t>
            </a:r>
            <a:endParaRPr lang="en-US" dirty="0"/>
          </a:p>
          <a:p>
            <a:pPr lvl="1"/>
            <a:r>
              <a:rPr lang="en-US" dirty="0"/>
              <a:t>Owners</a:t>
            </a:r>
          </a:p>
          <a:p>
            <a:pPr lvl="1"/>
            <a:r>
              <a:rPr lang="en-US" dirty="0"/>
              <a:t>Shareholders</a:t>
            </a:r>
          </a:p>
          <a:p>
            <a:pPr lvl="1"/>
            <a:r>
              <a:rPr lang="en-US" dirty="0"/>
              <a:t>Managers</a:t>
            </a:r>
          </a:p>
          <a:p>
            <a:pPr lvl="1"/>
            <a:r>
              <a:rPr lang="en-US" dirty="0"/>
              <a:t>Staff or employees</a:t>
            </a:r>
          </a:p>
        </p:txBody>
      </p:sp>
    </p:spTree>
    <p:extLst>
      <p:ext uri="{BB962C8B-B14F-4D97-AF65-F5344CB8AC3E}">
        <p14:creationId xmlns:p14="http://schemas.microsoft.com/office/powerpoint/2010/main" val="42172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i="1" dirty="0"/>
              <a:t>External </a:t>
            </a:r>
            <a:r>
              <a:rPr lang="en-US" i="1" dirty="0" smtClean="0"/>
              <a:t>Stakeholders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External stakeholders are which affects an </a:t>
            </a:r>
            <a:r>
              <a:rPr lang="en-US" dirty="0" smtClean="0"/>
              <a:t>organization's </a:t>
            </a:r>
            <a:r>
              <a:rPr lang="en-US" dirty="0"/>
              <a:t>activities from the outside </a:t>
            </a:r>
            <a:r>
              <a:rPr lang="en-US" dirty="0" smtClean="0"/>
              <a:t>the organization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Customers</a:t>
            </a:r>
            <a:endParaRPr lang="en-US" dirty="0"/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endParaRPr lang="en-US" dirty="0"/>
          </a:p>
          <a:p>
            <a:r>
              <a:rPr lang="en-US" dirty="0"/>
              <a:t>Some groups can be both internal and external stakeholders. Such as staff or </a:t>
            </a:r>
            <a:r>
              <a:rPr lang="en-US" dirty="0" smtClean="0"/>
              <a:t>shareholders who </a:t>
            </a:r>
            <a:r>
              <a:rPr lang="en-US" dirty="0"/>
              <a:t>are also local residents</a:t>
            </a:r>
          </a:p>
        </p:txBody>
      </p:sp>
    </p:spTree>
    <p:extLst>
      <p:ext uri="{BB962C8B-B14F-4D97-AF65-F5344CB8AC3E}">
        <p14:creationId xmlns:p14="http://schemas.microsoft.com/office/powerpoint/2010/main" val="80472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1. Owners and Shareholders</a:t>
            </a:r>
          </a:p>
          <a:p>
            <a:r>
              <a:rPr lang="en-US" dirty="0"/>
              <a:t>The number of owners and the roles they carry out differ according to the size of </a:t>
            </a:r>
            <a:r>
              <a:rPr lang="en-US" dirty="0" smtClean="0"/>
              <a:t>the firm</a:t>
            </a:r>
            <a:endParaRPr lang="en-US" dirty="0"/>
          </a:p>
          <a:p>
            <a:r>
              <a:rPr lang="en-US" dirty="0"/>
              <a:t>In small businesses there may be only one owner (sole trader) or perhaps a </a:t>
            </a:r>
            <a:r>
              <a:rPr lang="en-US" dirty="0" smtClean="0"/>
              <a:t>small number </a:t>
            </a:r>
            <a:r>
              <a:rPr lang="en-US" dirty="0"/>
              <a:t>of partners (partnership)</a:t>
            </a:r>
          </a:p>
          <a:p>
            <a:r>
              <a:rPr lang="en-US" dirty="0"/>
              <a:t>In large firms there are often thousands of shareholders, who each own a small </a:t>
            </a:r>
            <a:r>
              <a:rPr lang="en-US" dirty="0" smtClean="0"/>
              <a:t>part of </a:t>
            </a:r>
            <a:r>
              <a:rPr lang="en-US" dirty="0"/>
              <a:t>the business</a:t>
            </a:r>
          </a:p>
        </p:txBody>
      </p:sp>
    </p:spTree>
    <p:extLst>
      <p:ext uri="{BB962C8B-B14F-4D97-AF65-F5344CB8AC3E}">
        <p14:creationId xmlns:p14="http://schemas.microsoft.com/office/powerpoint/2010/main" val="418636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2. Managers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Managers must be sensitive to the changes of the </a:t>
            </a:r>
            <a:r>
              <a:rPr lang="en-US" dirty="0" smtClean="0"/>
              <a:t>organization</a:t>
            </a:r>
            <a:endParaRPr lang="en-US" dirty="0"/>
          </a:p>
          <a:p>
            <a:r>
              <a:rPr lang="en-US" dirty="0"/>
              <a:t>They should track the various influences on an </a:t>
            </a:r>
            <a:r>
              <a:rPr lang="en-US" dirty="0" smtClean="0"/>
              <a:t>organization's </a:t>
            </a:r>
            <a:r>
              <a:rPr lang="en-US" dirty="0"/>
              <a:t>behavior </a:t>
            </a:r>
            <a:r>
              <a:rPr lang="en-US" dirty="0" smtClean="0"/>
              <a:t>and recommending </a:t>
            </a:r>
            <a:r>
              <a:rPr lang="en-US" dirty="0"/>
              <a:t>the responses to environment change</a:t>
            </a:r>
          </a:p>
          <a:p>
            <a:pPr lvl="1"/>
            <a:r>
              <a:rPr lang="en-US" dirty="0" smtClean="0"/>
              <a:t>organize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plan</a:t>
            </a:r>
            <a:endParaRPr lang="en-US" dirty="0"/>
          </a:p>
          <a:p>
            <a:pPr lvl="1"/>
            <a:r>
              <a:rPr lang="en-US" dirty="0" smtClean="0"/>
              <a:t>control</a:t>
            </a:r>
            <a:endParaRPr lang="en-US" dirty="0"/>
          </a:p>
          <a:p>
            <a:pPr lvl="1"/>
            <a:r>
              <a:rPr lang="en-US" dirty="0" smtClean="0"/>
              <a:t>are </a:t>
            </a:r>
            <a:r>
              <a:rPr lang="en-US" dirty="0"/>
              <a:t>accountable to the owner(s)</a:t>
            </a:r>
          </a:p>
        </p:txBody>
      </p:sp>
    </p:spTree>
    <p:extLst>
      <p:ext uri="{BB962C8B-B14F-4D97-AF65-F5344CB8AC3E}">
        <p14:creationId xmlns:p14="http://schemas.microsoft.com/office/powerpoint/2010/main" val="427013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3. Employees or Staff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A business needs staff or employees to carry out its activities</a:t>
            </a:r>
          </a:p>
          <a:p>
            <a:r>
              <a:rPr lang="en-US" dirty="0" smtClean="0"/>
              <a:t>Employees </a:t>
            </a:r>
            <a:r>
              <a:rPr lang="en-US" dirty="0"/>
              <a:t>agree to work a certain number of hours in return for a wage or salary</a:t>
            </a:r>
          </a:p>
          <a:p>
            <a:r>
              <a:rPr lang="en-US" dirty="0"/>
              <a:t>Pay levels vary with skills, qualifications, age, location, types of work and </a:t>
            </a:r>
            <a:r>
              <a:rPr lang="en-US" dirty="0" smtClean="0"/>
              <a:t>industry and </a:t>
            </a:r>
            <a:r>
              <a:rPr lang="en-US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13037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4. Customers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dirty="0"/>
              <a:t>Customers buy the goods or services produced by firms.</a:t>
            </a:r>
          </a:p>
          <a:p>
            <a:pPr lvl="1"/>
            <a:r>
              <a:rPr lang="en-US" dirty="0"/>
              <a:t>They may be individuals or other businesses.</a:t>
            </a:r>
          </a:p>
          <a:p>
            <a:pPr lvl="1"/>
            <a:r>
              <a:rPr lang="en-US" dirty="0"/>
              <a:t>Firms must understand and meet the needs of their customers, otherwise they will </a:t>
            </a:r>
            <a:r>
              <a:rPr lang="en-US" dirty="0" smtClean="0"/>
              <a:t>fail to </a:t>
            </a:r>
            <a:r>
              <a:rPr lang="en-US" dirty="0"/>
              <a:t>make a profit or, indeed, survive.</a:t>
            </a:r>
          </a:p>
          <a:p>
            <a:pPr lvl="1"/>
            <a:r>
              <a:rPr lang="en-US" dirty="0"/>
              <a:t>Usually marketing manager </a:t>
            </a:r>
            <a:r>
              <a:rPr lang="en-US" dirty="0" err="1"/>
              <a:t>analyse</a:t>
            </a:r>
            <a:r>
              <a:rPr lang="en-US" dirty="0"/>
              <a:t> the potential customers and market </a:t>
            </a:r>
            <a:r>
              <a:rPr lang="en-US" dirty="0" smtClean="0"/>
              <a:t>conditions and </a:t>
            </a:r>
            <a:r>
              <a:rPr lang="en-US" dirty="0"/>
              <a:t>direct marketing campaign according to the analysis</a:t>
            </a:r>
          </a:p>
          <a:p>
            <a:pPr lvl="1"/>
            <a:r>
              <a:rPr lang="en-US" dirty="0"/>
              <a:t>Small business targets a narrow “niche” of customers</a:t>
            </a:r>
          </a:p>
        </p:txBody>
      </p:sp>
    </p:spTree>
    <p:extLst>
      <p:ext uri="{BB962C8B-B14F-4D97-AF65-F5344CB8AC3E}">
        <p14:creationId xmlns:p14="http://schemas.microsoft.com/office/powerpoint/2010/main" val="40144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5. Suppliers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dirty="0"/>
              <a:t>Firms get the resources they need to produce goods and services from suppliers</a:t>
            </a:r>
          </a:p>
          <a:p>
            <a:pPr lvl="1"/>
            <a:r>
              <a:rPr lang="en-US" dirty="0"/>
              <a:t>Businesses should have effective relationships with their suppliers in order to </a:t>
            </a:r>
            <a:r>
              <a:rPr lang="en-US" dirty="0" smtClean="0"/>
              <a:t>get quality </a:t>
            </a:r>
            <a:r>
              <a:rPr lang="en-US" dirty="0"/>
              <a:t>resources at reasonable prices</a:t>
            </a:r>
          </a:p>
          <a:p>
            <a:pPr lvl="1"/>
            <a:r>
              <a:rPr lang="en-US" dirty="0"/>
              <a:t>This is a two-way process, as suppliers depend on the firms they supply</a:t>
            </a:r>
          </a:p>
          <a:p>
            <a:pPr lvl="1"/>
            <a:r>
              <a:rPr lang="en-US" dirty="0"/>
              <a:t>Competition among the suppliers to obtain lower price, better quality and fast delivery.</a:t>
            </a:r>
          </a:p>
        </p:txBody>
      </p:sp>
    </p:spTree>
    <p:extLst>
      <p:ext uri="{BB962C8B-B14F-4D97-AF65-F5344CB8AC3E}">
        <p14:creationId xmlns:p14="http://schemas.microsoft.com/office/powerpoint/2010/main" val="2601156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6. Community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dirty="0"/>
              <a:t>Firms and the communities they exist in are also in a two-way relationship</a:t>
            </a:r>
          </a:p>
          <a:p>
            <a:pPr lvl="1"/>
            <a:r>
              <a:rPr lang="en-US" dirty="0"/>
              <a:t>The local community may often provide many of the firm’s staff and customers</a:t>
            </a:r>
          </a:p>
          <a:p>
            <a:pPr lvl="1"/>
            <a:r>
              <a:rPr lang="en-US" dirty="0"/>
              <a:t>The business often supplies goods and services vital to the local area</a:t>
            </a:r>
          </a:p>
          <a:p>
            <a:pPr lvl="1"/>
            <a:r>
              <a:rPr lang="en-US" dirty="0"/>
              <a:t>But at times the community can feel aggrieved by some aspects of what a </a:t>
            </a:r>
            <a:r>
              <a:rPr lang="en-US" dirty="0" smtClean="0"/>
              <a:t>firm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9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Learning Outcomes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the concept of Ownership of intellectual property assets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Describe </a:t>
            </a:r>
            <a:r>
              <a:rPr lang="en-US" dirty="0"/>
              <a:t>the stakeholders of a business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Explain </a:t>
            </a:r>
            <a:r>
              <a:rPr lang="en-US" dirty="0"/>
              <a:t>the different types of stakeholders and their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136382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7. Government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dirty="0"/>
              <a:t>Economic policies affect firms’ costs (through taxation and interest rates)</a:t>
            </a:r>
          </a:p>
          <a:p>
            <a:pPr lvl="1"/>
            <a:r>
              <a:rPr lang="en-US" dirty="0"/>
              <a:t>Legislation regulates what business can do in areas such as the </a:t>
            </a:r>
            <a:r>
              <a:rPr lang="en-US" dirty="0" smtClean="0"/>
              <a:t>environment and </a:t>
            </a:r>
            <a:r>
              <a:rPr lang="en-US" dirty="0"/>
              <a:t>occupational safety and health</a:t>
            </a:r>
          </a:p>
          <a:p>
            <a:pPr lvl="1"/>
            <a:r>
              <a:rPr lang="en-US" dirty="0"/>
              <a:t>Successful firms are good for </a:t>
            </a:r>
            <a:r>
              <a:rPr lang="en-US" dirty="0" smtClean="0"/>
              <a:t>governments as </a:t>
            </a:r>
            <a:r>
              <a:rPr lang="en-US" dirty="0"/>
              <a:t>they create wealth and employment</a:t>
            </a:r>
          </a:p>
        </p:txBody>
      </p:sp>
    </p:spTree>
    <p:extLst>
      <p:ext uri="{BB962C8B-B14F-4D97-AF65-F5344CB8AC3E}">
        <p14:creationId xmlns:p14="http://schemas.microsoft.com/office/powerpoint/2010/main" val="12078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impact on the stakeholders on the following </a:t>
            </a:r>
            <a:r>
              <a:rPr lang="en-US" dirty="0" smtClean="0"/>
              <a:t>situations.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1</a:t>
            </a:r>
            <a:r>
              <a:rPr lang="en-US" dirty="0"/>
              <a:t>. Increasing the salaries of lower grade employees and making them </a:t>
            </a:r>
            <a:r>
              <a:rPr lang="en-US" dirty="0" smtClean="0"/>
              <a:t>promoted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2</a:t>
            </a:r>
            <a:r>
              <a:rPr lang="en-US" dirty="0"/>
              <a:t>. The change in the law regarding the present technology use by </a:t>
            </a:r>
            <a:r>
              <a:rPr lang="en-US" dirty="0" smtClean="0"/>
              <a:t>the organization. </a:t>
            </a:r>
            <a:r>
              <a:rPr lang="en-US" dirty="0"/>
              <a:t>It has to be change because of the air pollution.</a:t>
            </a:r>
          </a:p>
        </p:txBody>
      </p:sp>
    </p:spTree>
    <p:extLst>
      <p:ext uri="{BB962C8B-B14F-4D97-AF65-F5344CB8AC3E}">
        <p14:creationId xmlns:p14="http://schemas.microsoft.com/office/powerpoint/2010/main" val="201569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the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Intellectual property </a:t>
            </a:r>
            <a:r>
              <a:rPr lang="en-US" dirty="0"/>
              <a:t>assets and the other is about the stake holders of the business.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Legal </a:t>
            </a:r>
            <a:r>
              <a:rPr lang="en-US" dirty="0"/>
              <a:t>aspect of </a:t>
            </a:r>
            <a:r>
              <a:rPr lang="en-US" dirty="0" smtClean="0"/>
              <a:t>the intellectual </a:t>
            </a:r>
            <a:r>
              <a:rPr lang="en-US" dirty="0"/>
              <a:t>properties.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different stakeholders involving </a:t>
            </a:r>
            <a:r>
              <a:rPr lang="en-US" dirty="0" smtClean="0"/>
              <a:t>in running </a:t>
            </a:r>
            <a:r>
              <a:rPr lang="en-US" dirty="0"/>
              <a:t>of a business firm and how important they 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35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200400"/>
            <a:ext cx="4114800" cy="8382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Intellectual Property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0280"/>
            <a:ext cx="8229600" cy="2484120"/>
          </a:xfrm>
        </p:spPr>
        <p:txBody>
          <a:bodyPr/>
          <a:lstStyle/>
          <a:p>
            <a:r>
              <a:rPr lang="en-US" dirty="0"/>
              <a:t>Intellectual property assets means </a:t>
            </a:r>
            <a:r>
              <a:rPr lang="en-US" dirty="0">
                <a:solidFill>
                  <a:srgbClr val="FF0000"/>
                </a:solidFill>
              </a:rPr>
              <a:t>any intangible asset </a:t>
            </a:r>
            <a:r>
              <a:rPr lang="en-US" dirty="0"/>
              <a:t>that consists of </a:t>
            </a:r>
            <a:r>
              <a:rPr lang="en-US" dirty="0">
                <a:solidFill>
                  <a:srgbClr val="FF0000"/>
                </a:solidFill>
              </a:rPr>
              <a:t>human </a:t>
            </a:r>
            <a:r>
              <a:rPr lang="en-US" dirty="0" smtClean="0">
                <a:solidFill>
                  <a:srgbClr val="FF0000"/>
                </a:solidFill>
              </a:rPr>
              <a:t>knowledge and </a:t>
            </a:r>
            <a:r>
              <a:rPr lang="en-US" dirty="0">
                <a:solidFill>
                  <a:srgbClr val="FF0000"/>
                </a:solidFill>
              </a:rPr>
              <a:t>ideas</a:t>
            </a:r>
            <a:r>
              <a:rPr lang="en-US" dirty="0"/>
              <a:t>. Some examples are patents, copyrights, trademarks and software. Most </a:t>
            </a:r>
            <a:r>
              <a:rPr lang="en-US" dirty="0" smtClean="0"/>
              <a:t>such assets </a:t>
            </a:r>
            <a:r>
              <a:rPr lang="en-US" dirty="0"/>
              <a:t>cannot </a:t>
            </a:r>
            <a:r>
              <a:rPr lang="en-US" dirty="0">
                <a:solidFill>
                  <a:srgbClr val="C00000"/>
                </a:solidFill>
              </a:rPr>
              <a:t>be recognized on a balance sheet</a:t>
            </a:r>
            <a:r>
              <a:rPr lang="en-US" dirty="0"/>
              <a:t> when </a:t>
            </a:r>
            <a:r>
              <a:rPr lang="en-US" dirty="0">
                <a:solidFill>
                  <a:srgbClr val="C00000"/>
                </a:solidFill>
              </a:rPr>
              <a:t>internally </a:t>
            </a:r>
            <a:r>
              <a:rPr lang="en-US" dirty="0" smtClean="0">
                <a:solidFill>
                  <a:srgbClr val="C00000"/>
                </a:solidFill>
              </a:rPr>
              <a:t>generated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Two Categories Of IPR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Industrial Property</a:t>
            </a:r>
          </a:p>
          <a:p>
            <a:pPr lvl="2"/>
            <a:r>
              <a:rPr lang="en-US" dirty="0" smtClean="0"/>
              <a:t>Inventions (patents), trademarks, industrial designs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Geographic indications of source and Copyright</a:t>
            </a:r>
          </a:p>
          <a:p>
            <a:pPr lvl="2"/>
            <a:r>
              <a:rPr lang="en-US" dirty="0" smtClean="0"/>
              <a:t>Literary and artistic works such as novels, poems and plays, films, musical works, artistic works such as drawings, paintings, photographs and sculptures, and architectural designs.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Rights related to copyright include those of performing artists in their performances, producers of phonograms in their recordings, and those of broadcasters in their radio and television programs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Purpose of intellectual property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/>
              <a:t>Intellectual property rights </a:t>
            </a:r>
            <a:r>
              <a:rPr lang="en-US" dirty="0">
                <a:solidFill>
                  <a:srgbClr val="FF0000"/>
                </a:solidFill>
              </a:rPr>
              <a:t>give creators exclusive rights to their creations</a:t>
            </a:r>
            <a:r>
              <a:rPr lang="en-US" dirty="0"/>
              <a:t>, thereby </a:t>
            </a:r>
            <a:r>
              <a:rPr lang="en-US" dirty="0" smtClean="0"/>
              <a:t>providing 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incentive</a:t>
            </a:r>
            <a:r>
              <a:rPr lang="en-US" dirty="0"/>
              <a:t> for the author or inventor to develop and share the information rather than </a:t>
            </a:r>
            <a:r>
              <a:rPr lang="en-US" dirty="0" smtClean="0"/>
              <a:t>keep it </a:t>
            </a:r>
            <a:r>
              <a:rPr lang="en-US" dirty="0"/>
              <a:t>secret. The legal protections granted by IP laws are credited with significant </a:t>
            </a:r>
            <a:r>
              <a:rPr lang="en-US" dirty="0" smtClean="0"/>
              <a:t>contributions toward </a:t>
            </a:r>
            <a:r>
              <a:rPr lang="en-US" dirty="0">
                <a:solidFill>
                  <a:srgbClr val="FF0000"/>
                </a:solidFill>
              </a:rPr>
              <a:t>economic </a:t>
            </a:r>
            <a:r>
              <a:rPr lang="en-US" dirty="0" smtClean="0">
                <a:solidFill>
                  <a:srgbClr val="FF0000"/>
                </a:solidFill>
              </a:rPr>
              <a:t>growth.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1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Criticism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free culture movement (</a:t>
            </a:r>
            <a:r>
              <a:rPr lang="en-US" dirty="0" smtClean="0"/>
              <a:t>that promotes </a:t>
            </a:r>
            <a:r>
              <a:rPr lang="en-US" dirty="0"/>
              <a:t>the freedom to distribute and modify creative works, using the Internet as </a:t>
            </a:r>
            <a:r>
              <a:rPr lang="en-US" dirty="0" smtClean="0"/>
              <a:t>well as </a:t>
            </a:r>
            <a:r>
              <a:rPr lang="en-US" dirty="0"/>
              <a:t>other media.), characterize it as intellectual protectionism or intellectual monopoly, </a:t>
            </a:r>
            <a:r>
              <a:rPr lang="en-US" dirty="0" smtClean="0"/>
              <a:t>and argue </a:t>
            </a:r>
            <a:r>
              <a:rPr lang="en-US" dirty="0"/>
              <a:t>the public interest is harmed by protectionist legislation such as copyright </a:t>
            </a:r>
            <a:r>
              <a:rPr lang="en-US" dirty="0" smtClean="0"/>
              <a:t>extension, software </a:t>
            </a:r>
            <a:r>
              <a:rPr lang="en-US" dirty="0"/>
              <a:t>patents and business method patents. Although the term is in wide use, some </a:t>
            </a:r>
            <a:r>
              <a:rPr lang="en-US" dirty="0" smtClean="0"/>
              <a:t>critics reject </a:t>
            </a:r>
            <a:r>
              <a:rPr lang="en-US" dirty="0"/>
              <a:t>the term "intellectual property" altogether.</a:t>
            </a:r>
          </a:p>
        </p:txBody>
      </p:sp>
    </p:spTree>
    <p:extLst>
      <p:ext uri="{BB962C8B-B14F-4D97-AF65-F5344CB8AC3E}">
        <p14:creationId xmlns:p14="http://schemas.microsoft.com/office/powerpoint/2010/main" val="41733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56488"/>
          </a:xfrm>
        </p:spPr>
        <p:txBody>
          <a:bodyPr>
            <a:noAutofit/>
          </a:bodyPr>
          <a:lstStyle/>
          <a:p>
            <a:r>
              <a:rPr lang="en-US" sz="3600" b="1" dirty="0"/>
              <a:t>Business and Environment – Stakeholders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2590800" y="1676400"/>
            <a:ext cx="33528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Environment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2514600"/>
            <a:ext cx="18288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91000" y="3048000"/>
            <a:ext cx="45719" cy="457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581400"/>
            <a:ext cx="22098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</a:t>
            </a:r>
          </a:p>
          <a:p>
            <a:pPr algn="ctr"/>
            <a:r>
              <a:rPr lang="en-US" dirty="0" smtClean="0"/>
              <a:t>Transforming inputs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5029200"/>
            <a:ext cx="2057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590800" y="6096000"/>
            <a:ext cx="3200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Environment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4000" y="20574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76400" y="2209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28800" y="2362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wn Arrow 26"/>
          <p:cNvSpPr/>
          <p:nvPr/>
        </p:nvSpPr>
        <p:spPr>
          <a:xfrm>
            <a:off x="4191000" y="4495800"/>
            <a:ext cx="45719" cy="457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191000" y="5562600"/>
            <a:ext cx="45719" cy="457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6096000" y="2209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6248400" y="2362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6400800" y="25146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" y="2743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Materials</a:t>
            </a:r>
          </a:p>
          <a:p>
            <a:r>
              <a:rPr lang="en-US" dirty="0" smtClean="0"/>
              <a:t>Machines &amp; Equipments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239000" y="2286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Land &amp; Building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err="1" smtClean="0"/>
              <a:t>Labour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are stakeholders?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stakeholder is any individual or </a:t>
            </a:r>
            <a:r>
              <a:rPr lang="en-US" dirty="0" smtClean="0"/>
              <a:t>organization </a:t>
            </a:r>
            <a:r>
              <a:rPr lang="en-US" dirty="0"/>
              <a:t>that is affected by the activities of </a:t>
            </a:r>
            <a:r>
              <a:rPr lang="en-US" dirty="0" smtClean="0"/>
              <a:t>a business.</a:t>
            </a:r>
          </a:p>
          <a:p>
            <a:endParaRPr lang="en-US" dirty="0"/>
          </a:p>
          <a:p>
            <a:r>
              <a:rPr lang="en-US" dirty="0"/>
              <a:t>They may have a direct or indirect interest in the business, and may be in contact with </a:t>
            </a:r>
            <a:r>
              <a:rPr lang="en-US" dirty="0" smtClean="0"/>
              <a:t>the business </a:t>
            </a:r>
            <a:r>
              <a:rPr lang="en-US" dirty="0"/>
              <a:t>on a daily basis, or may just occasionally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Every business has many stakeholders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are groups of people who either exert an influence on decisions you make.</a:t>
            </a:r>
          </a:p>
        </p:txBody>
      </p:sp>
    </p:spTree>
    <p:extLst>
      <p:ext uri="{BB962C8B-B14F-4D97-AF65-F5344CB8AC3E}">
        <p14:creationId xmlns:p14="http://schemas.microsoft.com/office/powerpoint/2010/main" val="363388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The Government and stakeholders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1143000"/>
          <a:ext cx="89916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106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1042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Ownership of Intellectual Property Assets</vt:lpstr>
      <vt:lpstr>Learning Outcomes </vt:lpstr>
      <vt:lpstr>Intellectual Property Assets</vt:lpstr>
      <vt:lpstr>Two Categories Of IPR</vt:lpstr>
      <vt:lpstr>Purpose of intellectual property rights</vt:lpstr>
      <vt:lpstr>Criticism</vt:lpstr>
      <vt:lpstr>Business and Environment – Stakeholders</vt:lpstr>
      <vt:lpstr>Who are stakeholders?</vt:lpstr>
      <vt:lpstr>The Government and stakeholders</vt:lpstr>
      <vt:lpstr>Business and stakeholders</vt:lpstr>
      <vt:lpstr>Organization's Environment</vt:lpstr>
      <vt:lpstr>Types of Stakeholder</vt:lpstr>
      <vt:lpstr>PowerPoint Presentation</vt:lpstr>
      <vt:lpstr>Characteristics of Stakeholders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Summary of the lesson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 of Intellectual Property Assets</dc:title>
  <dc:creator>USER</dc:creator>
  <cp:lastModifiedBy>USER</cp:lastModifiedBy>
  <cp:revision>30</cp:revision>
  <dcterms:created xsi:type="dcterms:W3CDTF">2017-03-03T09:25:54Z</dcterms:created>
  <dcterms:modified xsi:type="dcterms:W3CDTF">2017-05-15T05:16:44Z</dcterms:modified>
</cp:coreProperties>
</file>