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9" r:id="rId4"/>
    <p:sldId id="257" r:id="rId5"/>
    <p:sldId id="258" r:id="rId6"/>
    <p:sldId id="260" r:id="rId7"/>
    <p:sldId id="262" r:id="rId8"/>
    <p:sldId id="263" r:id="rId9"/>
    <p:sldId id="264"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4140D4-D5E3-4C34-9C08-B4AA7A1EC031}"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67E16-AB63-4358-8F64-EBD5B63C79D0}" type="slidenum">
              <a:rPr lang="en-US" smtClean="0"/>
              <a:t>‹#›</a:t>
            </a:fld>
            <a:endParaRPr lang="en-US"/>
          </a:p>
        </p:txBody>
      </p:sp>
    </p:spTree>
    <p:extLst>
      <p:ext uri="{BB962C8B-B14F-4D97-AF65-F5344CB8AC3E}">
        <p14:creationId xmlns:p14="http://schemas.microsoft.com/office/powerpoint/2010/main" val="369680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4140D4-D5E3-4C34-9C08-B4AA7A1EC031}"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67E16-AB63-4358-8F64-EBD5B63C79D0}" type="slidenum">
              <a:rPr lang="en-US" smtClean="0"/>
              <a:t>‹#›</a:t>
            </a:fld>
            <a:endParaRPr lang="en-US"/>
          </a:p>
        </p:txBody>
      </p:sp>
    </p:spTree>
    <p:extLst>
      <p:ext uri="{BB962C8B-B14F-4D97-AF65-F5344CB8AC3E}">
        <p14:creationId xmlns:p14="http://schemas.microsoft.com/office/powerpoint/2010/main" val="1620980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4140D4-D5E3-4C34-9C08-B4AA7A1EC031}"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67E16-AB63-4358-8F64-EBD5B63C79D0}" type="slidenum">
              <a:rPr lang="en-US" smtClean="0"/>
              <a:t>‹#›</a:t>
            </a:fld>
            <a:endParaRPr lang="en-US"/>
          </a:p>
        </p:txBody>
      </p:sp>
    </p:spTree>
    <p:extLst>
      <p:ext uri="{BB962C8B-B14F-4D97-AF65-F5344CB8AC3E}">
        <p14:creationId xmlns:p14="http://schemas.microsoft.com/office/powerpoint/2010/main" val="3213571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4140D4-D5E3-4C34-9C08-B4AA7A1EC031}"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67E16-AB63-4358-8F64-EBD5B63C79D0}" type="slidenum">
              <a:rPr lang="en-US" smtClean="0"/>
              <a:t>‹#›</a:t>
            </a:fld>
            <a:endParaRPr lang="en-US"/>
          </a:p>
        </p:txBody>
      </p:sp>
    </p:spTree>
    <p:extLst>
      <p:ext uri="{BB962C8B-B14F-4D97-AF65-F5344CB8AC3E}">
        <p14:creationId xmlns:p14="http://schemas.microsoft.com/office/powerpoint/2010/main" val="189599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4140D4-D5E3-4C34-9C08-B4AA7A1EC031}"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67E16-AB63-4358-8F64-EBD5B63C79D0}" type="slidenum">
              <a:rPr lang="en-US" smtClean="0"/>
              <a:t>‹#›</a:t>
            </a:fld>
            <a:endParaRPr lang="en-US"/>
          </a:p>
        </p:txBody>
      </p:sp>
    </p:spTree>
    <p:extLst>
      <p:ext uri="{BB962C8B-B14F-4D97-AF65-F5344CB8AC3E}">
        <p14:creationId xmlns:p14="http://schemas.microsoft.com/office/powerpoint/2010/main" val="3701663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4140D4-D5E3-4C34-9C08-B4AA7A1EC031}"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067E16-AB63-4358-8F64-EBD5B63C79D0}" type="slidenum">
              <a:rPr lang="en-US" smtClean="0"/>
              <a:t>‹#›</a:t>
            </a:fld>
            <a:endParaRPr lang="en-US"/>
          </a:p>
        </p:txBody>
      </p:sp>
    </p:spTree>
    <p:extLst>
      <p:ext uri="{BB962C8B-B14F-4D97-AF65-F5344CB8AC3E}">
        <p14:creationId xmlns:p14="http://schemas.microsoft.com/office/powerpoint/2010/main" val="799703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4140D4-D5E3-4C34-9C08-B4AA7A1EC031}" type="datetimeFigureOut">
              <a:rPr lang="en-US" smtClean="0"/>
              <a:t>10/19/2020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067E16-AB63-4358-8F64-EBD5B63C79D0}" type="slidenum">
              <a:rPr lang="en-US" smtClean="0"/>
              <a:t>‹#›</a:t>
            </a:fld>
            <a:endParaRPr lang="en-US"/>
          </a:p>
        </p:txBody>
      </p:sp>
    </p:spTree>
    <p:extLst>
      <p:ext uri="{BB962C8B-B14F-4D97-AF65-F5344CB8AC3E}">
        <p14:creationId xmlns:p14="http://schemas.microsoft.com/office/powerpoint/2010/main" val="140752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4140D4-D5E3-4C34-9C08-B4AA7A1EC031}" type="datetimeFigureOut">
              <a:rPr lang="en-US" smtClean="0"/>
              <a:t>10/19/2020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067E16-AB63-4358-8F64-EBD5B63C79D0}" type="slidenum">
              <a:rPr lang="en-US" smtClean="0"/>
              <a:t>‹#›</a:t>
            </a:fld>
            <a:endParaRPr lang="en-US"/>
          </a:p>
        </p:txBody>
      </p:sp>
    </p:spTree>
    <p:extLst>
      <p:ext uri="{BB962C8B-B14F-4D97-AF65-F5344CB8AC3E}">
        <p14:creationId xmlns:p14="http://schemas.microsoft.com/office/powerpoint/2010/main" val="315634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4140D4-D5E3-4C34-9C08-B4AA7A1EC031}" type="datetimeFigureOut">
              <a:rPr lang="en-US" smtClean="0"/>
              <a:t>10/19/2020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067E16-AB63-4358-8F64-EBD5B63C79D0}" type="slidenum">
              <a:rPr lang="en-US" smtClean="0"/>
              <a:t>‹#›</a:t>
            </a:fld>
            <a:endParaRPr lang="en-US"/>
          </a:p>
        </p:txBody>
      </p:sp>
    </p:spTree>
    <p:extLst>
      <p:ext uri="{BB962C8B-B14F-4D97-AF65-F5344CB8AC3E}">
        <p14:creationId xmlns:p14="http://schemas.microsoft.com/office/powerpoint/2010/main" val="2826417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4140D4-D5E3-4C34-9C08-B4AA7A1EC031}"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067E16-AB63-4358-8F64-EBD5B63C79D0}" type="slidenum">
              <a:rPr lang="en-US" smtClean="0"/>
              <a:t>‹#›</a:t>
            </a:fld>
            <a:endParaRPr lang="en-US"/>
          </a:p>
        </p:txBody>
      </p:sp>
    </p:spTree>
    <p:extLst>
      <p:ext uri="{BB962C8B-B14F-4D97-AF65-F5344CB8AC3E}">
        <p14:creationId xmlns:p14="http://schemas.microsoft.com/office/powerpoint/2010/main" val="303458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4140D4-D5E3-4C34-9C08-B4AA7A1EC031}"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067E16-AB63-4358-8F64-EBD5B63C79D0}" type="slidenum">
              <a:rPr lang="en-US" smtClean="0"/>
              <a:t>‹#›</a:t>
            </a:fld>
            <a:endParaRPr lang="en-US"/>
          </a:p>
        </p:txBody>
      </p:sp>
    </p:spTree>
    <p:extLst>
      <p:ext uri="{BB962C8B-B14F-4D97-AF65-F5344CB8AC3E}">
        <p14:creationId xmlns:p14="http://schemas.microsoft.com/office/powerpoint/2010/main" val="236659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140D4-D5E3-4C34-9C08-B4AA7A1EC031}" type="datetimeFigureOut">
              <a:rPr lang="en-US" smtClean="0"/>
              <a:t>10/19/2020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67E16-AB63-4358-8F64-EBD5B63C79D0}" type="slidenum">
              <a:rPr lang="en-US" smtClean="0"/>
              <a:t>‹#›</a:t>
            </a:fld>
            <a:endParaRPr lang="en-US"/>
          </a:p>
        </p:txBody>
      </p:sp>
    </p:spTree>
    <p:extLst>
      <p:ext uri="{BB962C8B-B14F-4D97-AF65-F5344CB8AC3E}">
        <p14:creationId xmlns:p14="http://schemas.microsoft.com/office/powerpoint/2010/main" val="3096862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eis.or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Emotional_and_behavioral_disorders" TargetMode="External"/><Relationship Id="rId13" Type="http://schemas.openxmlformats.org/officeDocument/2006/relationships/hyperlink" Target="https://en.wikipedia.org/wiki/Visual_impairment" TargetMode="External"/><Relationship Id="rId3" Type="http://schemas.openxmlformats.org/officeDocument/2006/relationships/hyperlink" Target="https://en.wikipedia.org/wiki/Special_education" TargetMode="External"/><Relationship Id="rId7" Type="http://schemas.openxmlformats.org/officeDocument/2006/relationships/hyperlink" Target="https://en.wikipedia.org/wiki/Developmental_delay" TargetMode="External"/><Relationship Id="rId12" Type="http://schemas.openxmlformats.org/officeDocument/2006/relationships/hyperlink" Target="https://en.wikipedia.org/wiki/Traumatic_brain_injury" TargetMode="External"/><Relationship Id="rId2" Type="http://schemas.openxmlformats.org/officeDocument/2006/relationships/hyperlink" Target="https://en.wikipedia.org/wiki/State_school" TargetMode="External"/><Relationship Id="rId1" Type="http://schemas.openxmlformats.org/officeDocument/2006/relationships/slideLayout" Target="../slideLayouts/slideLayout1.xml"/><Relationship Id="rId6" Type="http://schemas.openxmlformats.org/officeDocument/2006/relationships/hyperlink" Target="https://en.wikipedia.org/wiki/Hearing_loss" TargetMode="External"/><Relationship Id="rId11" Type="http://schemas.openxmlformats.org/officeDocument/2006/relationships/hyperlink" Target="https://en.wikipedia.org/wiki/Multiple_disabilities" TargetMode="External"/><Relationship Id="rId5" Type="http://schemas.openxmlformats.org/officeDocument/2006/relationships/hyperlink" Target="https://en.wikipedia.org/wiki/Deafblindness" TargetMode="External"/><Relationship Id="rId10" Type="http://schemas.openxmlformats.org/officeDocument/2006/relationships/hyperlink" Target="https://en.wikipedia.org/wiki/Intellectual_disability" TargetMode="External"/><Relationship Id="rId4" Type="http://schemas.openxmlformats.org/officeDocument/2006/relationships/hyperlink" Target="https://en.wikipedia.org/wiki/Autism" TargetMode="External"/><Relationship Id="rId9" Type="http://schemas.openxmlformats.org/officeDocument/2006/relationships/hyperlink" Target="https://en.wikipedia.org/wiki/Hearing_Impairmen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Disability" TargetMode="External"/><Relationship Id="rId2" Type="http://schemas.openxmlformats.org/officeDocument/2006/relationships/hyperlink" Target="https://en.wikipedia.org/wiki/Educ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hlinkClick r:id="rId2"/>
              </a:rPr>
              <a:t/>
            </a:r>
            <a:br>
              <a:rPr lang="en-US" dirty="0">
                <a:hlinkClick r:id="rId2"/>
              </a:rPr>
            </a:br>
            <a:r>
              <a:rPr lang="en-US" dirty="0">
                <a:hlinkClick r:id="rId2"/>
              </a:rPr>
              <a:t>SEIS - Special Education Information System</a:t>
            </a:r>
            <a:r>
              <a:rPr lang="en-US" dirty="0"/>
              <a:t/>
            </a:r>
            <a:br>
              <a:rPr lang="en-US" dirty="0"/>
            </a:br>
            <a:endParaRPr lang="en-US" dirty="0"/>
          </a:p>
        </p:txBody>
      </p:sp>
      <p:sp>
        <p:nvSpPr>
          <p:cNvPr id="3" name="Subtitle 2"/>
          <p:cNvSpPr>
            <a:spLocks noGrp="1"/>
          </p:cNvSpPr>
          <p:nvPr>
            <p:ph type="subTitle" idx="1"/>
          </p:nvPr>
        </p:nvSpPr>
        <p:spPr/>
        <p:txBody>
          <a:bodyPr/>
          <a:lstStyle/>
          <a:p>
            <a:r>
              <a:rPr lang="en-US" sz="4000" u="sng" dirty="0"/>
              <a:t>Individualized Education </a:t>
            </a:r>
            <a:r>
              <a:rPr lang="en-US" sz="4000" u="sng" dirty="0" smtClean="0"/>
              <a:t>Program (IEP)</a:t>
            </a:r>
            <a:endParaRPr lang="en-US" sz="4000" u="sng" dirty="0"/>
          </a:p>
          <a:p>
            <a:endParaRPr lang="en-US" u="sng" dirty="0"/>
          </a:p>
        </p:txBody>
      </p:sp>
    </p:spTree>
    <p:extLst>
      <p:ext uri="{BB962C8B-B14F-4D97-AF65-F5344CB8AC3E}">
        <p14:creationId xmlns:p14="http://schemas.microsoft.com/office/powerpoint/2010/main" val="3762134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48738"/>
          </a:xfrm>
        </p:spPr>
        <p:txBody>
          <a:bodyPr>
            <a:normAutofit/>
          </a:bodyPr>
          <a:lstStyle/>
          <a:p>
            <a:pPr algn="ctr"/>
            <a:r>
              <a:rPr lang="en-US" sz="9600" dirty="0" smtClean="0">
                <a:latin typeface="Brush Script MT" panose="03060802040406070304" pitchFamily="66" charset="0"/>
              </a:rPr>
              <a:t>Thank You</a:t>
            </a:r>
            <a:endParaRPr lang="en-US" sz="9600" dirty="0">
              <a:latin typeface="Brush Script MT" panose="03060802040406070304" pitchFamily="66" charset="0"/>
            </a:endParaRPr>
          </a:p>
        </p:txBody>
      </p:sp>
    </p:spTree>
    <p:extLst>
      <p:ext uri="{BB962C8B-B14F-4D97-AF65-F5344CB8AC3E}">
        <p14:creationId xmlns:p14="http://schemas.microsoft.com/office/powerpoint/2010/main" val="1635180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600891"/>
            <a:ext cx="9144000" cy="5669280"/>
          </a:xfrm>
        </p:spPr>
        <p:txBody>
          <a:bodyPr>
            <a:normAutofit/>
          </a:bodyPr>
          <a:lstStyle/>
          <a:p>
            <a:r>
              <a:rPr lang="en-US" sz="8800" dirty="0" smtClean="0">
                <a:solidFill>
                  <a:schemeClr val="accent4">
                    <a:lumMod val="50000"/>
                  </a:schemeClr>
                </a:solidFill>
                <a:latin typeface="Franklin Gothic Medium Cond" panose="020B0606030402020204" pitchFamily="34" charset="0"/>
              </a:rPr>
              <a:t>What is IEP?</a:t>
            </a:r>
          </a:p>
          <a:p>
            <a:r>
              <a:rPr lang="en-US" sz="8800" dirty="0" smtClean="0">
                <a:solidFill>
                  <a:schemeClr val="accent4">
                    <a:lumMod val="50000"/>
                  </a:schemeClr>
                </a:solidFill>
                <a:latin typeface="Franklin Gothic Medium Cond" panose="020B0606030402020204" pitchFamily="34" charset="0"/>
              </a:rPr>
              <a:t>Why IEP?</a:t>
            </a:r>
          </a:p>
          <a:p>
            <a:r>
              <a:rPr lang="en-US" sz="8800" dirty="0" smtClean="0">
                <a:solidFill>
                  <a:schemeClr val="accent4">
                    <a:lumMod val="50000"/>
                  </a:schemeClr>
                </a:solidFill>
                <a:latin typeface="Franklin Gothic Medium Cond" panose="020B0606030402020204" pitchFamily="34" charset="0"/>
              </a:rPr>
              <a:t>Eligibility Criteria?</a:t>
            </a:r>
          </a:p>
          <a:p>
            <a:r>
              <a:rPr lang="en-US" sz="8800" dirty="0" smtClean="0">
                <a:solidFill>
                  <a:schemeClr val="accent4">
                    <a:lumMod val="50000"/>
                  </a:schemeClr>
                </a:solidFill>
                <a:latin typeface="Franklin Gothic Medium Cond" panose="020B0606030402020204" pitchFamily="34" charset="0"/>
              </a:rPr>
              <a:t>Processes?</a:t>
            </a:r>
            <a:endParaRPr lang="en-US" sz="8800" dirty="0">
              <a:solidFill>
                <a:schemeClr val="accent4">
                  <a:lumMod val="50000"/>
                </a:schemeClr>
              </a:solidFill>
              <a:latin typeface="Franklin Gothic Medium Cond" panose="020B0606030402020204" pitchFamily="34" charset="0"/>
            </a:endParaRPr>
          </a:p>
        </p:txBody>
      </p:sp>
    </p:spTree>
    <p:extLst>
      <p:ext uri="{BB962C8B-B14F-4D97-AF65-F5344CB8AC3E}">
        <p14:creationId xmlns:p14="http://schemas.microsoft.com/office/powerpoint/2010/main" val="178534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DYSLEXIA</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258" y="1423850"/>
            <a:ext cx="6646910" cy="517289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7168" y="365124"/>
            <a:ext cx="3600450" cy="6231619"/>
          </a:xfrm>
          <a:prstGeom prst="rect">
            <a:avLst/>
          </a:prstGeom>
        </p:spPr>
      </p:pic>
    </p:spTree>
    <p:extLst>
      <p:ext uri="{BB962C8B-B14F-4D97-AF65-F5344CB8AC3E}">
        <p14:creationId xmlns:p14="http://schemas.microsoft.com/office/powerpoint/2010/main" val="365215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ctrTitle"/>
          </p:nvPr>
        </p:nvSpPr>
        <p:spPr>
          <a:xfrm>
            <a:off x="1524000" y="169819"/>
            <a:ext cx="9144000" cy="6230982"/>
          </a:xfrm>
        </p:spPr>
        <p:txBody>
          <a:bodyPr>
            <a:noAutofit/>
          </a:bodyPr>
          <a:lstStyle/>
          <a:p>
            <a:pPr algn="l"/>
            <a:r>
              <a:rPr lang="en-US" sz="2000" b="1" u="sng" dirty="0" smtClean="0"/>
              <a:t>Individualized Education Program</a:t>
            </a:r>
            <a:r>
              <a:rPr lang="en-US" sz="2000" u="sng" dirty="0" smtClean="0"/>
              <a:t> </a:t>
            </a:r>
            <a:r>
              <a:rPr lang="en-US" sz="2000" b="1" u="sng" dirty="0" smtClean="0"/>
              <a:t>IEP  (What is IEP ?)</a:t>
            </a:r>
            <a:br>
              <a:rPr lang="en-US" sz="2000" b="1" u="sng" dirty="0" smtClean="0"/>
            </a:br>
            <a:r>
              <a:rPr lang="en-US" sz="2000" b="1" u="sng" dirty="0" smtClean="0"/>
              <a:t/>
            </a:r>
            <a:br>
              <a:rPr lang="en-US" sz="2000" b="1" u="sng" dirty="0" smtClean="0"/>
            </a:br>
            <a:r>
              <a:rPr lang="en-US" sz="2000" dirty="0" smtClean="0"/>
              <a:t>legal document - United States law - developed for each </a:t>
            </a:r>
            <a:r>
              <a:rPr lang="en-US" sz="2000" dirty="0" smtClean="0">
                <a:hlinkClick r:id="rId2" tooltip="State school"/>
              </a:rPr>
              <a:t>public school</a:t>
            </a:r>
            <a:r>
              <a:rPr lang="en-US" sz="2000" dirty="0" smtClean="0"/>
              <a:t> child in the US who needs </a:t>
            </a:r>
            <a:r>
              <a:rPr lang="en-US" sz="2000" dirty="0" smtClean="0">
                <a:hlinkClick r:id="rId3" tooltip="Special education"/>
              </a:rPr>
              <a:t>special education</a:t>
            </a:r>
            <a:r>
              <a:rPr lang="en-US" sz="2000" dirty="0" smtClean="0"/>
              <a:t/>
            </a:r>
            <a:br>
              <a:rPr lang="en-US" sz="2000" dirty="0" smtClean="0"/>
            </a:br>
            <a:r>
              <a:rPr lang="en-US" sz="2000" dirty="0" smtClean="0"/>
              <a:t/>
            </a:r>
            <a:br>
              <a:rPr lang="en-US" sz="2000" dirty="0" smtClean="0"/>
            </a:br>
            <a:r>
              <a:rPr lang="en-US" sz="2000" dirty="0" smtClean="0"/>
              <a:t>As outlined by IDEA, students can receive free appropriate education under special education law if they fall under one of 14 categories</a:t>
            </a:r>
            <a:br>
              <a:rPr lang="en-US" sz="2000" dirty="0" smtClean="0"/>
            </a:br>
            <a:r>
              <a:rPr lang="en-US" sz="2000" dirty="0" smtClean="0">
                <a:hlinkClick r:id="rId4" tooltip="Autism"/>
              </a:rPr>
              <a:t>Autism</a:t>
            </a:r>
            <a:r>
              <a:rPr lang="en-US" sz="2000" dirty="0" smtClean="0"/>
              <a:t/>
            </a:r>
            <a:br>
              <a:rPr lang="en-US" sz="2000" dirty="0" smtClean="0"/>
            </a:br>
            <a:r>
              <a:rPr lang="en-US" sz="2000" dirty="0" smtClean="0">
                <a:hlinkClick r:id="rId5" tooltip="Deafblindness"/>
              </a:rPr>
              <a:t>Deaf-blindness</a:t>
            </a:r>
            <a:r>
              <a:rPr lang="en-US" sz="2000" dirty="0" smtClean="0"/>
              <a:t/>
            </a:r>
            <a:br>
              <a:rPr lang="en-US" sz="2000" dirty="0" smtClean="0"/>
            </a:br>
            <a:r>
              <a:rPr lang="en-US" sz="2000" dirty="0" smtClean="0">
                <a:hlinkClick r:id="rId6" tooltip="Hearing loss"/>
              </a:rPr>
              <a:t>Deafness</a:t>
            </a:r>
            <a:r>
              <a:rPr lang="en-US" sz="2000" dirty="0" smtClean="0"/>
              <a:t/>
            </a:r>
            <a:br>
              <a:rPr lang="en-US" sz="2000" dirty="0" smtClean="0"/>
            </a:br>
            <a:r>
              <a:rPr lang="en-US" sz="2000" dirty="0" smtClean="0">
                <a:hlinkClick r:id="rId7" tooltip="Developmental delay"/>
              </a:rPr>
              <a:t>Developmental delay</a:t>
            </a:r>
            <a:r>
              <a:rPr lang="en-US" sz="2000" dirty="0" smtClean="0"/>
              <a:t> (for children aged 3–9, varies by state)</a:t>
            </a:r>
            <a:br>
              <a:rPr lang="en-US" sz="2000" dirty="0" smtClean="0"/>
            </a:br>
            <a:r>
              <a:rPr lang="en-US" sz="2000" dirty="0" smtClean="0">
                <a:hlinkClick r:id="rId8" tooltip="Emotional and behavioral disorders"/>
              </a:rPr>
              <a:t>Emotional and behavioral disorders</a:t>
            </a:r>
            <a:r>
              <a:rPr lang="en-US" sz="2000" dirty="0" smtClean="0"/>
              <a:t/>
            </a:r>
            <a:br>
              <a:rPr lang="en-US" sz="2000" dirty="0" smtClean="0"/>
            </a:br>
            <a:r>
              <a:rPr lang="en-US" sz="2000" dirty="0" smtClean="0">
                <a:hlinkClick r:id="rId9" tooltip="Hearing Impairment"/>
              </a:rPr>
              <a:t>Hearing impairment</a:t>
            </a:r>
            <a:r>
              <a:rPr lang="en-US" sz="2000" dirty="0" smtClean="0"/>
              <a:t/>
            </a:r>
            <a:br>
              <a:rPr lang="en-US" sz="2000" dirty="0" smtClean="0"/>
            </a:br>
            <a:r>
              <a:rPr lang="en-US" sz="2000" dirty="0" smtClean="0">
                <a:hlinkClick r:id="rId10" tooltip="Intellectual disability"/>
              </a:rPr>
              <a:t>Intellectual disability</a:t>
            </a:r>
            <a:r>
              <a:rPr lang="en-US" sz="2000" dirty="0" smtClean="0"/>
              <a:t> (formerly referred to as mental retardation)</a:t>
            </a:r>
            <a:br>
              <a:rPr lang="en-US" sz="2000" dirty="0" smtClean="0"/>
            </a:br>
            <a:r>
              <a:rPr lang="en-US" sz="2000" dirty="0" smtClean="0">
                <a:hlinkClick r:id="rId11" tooltip="Multiple disabilities"/>
              </a:rPr>
              <a:t>Multiple disabilities</a:t>
            </a:r>
            <a:r>
              <a:rPr lang="en-US" sz="2000" dirty="0" smtClean="0"/>
              <a:t/>
            </a:r>
            <a:br>
              <a:rPr lang="en-US" sz="2000" dirty="0" smtClean="0"/>
            </a:br>
            <a:r>
              <a:rPr lang="en-US" sz="2000" dirty="0" smtClean="0"/>
              <a:t>Orthopedic impairment</a:t>
            </a:r>
            <a:br>
              <a:rPr lang="en-US" sz="2000" dirty="0" smtClean="0"/>
            </a:br>
            <a:r>
              <a:rPr lang="en-US" sz="2000" dirty="0" smtClean="0"/>
              <a:t>Other health impairment</a:t>
            </a:r>
            <a:br>
              <a:rPr lang="en-US" sz="2000" dirty="0" smtClean="0"/>
            </a:br>
            <a:r>
              <a:rPr lang="en-US" sz="2000" dirty="0" smtClean="0"/>
              <a:t>Specific learning disability</a:t>
            </a:r>
            <a:br>
              <a:rPr lang="en-US" sz="2000" dirty="0" smtClean="0"/>
            </a:br>
            <a:r>
              <a:rPr lang="en-US" sz="2000" dirty="0" smtClean="0"/>
              <a:t>Speech or language impairment</a:t>
            </a:r>
            <a:br>
              <a:rPr lang="en-US" sz="2000" dirty="0" smtClean="0"/>
            </a:br>
            <a:r>
              <a:rPr lang="en-US" sz="2000" dirty="0" smtClean="0">
                <a:hlinkClick r:id="rId12" tooltip="Traumatic brain injury"/>
              </a:rPr>
              <a:t>Traumatic brain injury</a:t>
            </a:r>
            <a:r>
              <a:rPr lang="en-US" sz="2000" dirty="0" smtClean="0"/>
              <a:t/>
            </a:r>
            <a:br>
              <a:rPr lang="en-US" sz="2000" dirty="0" smtClean="0"/>
            </a:br>
            <a:r>
              <a:rPr lang="en-US" sz="2000" dirty="0" smtClean="0">
                <a:hlinkClick r:id="rId13" tooltip="Visual impairment"/>
              </a:rPr>
              <a:t>Visual impairment</a:t>
            </a:r>
            <a:r>
              <a:rPr lang="en-US" sz="2000" dirty="0" smtClean="0"/>
              <a:t>, including blindness</a:t>
            </a:r>
            <a:br>
              <a:rPr lang="en-US" sz="2000" dirty="0" smtClean="0"/>
            </a:br>
            <a:endParaRPr lang="en-US" sz="2000" dirty="0"/>
          </a:p>
        </p:txBody>
      </p:sp>
    </p:spTree>
    <p:extLst>
      <p:ext uri="{BB962C8B-B14F-4D97-AF65-F5344CB8AC3E}">
        <p14:creationId xmlns:p14="http://schemas.microsoft.com/office/powerpoint/2010/main" val="1939792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9" y="209005"/>
            <a:ext cx="11510554" cy="5081452"/>
          </a:xfrm>
        </p:spPr>
        <p:txBody>
          <a:bodyPr>
            <a:noAutofit/>
          </a:bodyPr>
          <a:lstStyle/>
          <a:p>
            <a:pPr>
              <a:lnSpc>
                <a:spcPct val="100000"/>
              </a:lnSpc>
            </a:pPr>
            <a:r>
              <a:rPr lang="en-US" sz="3200" b="1" dirty="0" smtClean="0"/>
              <a:t>                                                  WHY IEP?</a:t>
            </a:r>
            <a:br>
              <a:rPr lang="en-US" sz="3200" b="1" dirty="0" smtClean="0"/>
            </a:br>
            <a:r>
              <a:rPr lang="en-US" sz="3200" b="1" dirty="0" smtClean="0"/>
              <a:t/>
            </a:r>
            <a:br>
              <a:rPr lang="en-US" sz="3200" b="1" dirty="0" smtClean="0"/>
            </a:br>
            <a:r>
              <a:rPr lang="en-US" sz="3200" b="1" u="sng" dirty="0" smtClean="0"/>
              <a:t>Individuals </a:t>
            </a:r>
            <a:r>
              <a:rPr lang="en-US" sz="3200" b="1" u="sng" dirty="0"/>
              <a:t>with Disabilities Education Improvement Act </a:t>
            </a:r>
            <a:r>
              <a:rPr lang="en-US" sz="3200" u="sng" dirty="0" smtClean="0"/>
              <a:t>(</a:t>
            </a:r>
            <a:r>
              <a:rPr lang="en-US" sz="3200" b="1" u="sng" dirty="0"/>
              <a:t>IDEA 2004</a:t>
            </a:r>
            <a:r>
              <a:rPr lang="en-US" sz="3200" u="sng" dirty="0" smtClean="0"/>
              <a:t>)</a:t>
            </a:r>
            <a:br>
              <a:rPr lang="en-US" sz="3200" u="sng" dirty="0" smtClean="0"/>
            </a:br>
            <a:r>
              <a:rPr lang="en-US" sz="2000" dirty="0" smtClean="0"/>
              <a:t/>
            </a:r>
            <a:br>
              <a:rPr lang="en-US" sz="2000" dirty="0" smtClean="0"/>
            </a:br>
            <a:r>
              <a:rPr lang="en-US" sz="2000" dirty="0" smtClean="0"/>
              <a:t>- US law</a:t>
            </a:r>
            <a:br>
              <a:rPr lang="en-US" sz="2000" dirty="0" smtClean="0"/>
            </a:br>
            <a:r>
              <a:rPr lang="en-US" sz="2000" dirty="0" smtClean="0"/>
              <a:t/>
            </a:r>
            <a:br>
              <a:rPr lang="en-US" sz="2000" dirty="0" smtClean="0"/>
            </a:br>
            <a:r>
              <a:rPr lang="en-US" sz="2000" b="1" dirty="0" smtClean="0"/>
              <a:t>- equity</a:t>
            </a:r>
            <a:r>
              <a:rPr lang="en-US" sz="2000" b="1" dirty="0"/>
              <a:t>, accountability and excellence </a:t>
            </a:r>
            <a:r>
              <a:rPr lang="en-US" sz="2000" dirty="0"/>
              <a:t>in </a:t>
            </a:r>
            <a:r>
              <a:rPr lang="en-US" sz="2000" dirty="0">
                <a:hlinkClick r:id="rId2" tooltip="Education"/>
              </a:rPr>
              <a:t>education</a:t>
            </a:r>
            <a:r>
              <a:rPr lang="en-US" sz="2000" dirty="0"/>
              <a:t> for children with </a:t>
            </a:r>
            <a:r>
              <a:rPr lang="en-US" sz="2000" dirty="0" smtClean="0">
                <a:hlinkClick r:id="rId3" tooltip="Disability"/>
              </a:rPr>
              <a:t>disabilities</a:t>
            </a:r>
            <a:r>
              <a:rPr lang="en-US" sz="2000" dirty="0" smtClean="0"/>
              <a:t>  </a:t>
            </a:r>
            <a:br>
              <a:rPr lang="en-US" sz="2000" dirty="0" smtClean="0"/>
            </a:br>
            <a:r>
              <a:rPr lang="en-US" sz="2000" dirty="0"/>
              <a:t/>
            </a:r>
            <a:br>
              <a:rPr lang="en-US" sz="2000" dirty="0"/>
            </a:br>
            <a:r>
              <a:rPr lang="en-US" sz="2000" dirty="0" smtClean="0"/>
              <a:t>- 2018 ~ </a:t>
            </a:r>
            <a:r>
              <a:rPr lang="en-US" sz="2000" b="1" dirty="0" smtClean="0"/>
              <a:t>7million</a:t>
            </a:r>
            <a:r>
              <a:rPr lang="en-US" sz="2000" dirty="0" smtClean="0"/>
              <a:t> </a:t>
            </a:r>
            <a:r>
              <a:rPr lang="en-US" sz="2000" dirty="0"/>
              <a:t>students </a:t>
            </a:r>
            <a:r>
              <a:rPr lang="en-US" sz="2000" dirty="0" smtClean="0"/>
              <a:t>enrolled</a:t>
            </a:r>
            <a:br>
              <a:rPr lang="en-US" sz="2000" dirty="0" smtClean="0"/>
            </a:br>
            <a:r>
              <a:rPr lang="en-US" sz="2000" dirty="0"/>
              <a:t/>
            </a:r>
            <a:br>
              <a:rPr lang="en-US" sz="2000" dirty="0"/>
            </a:br>
            <a:r>
              <a:rPr lang="en-US" sz="2000" dirty="0" smtClean="0"/>
              <a:t>- keep up with the other normal child</a:t>
            </a:r>
            <a:br>
              <a:rPr lang="en-US" sz="2000" dirty="0" smtClean="0"/>
            </a:br>
            <a:r>
              <a:rPr lang="en-US" sz="2000" dirty="0"/>
              <a:t/>
            </a:r>
            <a:br>
              <a:rPr lang="en-US" sz="2000" dirty="0"/>
            </a:br>
            <a:r>
              <a:rPr lang="en-US" sz="2000" dirty="0" smtClean="0"/>
              <a:t>- perform at the level the child should be performing out</a:t>
            </a:r>
            <a:r>
              <a:rPr lang="en-US" sz="2000" dirty="0"/>
              <a:t/>
            </a:r>
            <a:br>
              <a:rPr lang="en-US" sz="2000" dirty="0"/>
            </a:br>
            <a:endParaRPr lang="en-US" sz="2000" dirty="0"/>
          </a:p>
        </p:txBody>
      </p:sp>
    </p:spTree>
    <p:extLst>
      <p:ext uri="{BB962C8B-B14F-4D97-AF65-F5344CB8AC3E}">
        <p14:creationId xmlns:p14="http://schemas.microsoft.com/office/powerpoint/2010/main" val="1321051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95286" y="418010"/>
            <a:ext cx="10969585" cy="6319673"/>
          </a:xfrm>
          <a:prstGeom prst="rect">
            <a:avLst/>
          </a:prstGeom>
        </p:spPr>
      </p:pic>
    </p:spTree>
    <p:extLst>
      <p:ext uri="{BB962C8B-B14F-4D97-AF65-F5344CB8AC3E}">
        <p14:creationId xmlns:p14="http://schemas.microsoft.com/office/powerpoint/2010/main" val="233049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514" y="209006"/>
            <a:ext cx="11456125" cy="6217920"/>
          </a:xfrm>
        </p:spPr>
        <p:txBody>
          <a:bodyPr>
            <a:normAutofit fontScale="90000"/>
          </a:bodyPr>
          <a:lstStyle/>
          <a:p>
            <a:r>
              <a:rPr lang="en-US" sz="2000" dirty="0" smtClean="0"/>
              <a:t>1. </a:t>
            </a:r>
            <a:r>
              <a:rPr lang="en-US" sz="2000" b="1" dirty="0" smtClean="0"/>
              <a:t>Receipt of Referral </a:t>
            </a:r>
            <a:r>
              <a:rPr lang="en-US" sz="2000" dirty="0" smtClean="0"/>
              <a:t>– 1</a:t>
            </a:r>
            <a:r>
              <a:rPr lang="en-US" sz="2000" baseline="30000" dirty="0" smtClean="0"/>
              <a:t>st</a:t>
            </a:r>
            <a:r>
              <a:rPr lang="en-US" sz="2000" dirty="0" smtClean="0"/>
              <a:t> request from parents/ teacher – process begins</a:t>
            </a:r>
            <a:br>
              <a:rPr lang="en-US" sz="2000" dirty="0" smtClean="0"/>
            </a:br>
            <a:r>
              <a:rPr lang="en-US" sz="2000" dirty="0" smtClean="0"/>
              <a:t/>
            </a:r>
            <a:br>
              <a:rPr lang="en-US" sz="2000" dirty="0" smtClean="0"/>
            </a:br>
            <a:r>
              <a:rPr lang="en-US" sz="2000" dirty="0" smtClean="0"/>
              <a:t>State – School district – timeline – tracked – compliance</a:t>
            </a:r>
            <a:br>
              <a:rPr lang="en-US" sz="2000" dirty="0" smtClean="0"/>
            </a:br>
            <a:r>
              <a:rPr lang="en-US" sz="2000" dirty="0" smtClean="0"/>
              <a:t/>
            </a:r>
            <a:br>
              <a:rPr lang="en-US" sz="2000" dirty="0" smtClean="0"/>
            </a:br>
            <a:r>
              <a:rPr lang="en-US" sz="2000" dirty="0" smtClean="0"/>
              <a:t>2. </a:t>
            </a:r>
            <a:r>
              <a:rPr lang="en-US" sz="2000" b="1" dirty="0" smtClean="0"/>
              <a:t>Identification and Planning Meeting </a:t>
            </a:r>
            <a:r>
              <a:rPr lang="en-US" sz="2000" dirty="0" smtClean="0"/>
              <a:t>– Special Ed Team – SPED</a:t>
            </a:r>
            <a:br>
              <a:rPr lang="en-US" sz="2000" dirty="0" smtClean="0"/>
            </a:br>
            <a:r>
              <a:rPr lang="en-US" sz="2000" dirty="0" smtClean="0"/>
              <a:t/>
            </a:r>
            <a:br>
              <a:rPr lang="en-US" sz="2000" dirty="0" smtClean="0"/>
            </a:br>
            <a:r>
              <a:rPr lang="en-US" sz="2000" b="1" dirty="0"/>
              <a:t>Special education </a:t>
            </a:r>
            <a:r>
              <a:rPr lang="en-US" sz="2000" b="1" dirty="0" smtClean="0"/>
              <a:t>(special-needs </a:t>
            </a:r>
            <a:r>
              <a:rPr lang="en-US" sz="2000" b="1" dirty="0"/>
              <a:t>education, aided education, exceptional education, special ed. or SPED) </a:t>
            </a:r>
            <a:br>
              <a:rPr lang="en-US" sz="2000" b="1" dirty="0"/>
            </a:br>
            <a:r>
              <a:rPr lang="en-US" sz="2000" dirty="0" smtClean="0"/>
              <a:t>individual differences &amp; Special needs</a:t>
            </a:r>
            <a:br>
              <a:rPr lang="en-US" sz="2000" dirty="0" smtClean="0"/>
            </a:br>
            <a:r>
              <a:rPr lang="en-US" sz="2000" dirty="0"/>
              <a:t/>
            </a:r>
            <a:br>
              <a:rPr lang="en-US" sz="2000" dirty="0"/>
            </a:br>
            <a:r>
              <a:rPr lang="en-US" sz="2000" dirty="0" smtClean="0"/>
              <a:t>SPED Team</a:t>
            </a:r>
            <a:br>
              <a:rPr lang="en-US" sz="2000" dirty="0" smtClean="0"/>
            </a:br>
            <a:r>
              <a:rPr lang="en-US" sz="2000" dirty="0" smtClean="0"/>
              <a:t>Parents/ Special Ed personnel/ Normal Ed personnel</a:t>
            </a:r>
            <a:br>
              <a:rPr lang="en-US" sz="2000" dirty="0" smtClean="0"/>
            </a:br>
            <a:r>
              <a:rPr lang="en-US" sz="2000" dirty="0"/>
              <a:t/>
            </a:r>
            <a:br>
              <a:rPr lang="en-US" sz="2000" dirty="0"/>
            </a:br>
            <a:r>
              <a:rPr lang="en-US" sz="2000" dirty="0" smtClean="0"/>
              <a:t>Hold Identification and Planning Meeting -&gt; Evaluation – Educational/ psychological/ Speech evaluation</a:t>
            </a:r>
            <a:br>
              <a:rPr lang="en-US" sz="2000" dirty="0" smtClean="0"/>
            </a:br>
            <a:r>
              <a:rPr lang="en-US" sz="2000" dirty="0" smtClean="0"/>
              <a:t/>
            </a:r>
            <a:br>
              <a:rPr lang="en-US" sz="2000" dirty="0" smtClean="0"/>
            </a:br>
            <a:r>
              <a:rPr lang="en-US" sz="2000" dirty="0" smtClean="0"/>
              <a:t>3</a:t>
            </a:r>
            <a:r>
              <a:rPr lang="en-US" sz="2000" b="1" dirty="0" smtClean="0"/>
              <a:t>. PWN </a:t>
            </a:r>
            <a:r>
              <a:rPr lang="en-US" sz="2000" dirty="0" smtClean="0"/>
              <a:t>– Prior written Notice – parent’s consent required – evaluation -  continues</a:t>
            </a:r>
            <a:br>
              <a:rPr lang="en-US" sz="2000" dirty="0" smtClean="0"/>
            </a:br>
            <a:r>
              <a:rPr lang="en-US" sz="2000" dirty="0" smtClean="0"/>
              <a:t/>
            </a:r>
            <a:br>
              <a:rPr lang="en-US" sz="2000" dirty="0" smtClean="0"/>
            </a:br>
            <a:r>
              <a:rPr lang="en-US" sz="2000" dirty="0" smtClean="0"/>
              <a:t>4. </a:t>
            </a:r>
            <a:r>
              <a:rPr lang="en-US" sz="2000" b="1" dirty="0" smtClean="0"/>
              <a:t>Eligibility meeting </a:t>
            </a:r>
            <a:r>
              <a:rPr lang="en-US" sz="2000" dirty="0" smtClean="0"/>
              <a:t>– findings of evaluation – determine eligibility – write IEP </a:t>
            </a:r>
            <a:br>
              <a:rPr lang="en-US" sz="2000" dirty="0" smtClean="0"/>
            </a:br>
            <a:r>
              <a:rPr lang="en-US" sz="2000" dirty="0"/>
              <a:t/>
            </a:r>
            <a:br>
              <a:rPr lang="en-US" sz="2000" dirty="0"/>
            </a:br>
            <a:r>
              <a:rPr lang="en-US" sz="2000" dirty="0" smtClean="0"/>
              <a:t>5. Specific needs determined – smaller classroom/ one on one working with the child etc.</a:t>
            </a:r>
            <a:br>
              <a:rPr lang="en-US" sz="2000" dirty="0" smtClean="0"/>
            </a:br>
            <a:r>
              <a:rPr lang="en-US" sz="2000" dirty="0" smtClean="0"/>
              <a:t/>
            </a:r>
            <a:br>
              <a:rPr lang="en-US" sz="2000" dirty="0" smtClean="0"/>
            </a:br>
            <a:r>
              <a:rPr lang="en-US" sz="2000" dirty="0" smtClean="0"/>
              <a:t>6. </a:t>
            </a:r>
            <a:r>
              <a:rPr lang="en-US" sz="2000" b="1" dirty="0" smtClean="0"/>
              <a:t>IEP </a:t>
            </a:r>
            <a:r>
              <a:rPr lang="en-US" sz="2000" dirty="0" smtClean="0"/>
              <a:t>– legal doc/ contract between school district and child’s parents – education plan – initially drafted – after consent – finalized</a:t>
            </a:r>
            <a:br>
              <a:rPr lang="en-US" sz="2000" dirty="0" smtClean="0"/>
            </a:br>
            <a:r>
              <a:rPr lang="en-US" sz="2000" dirty="0" smtClean="0"/>
              <a:t/>
            </a:r>
            <a:br>
              <a:rPr lang="en-US" sz="2000" dirty="0" smtClean="0"/>
            </a:br>
            <a:r>
              <a:rPr lang="en-US" sz="2000" dirty="0" smtClean="0"/>
              <a:t>7. Special Ed – till they graduate or until teem meets again – decided – no longer- special Ed student</a:t>
            </a:r>
            <a:br>
              <a:rPr lang="en-US" sz="2000" dirty="0" smtClean="0"/>
            </a:br>
            <a:endParaRPr lang="en-US" sz="2000" dirty="0"/>
          </a:p>
        </p:txBody>
      </p:sp>
    </p:spTree>
    <p:extLst>
      <p:ext uri="{BB962C8B-B14F-4D97-AF65-F5344CB8AC3E}">
        <p14:creationId xmlns:p14="http://schemas.microsoft.com/office/powerpoint/2010/main" val="3753746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54925"/>
            <a:ext cx="10515600" cy="5447211"/>
          </a:xfrm>
        </p:spPr>
        <p:txBody>
          <a:bodyPr>
            <a:normAutofit fontScale="90000"/>
          </a:bodyPr>
          <a:lstStyle/>
          <a:p>
            <a:r>
              <a:rPr lang="en-US" sz="2200" b="1" dirty="0" smtClean="0"/>
              <a:t>Annual review </a:t>
            </a:r>
            <a:r>
              <a:rPr lang="en-US" sz="2200" dirty="0" smtClean="0"/>
              <a:t/>
            </a:r>
            <a:br>
              <a:rPr lang="en-US" sz="2200" dirty="0" smtClean="0"/>
            </a:br>
            <a:r>
              <a:rPr lang="en-US" sz="2200" dirty="0" smtClean="0"/>
              <a:t/>
            </a:r>
            <a:br>
              <a:rPr lang="en-US" sz="2200" dirty="0" smtClean="0"/>
            </a:br>
            <a:r>
              <a:rPr lang="en-US" sz="2200" dirty="0"/>
              <a:t>W</a:t>
            </a:r>
            <a:r>
              <a:rPr lang="en-US" sz="2200" dirty="0" smtClean="0"/>
              <a:t>hat is needed next year – eligibility not decided again -  next plan for next IEP – Consent not required again</a:t>
            </a:r>
            <a:br>
              <a:rPr lang="en-US" sz="2200" dirty="0" smtClean="0"/>
            </a:br>
            <a:r>
              <a:rPr lang="en-US" sz="2200" dirty="0"/>
              <a:t/>
            </a:r>
            <a:br>
              <a:rPr lang="en-US" sz="2200" dirty="0"/>
            </a:br>
            <a:r>
              <a:rPr lang="en-US" sz="2200" dirty="0" smtClean="0"/>
              <a:t>Change in classification of disability – no annual review- &gt; Re evaluation</a:t>
            </a:r>
            <a:br>
              <a:rPr lang="en-US" sz="2200" dirty="0" smtClean="0"/>
            </a:br>
            <a:r>
              <a:rPr lang="en-US" sz="2200" dirty="0"/>
              <a:t/>
            </a:r>
            <a:br>
              <a:rPr lang="en-US" sz="2200" dirty="0"/>
            </a:br>
            <a:r>
              <a:rPr lang="en-US" sz="2200" dirty="0" smtClean="0"/>
              <a:t>Every 3 years </a:t>
            </a:r>
            <a:r>
              <a:rPr lang="en-US" sz="2200" b="1" dirty="0" smtClean="0"/>
              <a:t>– Triennial </a:t>
            </a:r>
            <a:r>
              <a:rPr lang="en-US" sz="2200" dirty="0" smtClean="0"/>
              <a:t>-  Re evaluation – along with annual review – still Special Ed? </a:t>
            </a:r>
            <a:br>
              <a:rPr lang="en-US" sz="2200" dirty="0" smtClean="0"/>
            </a:br>
            <a:r>
              <a:rPr lang="en-US" sz="2200" dirty="0"/>
              <a:t/>
            </a:r>
            <a:br>
              <a:rPr lang="en-US" sz="2200" dirty="0"/>
            </a:br>
            <a:r>
              <a:rPr lang="en-US" sz="2200" dirty="0" smtClean="0"/>
              <a:t>1. Serious disability – outcome – continuation – child not evaluated again and again- process continues – no meet</a:t>
            </a:r>
            <a:br>
              <a:rPr lang="en-US" sz="2200" dirty="0" smtClean="0"/>
            </a:br>
            <a:r>
              <a:rPr lang="en-US" sz="2200" dirty="0"/>
              <a:t/>
            </a:r>
            <a:br>
              <a:rPr lang="en-US" sz="2200" dirty="0"/>
            </a:br>
            <a:r>
              <a:rPr lang="en-US" sz="2200" dirty="0" smtClean="0"/>
              <a:t>2. Meet held – student not evaluated – info from past years taken and continued</a:t>
            </a:r>
            <a:br>
              <a:rPr lang="en-US" sz="2200" dirty="0" smtClean="0"/>
            </a:br>
            <a:r>
              <a:rPr lang="en-US" sz="2200" dirty="0"/>
              <a:t/>
            </a:r>
            <a:br>
              <a:rPr lang="en-US" sz="2200" dirty="0"/>
            </a:br>
            <a:r>
              <a:rPr lang="en-US" sz="2200" dirty="0" smtClean="0"/>
              <a:t>3. Meet held – child evaluation required – still need special attention ? Re evaluation required – consent required- testing required – check eligibility – yes – IEP ; No – terminates – performance close to peers – declassification – no longer eligible – parents cant declassify – revoke</a:t>
            </a:r>
            <a:br>
              <a:rPr lang="en-US" sz="2200" dirty="0" smtClean="0"/>
            </a:br>
            <a:r>
              <a:rPr lang="en-US" sz="2200" dirty="0"/>
              <a:t/>
            </a:r>
            <a:br>
              <a:rPr lang="en-US" sz="2200" dirty="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smtClean="0"/>
              <a:t/>
            </a:r>
            <a:br>
              <a:rPr lang="en-US" sz="1800" dirty="0" smtClean="0"/>
            </a:br>
            <a:r>
              <a:rPr lang="en-US" sz="1800" dirty="0"/>
              <a:t/>
            </a:r>
            <a:br>
              <a:rPr lang="en-US" sz="1800" dirty="0"/>
            </a:br>
            <a:r>
              <a:rPr lang="en-US" sz="1800" dirty="0" smtClean="0"/>
              <a:t/>
            </a:r>
            <a:br>
              <a:rPr lang="en-US" sz="1800" dirty="0" smtClean="0"/>
            </a:br>
            <a:endParaRPr lang="en-US" sz="1800" dirty="0"/>
          </a:p>
        </p:txBody>
      </p:sp>
    </p:spTree>
    <p:extLst>
      <p:ext uri="{BB962C8B-B14F-4D97-AF65-F5344CB8AC3E}">
        <p14:creationId xmlns:p14="http://schemas.microsoft.com/office/powerpoint/2010/main" val="3232936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83632"/>
            <a:ext cx="10515600" cy="4793331"/>
          </a:xfrm>
        </p:spPr>
        <p:txBody>
          <a:bodyPr>
            <a:normAutofit/>
          </a:bodyPr>
          <a:lstStyle/>
          <a:p>
            <a:pPr marL="0" indent="0">
              <a:buNone/>
            </a:pPr>
            <a:r>
              <a:rPr lang="en-US" sz="6000" b="1" dirty="0" smtClean="0">
                <a:latin typeface="Ink Free" panose="03080402000500000000" pitchFamily="66" charset="0"/>
              </a:rPr>
              <a:t>Every child is special and providing special attention at a very tender age can help them overcome their disability</a:t>
            </a:r>
            <a:endParaRPr lang="en-US" sz="6000" b="1" dirty="0">
              <a:latin typeface="Ink Free" panose="03080402000500000000" pitchFamily="66" charset="0"/>
            </a:endParaRPr>
          </a:p>
        </p:txBody>
      </p:sp>
    </p:spTree>
    <p:extLst>
      <p:ext uri="{BB962C8B-B14F-4D97-AF65-F5344CB8AC3E}">
        <p14:creationId xmlns:p14="http://schemas.microsoft.com/office/powerpoint/2010/main" val="1104631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619</Words>
  <Application>Microsoft Office PowerPoint</Application>
  <PresentationFormat>Widescreen</PresentationFormat>
  <Paragraphs>13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Brush Script MT</vt:lpstr>
      <vt:lpstr>Calibri</vt:lpstr>
      <vt:lpstr>Calibri Light</vt:lpstr>
      <vt:lpstr>Franklin Gothic Medium Cond</vt:lpstr>
      <vt:lpstr>Ink Free</vt:lpstr>
      <vt:lpstr>Office Theme</vt:lpstr>
      <vt:lpstr> SEIS - Special Education Information System </vt:lpstr>
      <vt:lpstr>PowerPoint Presentation</vt:lpstr>
      <vt:lpstr>DYSLEXIA</vt:lpstr>
      <vt:lpstr>Individualized Education Program IEP  (What is IEP ?)  legal document - United States law - developed for each public school child in the US who needs special education  As outlined by IDEA, students can receive free appropriate education under special education law if they fall under one of 14 categories Autism Deaf-blindness Deafness Developmental delay (for children aged 3–9, varies by state) Emotional and behavioral disorders Hearing impairment Intellectual disability (formerly referred to as mental retardation) Multiple disabilities Orthopedic impairment Other health impairment Specific learning disability Speech or language impairment Traumatic brain injury Visual impairment, including blindness </vt:lpstr>
      <vt:lpstr>                                                  WHY IEP?  Individuals with Disabilities Education Improvement Act (IDEA 2004)  - US law  - equity, accountability and excellence in education for children with disabilities    - 2018 ~ 7million students enrolled  - keep up with the other normal child  - perform at the level the child should be performing out </vt:lpstr>
      <vt:lpstr>PowerPoint Presentation</vt:lpstr>
      <vt:lpstr>1. Receipt of Referral – 1st request from parents/ teacher – process begins  State – School district – timeline – tracked – compliance  2. Identification and Planning Meeting – Special Ed Team – SPED  Special education (special-needs education, aided education, exceptional education, special ed. or SPED)  individual differences &amp; Special needs  SPED Team Parents/ Special Ed personnel/ Normal Ed personnel  Hold Identification and Planning Meeting -&gt; Evaluation – Educational/ psychological/ Speech evaluation  3. PWN – Prior written Notice – parent’s consent required – evaluation -  continues  4. Eligibility meeting – findings of evaluation – determine eligibility – write IEP   5. Specific needs determined – smaller classroom/ one on one working with the child etc.  6. IEP – legal doc/ contract between school district and child’s parents – education plan – initially drafted – after consent – finalized  7. Special Ed – till they graduate or until teem meets again – decided – no longer- special Ed student </vt:lpstr>
      <vt:lpstr>Annual review   What is needed next year – eligibility not decided again -  next plan for next IEP – Consent not required again  Change in classification of disability – no annual review- &gt; Re evaluation  Every 3 years – Triennial -  Re evaluation – along with annual review – still Special Ed?   1. Serious disability – outcome – continuation – child not evaluated again and again- process continues – no meet  2. Meet held – student not evaluated – info from past years taken and continued  3. Meet held – child evaluation required – still need special attention ? Re evaluation required – consent required- testing required – check eligibility – yes – IEP ; No – terminates – performance close to peers – declassification – no longer eligible – parents cant declassify – revoke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SEIS - Special Education Information System </dc:title>
  <dc:creator>Rashmi Pragya</dc:creator>
  <cp:lastModifiedBy>Rashmi Pragya</cp:lastModifiedBy>
  <cp:revision>31</cp:revision>
  <dcterms:created xsi:type="dcterms:W3CDTF">2020-10-13T03:11:23Z</dcterms:created>
  <dcterms:modified xsi:type="dcterms:W3CDTF">2020-10-19T10:42:48Z</dcterms:modified>
</cp:coreProperties>
</file>