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3"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94"/>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7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8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2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11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5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24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8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1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35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4/11/23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36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4/11/23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65120859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52" r:id="rId6"/>
    <p:sldLayoutId id="2147483847" r:id="rId7"/>
    <p:sldLayoutId id="2147483848" r:id="rId8"/>
    <p:sldLayoutId id="2147483849" r:id="rId9"/>
    <p:sldLayoutId id="2147483851"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thedevastator/how-does-daily-yoga-impact-screen-time-habits?resource=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7DF6BB-EADF-4BE6-B8A3-E5E4194BC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splash of colors on a white surface">
            <a:extLst>
              <a:ext uri="{FF2B5EF4-FFF2-40B4-BE49-F238E27FC236}">
                <a16:creationId xmlns:a16="http://schemas.microsoft.com/office/drawing/2014/main" id="{CF8AAF87-08BE-A055-B933-9830EAC5C750}"/>
              </a:ext>
            </a:extLst>
          </p:cNvPr>
          <p:cNvPicPr>
            <a:picLocks noChangeAspect="1"/>
          </p:cNvPicPr>
          <p:nvPr/>
        </p:nvPicPr>
        <p:blipFill rotWithShape="1">
          <a:blip r:embed="rId2">
            <a:duotone>
              <a:schemeClr val="accent1">
                <a:shade val="45000"/>
                <a:satMod val="135000"/>
              </a:schemeClr>
              <a:prstClr val="white"/>
            </a:duotone>
            <a:alphaModFix amt="35000"/>
          </a:blip>
          <a:srcRect t="2472" b="22528"/>
          <a:stretch/>
        </p:blipFill>
        <p:spPr>
          <a:xfrm>
            <a:off x="0" y="-8878"/>
            <a:ext cx="12191980" cy="6858000"/>
          </a:xfrm>
          <a:prstGeom prst="rect">
            <a:avLst/>
          </a:prstGeom>
        </p:spPr>
      </p:pic>
      <p:sp>
        <p:nvSpPr>
          <p:cNvPr id="2" name="Title 1">
            <a:extLst>
              <a:ext uri="{FF2B5EF4-FFF2-40B4-BE49-F238E27FC236}">
                <a16:creationId xmlns:a16="http://schemas.microsoft.com/office/drawing/2014/main" id="{7FE56BD2-807C-8406-CF0B-92A2D9213B1B}"/>
              </a:ext>
            </a:extLst>
          </p:cNvPr>
          <p:cNvSpPr>
            <a:spLocks noGrp="1"/>
          </p:cNvSpPr>
          <p:nvPr>
            <p:ph type="ctrTitle"/>
          </p:nvPr>
        </p:nvSpPr>
        <p:spPr>
          <a:xfrm>
            <a:off x="278938" y="1205687"/>
            <a:ext cx="5080140" cy="971334"/>
          </a:xfrm>
        </p:spPr>
        <p:txBody>
          <a:bodyPr anchor="t">
            <a:normAutofit fontScale="90000"/>
          </a:bodyPr>
          <a:lstStyle/>
          <a:p>
            <a:r>
              <a:rPr lang="en-CA" sz="4900" b="1" i="0" dirty="0">
                <a:solidFill>
                  <a:schemeClr val="bg1"/>
                </a:solidFill>
                <a:effectLst/>
                <a:latin typeface="Calibri" panose="020F0502020204030204" pitchFamily="34" charset="0"/>
                <a:cs typeface="Calibri" panose="020F0502020204030204" pitchFamily="34" charset="0"/>
              </a:rPr>
              <a:t>Yoga Impacts Screen Time Habits</a:t>
            </a:r>
            <a:br>
              <a:rPr lang="en-CA" sz="3200" b="1" i="0" dirty="0">
                <a:solidFill>
                  <a:srgbClr val="202124"/>
                </a:solidFill>
                <a:effectLst/>
                <a:latin typeface="zeitung"/>
              </a:rPr>
            </a:br>
            <a:endParaRPr lang="en-US" sz="8800" dirty="0">
              <a:solidFill>
                <a:srgbClr val="FFFFFF"/>
              </a:solidFill>
            </a:endParaRPr>
          </a:p>
        </p:txBody>
      </p:sp>
      <p:sp>
        <p:nvSpPr>
          <p:cNvPr id="3" name="Subtitle 2">
            <a:extLst>
              <a:ext uri="{FF2B5EF4-FFF2-40B4-BE49-F238E27FC236}">
                <a16:creationId xmlns:a16="http://schemas.microsoft.com/office/drawing/2014/main" id="{080ED986-41A1-8DD4-351A-F9A1AEC2B7AE}"/>
              </a:ext>
            </a:extLst>
          </p:cNvPr>
          <p:cNvSpPr>
            <a:spLocks noGrp="1"/>
          </p:cNvSpPr>
          <p:nvPr>
            <p:ph type="subTitle" idx="1"/>
          </p:nvPr>
        </p:nvSpPr>
        <p:spPr>
          <a:xfrm>
            <a:off x="5792993" y="5509549"/>
            <a:ext cx="6094199" cy="1088822"/>
          </a:xfrm>
        </p:spPr>
        <p:txBody>
          <a:bodyPr>
            <a:normAutofit/>
          </a:bodyPr>
          <a:lstStyle/>
          <a:p>
            <a:r>
              <a:rPr lang="en-US" sz="2800" dirty="0">
                <a:solidFill>
                  <a:srgbClr val="FFFFFF"/>
                </a:solidFill>
                <a:latin typeface="Calibri" panose="020F0502020204030204" pitchFamily="34" charset="0"/>
                <a:cs typeface="Calibri" panose="020F0502020204030204" pitchFamily="34" charset="0"/>
              </a:rPr>
              <a:t>DS8007 Data Visualization </a:t>
            </a:r>
          </a:p>
          <a:p>
            <a:r>
              <a:rPr lang="en-US" sz="2800" dirty="0">
                <a:solidFill>
                  <a:srgbClr val="FFFFFF"/>
                </a:solidFill>
                <a:latin typeface="Calibri" panose="020F0502020204030204" pitchFamily="34" charset="0"/>
                <a:cs typeface="Calibri" panose="020F0502020204030204" pitchFamily="34" charset="0"/>
              </a:rPr>
              <a:t>-Rashmi Singh</a:t>
            </a:r>
          </a:p>
        </p:txBody>
      </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2"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41387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8CF54-0B8B-211C-5A6C-D73C6E4E8A6D}"/>
              </a:ext>
            </a:extLst>
          </p:cNvPr>
          <p:cNvSpPr>
            <a:spLocks noGrp="1"/>
          </p:cNvSpPr>
          <p:nvPr>
            <p:ph type="title"/>
          </p:nvPr>
        </p:nvSpPr>
        <p:spPr>
          <a:xfrm>
            <a:off x="0" y="272802"/>
            <a:ext cx="9679449" cy="832935"/>
          </a:xfrm>
        </p:spPr>
        <p:txBody>
          <a:bodyPr vert="horz" lIns="91440" tIns="45720" rIns="91440" bIns="45720" rtlCol="0" anchor="b">
            <a:normAutofit/>
          </a:bodyPr>
          <a:lstStyle/>
          <a:p>
            <a:r>
              <a:rPr lang="en-CA" sz="1800" b="0" dirty="0">
                <a:solidFill>
                  <a:schemeClr val="bg1"/>
                </a:solidFill>
                <a:effectLst/>
                <a:latin typeface="Calibri" panose="020F0502020204030204" pitchFamily="34" charset="0"/>
                <a:cs typeface="Calibri" panose="020F0502020204030204" pitchFamily="34" charset="0"/>
              </a:rPr>
              <a:t>Insight 6: </a:t>
            </a:r>
            <a:r>
              <a:rPr lang="en-CA" sz="1800" b="0" i="0" dirty="0">
                <a:solidFill>
                  <a:schemeClr val="bg1"/>
                </a:solidFill>
                <a:effectLst/>
                <a:latin typeface="Calibri" panose="020F0502020204030204" pitchFamily="34" charset="0"/>
                <a:cs typeface="Calibri" panose="020F0502020204030204" pitchFamily="34" charset="0"/>
              </a:rPr>
              <a:t>The median value for screen time spent on social networking sites for people who do yoga and who do not.</a:t>
            </a:r>
            <a:br>
              <a:rPr lang="en-CA" sz="900" b="0" i="0" dirty="0">
                <a:solidFill>
                  <a:schemeClr val="bg1"/>
                </a:solidFill>
                <a:effectLst/>
                <a:latin typeface="Calibri" panose="020F0502020204030204" pitchFamily="34" charset="0"/>
                <a:cs typeface="Calibri" panose="020F0502020204030204" pitchFamily="34" charset="0"/>
              </a:rPr>
            </a:br>
            <a:endParaRPr lang="en-US" sz="1800" b="1" i="0" kern="1200" cap="all" baseline="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5" name="Picture 4" descr="Chart, box and whisker chart&#10;&#10;Description automatically generated">
            <a:extLst>
              <a:ext uri="{FF2B5EF4-FFF2-40B4-BE49-F238E27FC236}">
                <a16:creationId xmlns:a16="http://schemas.microsoft.com/office/drawing/2014/main" id="{79538970-786C-0CC3-476E-06FE84E94874}"/>
              </a:ext>
            </a:extLst>
          </p:cNvPr>
          <p:cNvPicPr>
            <a:picLocks noChangeAspect="1"/>
          </p:cNvPicPr>
          <p:nvPr/>
        </p:nvPicPr>
        <p:blipFill>
          <a:blip r:embed="rId2"/>
          <a:stretch>
            <a:fillRect/>
          </a:stretch>
        </p:blipFill>
        <p:spPr>
          <a:xfrm>
            <a:off x="241300" y="1001712"/>
            <a:ext cx="4854576" cy="2427288"/>
          </a:xfrm>
          <a:prstGeom prst="rect">
            <a:avLst/>
          </a:prstGeom>
        </p:spPr>
      </p:pic>
      <p:sp>
        <p:nvSpPr>
          <p:cNvPr id="6" name="TextBox 5">
            <a:extLst>
              <a:ext uri="{FF2B5EF4-FFF2-40B4-BE49-F238E27FC236}">
                <a16:creationId xmlns:a16="http://schemas.microsoft.com/office/drawing/2014/main" id="{57C9D34F-D370-F6D1-AC32-96A3B3E779EF}"/>
              </a:ext>
            </a:extLst>
          </p:cNvPr>
          <p:cNvSpPr txBox="1"/>
          <p:nvPr/>
        </p:nvSpPr>
        <p:spPr>
          <a:xfrm>
            <a:off x="5570466" y="1479279"/>
            <a:ext cx="5543550" cy="1477328"/>
          </a:xfrm>
          <a:prstGeom prst="rect">
            <a:avLst/>
          </a:prstGeom>
          <a:noFill/>
        </p:spPr>
        <p:txBody>
          <a:bodyPr wrap="square" rtlCol="0">
            <a:spAutoFit/>
          </a:bodyPr>
          <a:lstStyle/>
          <a:p>
            <a:r>
              <a:rPr lang="en-CA" b="0" i="0" dirty="0">
                <a:solidFill>
                  <a:schemeClr val="bg1"/>
                </a:solidFill>
                <a:effectLst/>
                <a:latin typeface="Calibri" panose="020F0502020204030204" pitchFamily="34" charset="0"/>
                <a:cs typeface="Calibri" panose="020F0502020204030204" pitchFamily="34" charset="0"/>
              </a:rPr>
              <a:t>The median value for screen time spent on social networking sites for people who do yoga is less than the median value for people who do not do yoga. So if the person does Yoga, the time spent on social networking decreases.</a:t>
            </a:r>
            <a:endParaRPr lang="en-US" dirty="0">
              <a:solidFill>
                <a:schemeClr val="bg1"/>
              </a:solidFill>
              <a:latin typeface="Calibri" panose="020F0502020204030204" pitchFamily="34" charset="0"/>
              <a:cs typeface="Calibri" panose="020F0502020204030204" pitchFamily="34" charset="0"/>
            </a:endParaRPr>
          </a:p>
        </p:txBody>
      </p:sp>
      <p:pic>
        <p:nvPicPr>
          <p:cNvPr id="9" name="Picture 8" descr="Chart, box and whisker chart&#10;&#10;Description automatically generated">
            <a:extLst>
              <a:ext uri="{FF2B5EF4-FFF2-40B4-BE49-F238E27FC236}">
                <a16:creationId xmlns:a16="http://schemas.microsoft.com/office/drawing/2014/main" id="{11E1407B-ADFF-AF31-D19B-8F1D04676DF7}"/>
              </a:ext>
            </a:extLst>
          </p:cNvPr>
          <p:cNvPicPr>
            <a:picLocks noChangeAspect="1"/>
          </p:cNvPicPr>
          <p:nvPr/>
        </p:nvPicPr>
        <p:blipFill>
          <a:blip r:embed="rId3"/>
          <a:stretch>
            <a:fillRect/>
          </a:stretch>
        </p:blipFill>
        <p:spPr>
          <a:xfrm>
            <a:off x="241300" y="3924177"/>
            <a:ext cx="4854575" cy="2540000"/>
          </a:xfrm>
          <a:prstGeom prst="rect">
            <a:avLst/>
          </a:prstGeom>
        </p:spPr>
      </p:pic>
      <p:sp>
        <p:nvSpPr>
          <p:cNvPr id="11" name="TextBox 10">
            <a:extLst>
              <a:ext uri="{FF2B5EF4-FFF2-40B4-BE49-F238E27FC236}">
                <a16:creationId xmlns:a16="http://schemas.microsoft.com/office/drawing/2014/main" id="{66F5B828-6536-A396-3017-9D1B2ACC2BC7}"/>
              </a:ext>
            </a:extLst>
          </p:cNvPr>
          <p:cNvSpPr txBox="1"/>
          <p:nvPr/>
        </p:nvSpPr>
        <p:spPr>
          <a:xfrm>
            <a:off x="5570465" y="4435886"/>
            <a:ext cx="5018016" cy="923330"/>
          </a:xfrm>
          <a:prstGeom prst="rect">
            <a:avLst/>
          </a:prstGeom>
          <a:noFill/>
        </p:spPr>
        <p:txBody>
          <a:bodyPr wrap="square" rtlCol="0">
            <a:spAutoFit/>
          </a:bodyPr>
          <a:lstStyle/>
          <a:p>
            <a:r>
              <a:rPr lang="en-CA" b="0" i="0" dirty="0">
                <a:solidFill>
                  <a:schemeClr val="bg1"/>
                </a:solidFill>
                <a:effectLst/>
                <a:latin typeface="Calibri" panose="020F0502020204030204" pitchFamily="34" charset="0"/>
                <a:cs typeface="Calibri" panose="020F0502020204030204" pitchFamily="34" charset="0"/>
              </a:rPr>
              <a:t>From the box plot we can infer that the screen time was less when the person did yoga as compared to the screen time when the person did not do yoga.</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41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1BE3A-89B5-77F1-3383-AEA77FAFBAA6}"/>
              </a:ext>
            </a:extLst>
          </p:cNvPr>
          <p:cNvSpPr>
            <a:spLocks noGrp="1"/>
          </p:cNvSpPr>
          <p:nvPr>
            <p:ph type="title"/>
          </p:nvPr>
        </p:nvSpPr>
        <p:spPr>
          <a:xfrm>
            <a:off x="0" y="67268"/>
            <a:ext cx="9147940" cy="2148961"/>
          </a:xfrm>
        </p:spPr>
        <p:txBody>
          <a:bodyPr vert="horz" lIns="91440" tIns="45720" rIns="91440" bIns="45720" rtlCol="0" anchor="b">
            <a:normAutofit/>
          </a:bodyPr>
          <a:lstStyle/>
          <a:p>
            <a:pPr algn="ctr"/>
            <a:r>
              <a:rPr lang="en-US" sz="4900" b="1" i="0" kern="1200" cap="all" baseline="0" dirty="0">
                <a:solidFill>
                  <a:schemeClr val="bg1"/>
                </a:solidFill>
                <a:latin typeface="Calibri" panose="020F0502020204030204" pitchFamily="34" charset="0"/>
                <a:cs typeface="Calibri" panose="020F0502020204030204" pitchFamily="34" charset="0"/>
              </a:rPr>
              <a:t>Conclusion and Future Work</a:t>
            </a:r>
            <a:br>
              <a:rPr lang="en-US" sz="6000" b="1" i="0" kern="1200" cap="all" baseline="0" dirty="0">
                <a:solidFill>
                  <a:schemeClr val="bg1"/>
                </a:solidFill>
                <a:latin typeface="+mj-lt"/>
                <a:ea typeface="+mj-ea"/>
                <a:cs typeface="+mj-cs"/>
              </a:rPr>
            </a:br>
            <a:endParaRPr lang="en-US" sz="6000" b="1" i="0" kern="1200" cap="all" baseline="0" dirty="0">
              <a:solidFill>
                <a:schemeClr val="bg1"/>
              </a:solidFill>
              <a:latin typeface="+mj-lt"/>
              <a:ea typeface="+mj-ea"/>
              <a:cs typeface="+mj-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35FF3C0-2DAF-DF68-16F1-9AEC3D60A223}"/>
              </a:ext>
            </a:extLst>
          </p:cNvPr>
          <p:cNvSpPr txBox="1"/>
          <p:nvPr/>
        </p:nvSpPr>
        <p:spPr>
          <a:xfrm>
            <a:off x="442913" y="1628775"/>
            <a:ext cx="9172575" cy="3970318"/>
          </a:xfrm>
          <a:prstGeom prst="rect">
            <a:avLst/>
          </a:prstGeom>
          <a:noFill/>
        </p:spPr>
        <p:txBody>
          <a:bodyPr wrap="square" rtlCol="0">
            <a:spAutoFit/>
          </a:bodyPr>
          <a:lstStyle/>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Based on this data, it appears that most of the screen time was spent on social networking, followed by reading and reference activities and other activities. There was relatively less time spent on productive activities, health and fitness, entertainment, and creativity.</a:t>
            </a:r>
          </a:p>
          <a:p>
            <a:pPr marL="285750" indent="-285750">
              <a:buFont typeface="Wingdings" pitchFamily="2" charset="2"/>
              <a:buChar char="Ø"/>
            </a:pPr>
            <a:endParaRPr lang="en-CA" b="0" i="0"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From the analysis we can conclude that the person spent less screen time on the days he did Yoga. So doing </a:t>
            </a:r>
            <a:r>
              <a:rPr lang="en-CA" dirty="0">
                <a:solidFill>
                  <a:schemeClr val="bg1"/>
                </a:solidFill>
                <a:latin typeface="Calibri" panose="020F0502020204030204" pitchFamily="34" charset="0"/>
                <a:cs typeface="Calibri" panose="020F0502020204030204" pitchFamily="34" charset="0"/>
              </a:rPr>
              <a:t>Yoga reduces the </a:t>
            </a:r>
            <a:r>
              <a:rPr lang="en-CA" b="0" i="0" dirty="0">
                <a:solidFill>
                  <a:schemeClr val="bg1"/>
                </a:solidFill>
                <a:effectLst/>
                <a:latin typeface="Calibri" panose="020F0502020204030204" pitchFamily="34" charset="0"/>
                <a:cs typeface="Calibri" panose="020F0502020204030204" pitchFamily="34" charset="0"/>
              </a:rPr>
              <a:t>screen time. Also, productivity of the person becomes low when he spends more screen time and eventually, he becomes a less creative individual.</a:t>
            </a:r>
          </a:p>
          <a:p>
            <a:pPr marL="285750" indent="-285750">
              <a:buFont typeface="Wingdings" pitchFamily="2" charset="2"/>
              <a:buChar char="Ø"/>
            </a:pPr>
            <a:endParaRPr lang="en-CA" b="0" i="0"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dirty="0">
                <a:solidFill>
                  <a:schemeClr val="bg1"/>
                </a:solidFill>
                <a:latin typeface="Calibri" panose="020F0502020204030204" pitchFamily="34" charset="0"/>
                <a:cs typeface="Calibri" panose="020F0502020204030204" pitchFamily="34" charset="0"/>
              </a:rPr>
              <a:t>T</a:t>
            </a:r>
            <a:r>
              <a:rPr lang="en-CA" b="0" i="0" dirty="0">
                <a:solidFill>
                  <a:schemeClr val="bg1"/>
                </a:solidFill>
                <a:effectLst/>
                <a:latin typeface="Calibri" panose="020F0502020204030204" pitchFamily="34" charset="0"/>
                <a:cs typeface="Calibri" panose="020F0502020204030204" pitchFamily="34" charset="0"/>
              </a:rPr>
              <a:t>his dataset captures my attempt to do at least 10 minutes of yoga every day for a period of 15 days from April 29th to May 13</a:t>
            </a:r>
            <a:r>
              <a:rPr lang="en-CA" b="0" i="0" baseline="30000" dirty="0">
                <a:solidFill>
                  <a:schemeClr val="bg1"/>
                </a:solidFill>
                <a:effectLst/>
                <a:latin typeface="Calibri" panose="020F0502020204030204" pitchFamily="34" charset="0"/>
                <a:cs typeface="Calibri" panose="020F0502020204030204" pitchFamily="34" charset="0"/>
              </a:rPr>
              <a:t>th</a:t>
            </a:r>
            <a:r>
              <a:rPr lang="en-CA" b="0" i="0" dirty="0">
                <a:solidFill>
                  <a:schemeClr val="bg1"/>
                </a:solidFill>
                <a:effectLst/>
                <a:latin typeface="Calibri" panose="020F0502020204030204" pitchFamily="34" charset="0"/>
                <a:cs typeface="Calibri" panose="020F0502020204030204" pitchFamily="34" charset="0"/>
              </a:rPr>
              <a:t> which in return sees an increase of productivity.</a:t>
            </a:r>
          </a:p>
          <a:p>
            <a:pPr marL="285750" indent="-285750">
              <a:buFont typeface="Wingdings" pitchFamily="2" charset="2"/>
              <a:buChar char="Ø"/>
            </a:pPr>
            <a:endParaRPr lang="en-CA" b="0" i="0"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Since this data is related to one person's experience only, we can't make decisive general conclusions about the main question as we'd need more data from different people</a:t>
            </a:r>
            <a:endParaRPr lang="en-CA" dirty="0">
              <a:solidFill>
                <a:schemeClr val="bg1"/>
              </a:solidFill>
              <a:latin typeface="Calibri" panose="020F0502020204030204" pitchFamily="34" charset="0"/>
              <a:cs typeface="Calibri" panose="020F0502020204030204" pitchFamily="34" charset="0"/>
            </a:endParaRPr>
          </a:p>
          <a:p>
            <a:pPr marL="285750" indent="-285750">
              <a:buFont typeface="Wingdings" pitchFamily="2" charset="2"/>
              <a:buChar char="Ø"/>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068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1E615-6392-0601-CBDF-18D5C1071DC4}"/>
              </a:ext>
            </a:extLst>
          </p:cNvPr>
          <p:cNvSpPr>
            <a:spLocks noGrp="1"/>
          </p:cNvSpPr>
          <p:nvPr>
            <p:ph type="title"/>
          </p:nvPr>
        </p:nvSpPr>
        <p:spPr>
          <a:xfrm>
            <a:off x="457200" y="1598246"/>
            <a:ext cx="4412419" cy="3626217"/>
          </a:xfrm>
        </p:spPr>
        <p:txBody>
          <a:bodyPr vert="horz" lIns="91440" tIns="45720" rIns="91440" bIns="45720" rtlCol="0" anchor="t">
            <a:normAutofit fontScale="90000"/>
          </a:bodyPr>
          <a:lstStyle/>
          <a:p>
            <a:pPr algn="r"/>
            <a:r>
              <a:rPr lang="en-US" sz="5000" b="1" i="0" kern="1200" cap="all" baseline="0" dirty="0">
                <a:solidFill>
                  <a:schemeClr val="bg1"/>
                </a:solidFill>
                <a:latin typeface="+mj-lt"/>
                <a:ea typeface="+mj-ea"/>
                <a:cs typeface="+mj-cs"/>
              </a:rPr>
              <a:t>Q&amp;A</a:t>
            </a:r>
            <a:br>
              <a:rPr lang="en-US" sz="5000" b="1" i="0" kern="1200" cap="all" baseline="0" dirty="0">
                <a:solidFill>
                  <a:schemeClr val="bg1"/>
                </a:solidFill>
                <a:latin typeface="+mj-lt"/>
                <a:ea typeface="+mj-ea"/>
                <a:cs typeface="+mj-cs"/>
              </a:rPr>
            </a:br>
            <a:br>
              <a:rPr lang="en-US" sz="5000" b="1" i="0" kern="1200" cap="all" baseline="0" dirty="0">
                <a:solidFill>
                  <a:schemeClr val="bg1"/>
                </a:solidFill>
                <a:latin typeface="+mj-lt"/>
                <a:ea typeface="+mj-ea"/>
                <a:cs typeface="+mj-cs"/>
              </a:rPr>
            </a:br>
            <a:br>
              <a:rPr lang="en-US" sz="5000" b="1" i="0" kern="1200" cap="all" baseline="0" dirty="0">
                <a:solidFill>
                  <a:schemeClr val="bg1"/>
                </a:solidFill>
                <a:latin typeface="+mj-lt"/>
                <a:ea typeface="+mj-ea"/>
                <a:cs typeface="+mj-cs"/>
              </a:rPr>
            </a:br>
            <a:br>
              <a:rPr lang="en-US" sz="5000" b="1" i="0" kern="1200" cap="all" baseline="0" dirty="0">
                <a:solidFill>
                  <a:schemeClr val="bg1"/>
                </a:solidFill>
                <a:latin typeface="+mj-lt"/>
                <a:ea typeface="+mj-ea"/>
                <a:cs typeface="+mj-cs"/>
              </a:rPr>
            </a:br>
            <a:br>
              <a:rPr lang="en-US" sz="5000" b="1" i="0" kern="1200" cap="all" baseline="0" dirty="0">
                <a:solidFill>
                  <a:schemeClr val="bg1"/>
                </a:solidFill>
                <a:latin typeface="+mj-lt"/>
                <a:ea typeface="+mj-ea"/>
                <a:cs typeface="+mj-cs"/>
              </a:rPr>
            </a:br>
            <a:br>
              <a:rPr lang="en-US" sz="5000" b="1" i="0" kern="1200" cap="all" baseline="0" dirty="0">
                <a:solidFill>
                  <a:schemeClr val="bg1"/>
                </a:solidFill>
                <a:latin typeface="+mj-lt"/>
                <a:ea typeface="+mj-ea"/>
                <a:cs typeface="+mj-cs"/>
              </a:rPr>
            </a:br>
            <a:r>
              <a:rPr lang="en-US" sz="5000" b="1" i="0" kern="1200" cap="all" baseline="0" dirty="0">
                <a:solidFill>
                  <a:schemeClr val="bg1"/>
                </a:solidFill>
                <a:latin typeface="+mj-lt"/>
                <a:ea typeface="+mj-ea"/>
                <a:cs typeface="+mj-cs"/>
              </a:rPr>
              <a:t>Thank you </a:t>
            </a:r>
          </a:p>
        </p:txBody>
      </p:sp>
      <p:sp>
        <p:nvSpPr>
          <p:cNvPr id="4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50" name="Straight Connector 4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8" name="Graphic 27" descr="Smiling Face with No Fill">
            <a:extLst>
              <a:ext uri="{FF2B5EF4-FFF2-40B4-BE49-F238E27FC236}">
                <a16:creationId xmlns:a16="http://schemas.microsoft.com/office/drawing/2014/main" id="{E4256761-6741-D744-663F-333236A3FF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5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74937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6E4A8C-B368-01DF-9D1B-EF40C7B529C1}"/>
              </a:ext>
            </a:extLst>
          </p:cNvPr>
          <p:cNvSpPr>
            <a:spLocks noGrp="1"/>
          </p:cNvSpPr>
          <p:nvPr>
            <p:ph type="title"/>
          </p:nvPr>
        </p:nvSpPr>
        <p:spPr>
          <a:xfrm>
            <a:off x="466730" y="1598246"/>
            <a:ext cx="4554659" cy="5034817"/>
          </a:xfrm>
        </p:spPr>
        <p:txBody>
          <a:bodyPr vert="horz" lIns="91440" tIns="45720" rIns="91440" bIns="45720" rtlCol="0" anchor="t">
            <a:normAutofit/>
          </a:bodyPr>
          <a:lstStyle/>
          <a:p>
            <a:r>
              <a:rPr lang="en-US" b="1" i="0" kern="1200" cap="all" baseline="0" dirty="0">
                <a:solidFill>
                  <a:schemeClr val="bg1"/>
                </a:solidFill>
                <a:latin typeface="Calibri" panose="020F0502020204030204" pitchFamily="34" charset="0"/>
                <a:cs typeface="Calibri" panose="020F0502020204030204" pitchFamily="34" charset="0"/>
              </a:rPr>
              <a:t>Problem </a:t>
            </a:r>
            <a:br>
              <a:rPr lang="en-US" b="1" i="0" kern="1200" cap="all" baseline="0" dirty="0">
                <a:solidFill>
                  <a:schemeClr val="bg1"/>
                </a:solidFill>
                <a:latin typeface="Calibri" panose="020F0502020204030204" pitchFamily="34" charset="0"/>
                <a:cs typeface="Calibri" panose="020F0502020204030204" pitchFamily="34" charset="0"/>
              </a:rPr>
            </a:br>
            <a:r>
              <a:rPr lang="en-US" b="1" i="0" kern="1200" cap="all" baseline="0" dirty="0">
                <a:solidFill>
                  <a:schemeClr val="bg1"/>
                </a:solidFill>
                <a:latin typeface="Calibri" panose="020F0502020204030204" pitchFamily="34" charset="0"/>
                <a:cs typeface="Calibri" panose="020F0502020204030204" pitchFamily="34" charset="0"/>
              </a:rPr>
              <a:t>statement </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6"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8"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E3E1A92B-DDA3-E5E0-1EFA-7779EB1DE2B0}"/>
              </a:ext>
            </a:extLst>
          </p:cNvPr>
          <p:cNvSpPr txBox="1"/>
          <p:nvPr/>
        </p:nvSpPr>
        <p:spPr>
          <a:xfrm>
            <a:off x="5737279" y="1473489"/>
            <a:ext cx="5764193" cy="5324535"/>
          </a:xfrm>
          <a:prstGeom prst="rect">
            <a:avLst/>
          </a:prstGeom>
          <a:noFill/>
        </p:spPr>
        <p:txBody>
          <a:bodyPr wrap="square" rtlCol="0">
            <a:spAutoFit/>
          </a:bodyPr>
          <a:lstStyle/>
          <a:p>
            <a:pPr marL="342900" indent="-342900">
              <a:buFont typeface="Wingdings" pitchFamily="2" charset="2"/>
              <a:buChar char="Ø"/>
            </a:pPr>
            <a:r>
              <a:rPr lang="en-CA" sz="2000" b="0" i="0" dirty="0">
                <a:solidFill>
                  <a:schemeClr val="bg1"/>
                </a:solidFill>
                <a:effectLst/>
                <a:latin typeface="Calibri" panose="020F0502020204030204" pitchFamily="34" charset="0"/>
                <a:cs typeface="Calibri" panose="020F0502020204030204" pitchFamily="34" charset="0"/>
              </a:rPr>
              <a:t>With the increasing reliance on technology in daily life, people are spending more time than ever before sitting in front of screens. </a:t>
            </a:r>
          </a:p>
          <a:p>
            <a:pPr marL="342900" indent="-342900">
              <a:buFont typeface="Wingdings" pitchFamily="2" charset="2"/>
              <a:buChar char="Ø"/>
            </a:pPr>
            <a:r>
              <a:rPr lang="en-CA" sz="2000" b="0" i="0" dirty="0">
                <a:solidFill>
                  <a:schemeClr val="bg1"/>
                </a:solidFill>
                <a:effectLst/>
                <a:latin typeface="Calibri" panose="020F0502020204030204" pitchFamily="34" charset="0"/>
                <a:cs typeface="Calibri" panose="020F0502020204030204" pitchFamily="34" charset="0"/>
              </a:rPr>
              <a:t>This sedentary lifestyle has led to many health problems, including obesity, poor posture, eye strain, and mental health issues. </a:t>
            </a:r>
          </a:p>
          <a:p>
            <a:pPr marL="342900" indent="-342900">
              <a:buFont typeface="Wingdings" pitchFamily="2" charset="2"/>
              <a:buChar char="Ø"/>
            </a:pPr>
            <a:r>
              <a:rPr lang="en-CA" sz="2000" b="0" i="0" dirty="0">
                <a:solidFill>
                  <a:schemeClr val="bg1"/>
                </a:solidFill>
                <a:effectLst/>
                <a:latin typeface="Calibri" panose="020F0502020204030204" pitchFamily="34" charset="0"/>
                <a:cs typeface="Calibri" panose="020F0502020204030204" pitchFamily="34" charset="0"/>
              </a:rPr>
              <a:t>The practice of yoga has been shown to have numerous physical and mental health benefits, including reducing stress and anxiety, improving flexibility and balance, and increasing strength and endurance. </a:t>
            </a:r>
          </a:p>
          <a:p>
            <a:pPr marL="342900" indent="-342900">
              <a:buFont typeface="Wingdings" pitchFamily="2" charset="2"/>
              <a:buChar char="Ø"/>
            </a:pPr>
            <a:r>
              <a:rPr lang="en-CA" sz="2000" b="0" i="0" dirty="0">
                <a:solidFill>
                  <a:schemeClr val="bg1"/>
                </a:solidFill>
                <a:effectLst/>
                <a:latin typeface="Calibri" panose="020F0502020204030204" pitchFamily="34" charset="0"/>
                <a:cs typeface="Calibri" panose="020F0502020204030204" pitchFamily="34" charset="0"/>
              </a:rPr>
              <a:t>Therefore, it is important to examine the impact of incorporating yoga into the daily routine of individuals with high screen time habits to assess whether it can mitigate the negative effects of excessive screen time on their health and well-being.</a:t>
            </a:r>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385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1AEE4-D79A-0277-698B-FE57A8527BFD}"/>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b="1" i="0" kern="1200" cap="all" baseline="0" dirty="0">
                <a:solidFill>
                  <a:schemeClr val="bg1"/>
                </a:solidFill>
                <a:latin typeface="Calibri" panose="020F0502020204030204" pitchFamily="34" charset="0"/>
                <a:cs typeface="Calibri" panose="020F0502020204030204" pitchFamily="34" charset="0"/>
              </a:rPr>
              <a:t>Dataset</a:t>
            </a:r>
            <a:r>
              <a:rPr lang="en-US" sz="8800" b="1" i="0" kern="1200" cap="all" baseline="0" dirty="0">
                <a:solidFill>
                  <a:schemeClr val="bg1"/>
                </a:solidFill>
                <a:latin typeface="+mj-lt"/>
                <a:ea typeface="+mj-ea"/>
                <a:cs typeface="+mj-cs"/>
              </a:rPr>
              <a:t> </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374480-5610-A736-61F4-7A2BAE8002C4}"/>
              </a:ext>
            </a:extLst>
          </p:cNvPr>
          <p:cNvSpPr txBox="1"/>
          <p:nvPr/>
        </p:nvSpPr>
        <p:spPr>
          <a:xfrm>
            <a:off x="5694744" y="1598246"/>
            <a:ext cx="6134583" cy="5355312"/>
          </a:xfrm>
          <a:prstGeom prst="rect">
            <a:avLst/>
          </a:prstGeom>
          <a:noFill/>
        </p:spPr>
        <p:txBody>
          <a:bodyPr wrap="square" rtlCol="0">
            <a:spAutoFit/>
          </a:bodyPr>
          <a:lstStyle/>
          <a:p>
            <a:pPr marL="342900" indent="-342900">
              <a:buFont typeface="Wingdings" pitchFamily="2" charset="2"/>
              <a:buChar char="Ø"/>
            </a:pPr>
            <a:r>
              <a:rPr lang="en-US" b="1" dirty="0">
                <a:solidFill>
                  <a:schemeClr val="bg1"/>
                </a:solidFill>
                <a:latin typeface="Calibri" panose="020F0502020204030204" pitchFamily="34" charset="0"/>
                <a:cs typeface="Calibri" panose="020F0502020204030204" pitchFamily="34" charset="0"/>
              </a:rPr>
              <a:t>Source</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https://www.kaggle.com/datasets/thedevastator/how-does-daily-yoga-impact-screen-time-habits?resource=download</a:t>
            </a:r>
            <a:endParaRPr lang="en-US" dirty="0">
              <a:solidFill>
                <a:schemeClr val="bg1"/>
              </a:solidFill>
              <a:latin typeface="Calibri" panose="020F0502020204030204" pitchFamily="34" charset="0"/>
              <a:cs typeface="Calibri" panose="020F0502020204030204" pitchFamily="34" charset="0"/>
            </a:endParaRPr>
          </a:p>
          <a:p>
            <a:pPr marL="342900" indent="-342900">
              <a:buFont typeface="Wingdings" pitchFamily="2" charset="2"/>
              <a:buChar char="Ø"/>
            </a:pPr>
            <a:endParaRPr lang="en-US" dirty="0">
              <a:solidFill>
                <a:schemeClr val="bg1"/>
              </a:solidFill>
              <a:latin typeface="Calibri" panose="020F0502020204030204" pitchFamily="34" charset="0"/>
              <a:cs typeface="Calibri" panose="020F0502020204030204" pitchFamily="34" charset="0"/>
            </a:endParaRPr>
          </a:p>
          <a:p>
            <a:pPr marL="342900" indent="-34290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This dataset contains information on daily minutes of screen time habits, categorized by type of usage, as well as the effect of yoga on those habits. This is useful for gaining insights into an individual's screen time habits and its variability with respect to doing yoga.</a:t>
            </a:r>
            <a:endParaRPr lang="en-US" dirty="0">
              <a:solidFill>
                <a:schemeClr val="bg1"/>
              </a:solidFill>
              <a:latin typeface="Calibri" panose="020F0502020204030204" pitchFamily="34" charset="0"/>
              <a:cs typeface="Calibri" panose="020F0502020204030204" pitchFamily="34" charset="0"/>
            </a:endParaRPr>
          </a:p>
          <a:p>
            <a:pPr marL="342900" indent="-342900">
              <a:buFont typeface="Wingdings" pitchFamily="2" charset="2"/>
              <a:buChar char="Ø"/>
            </a:pPr>
            <a:endParaRPr lang="en-US" dirty="0">
              <a:solidFill>
                <a:schemeClr val="bg1"/>
              </a:solidFill>
              <a:latin typeface="Calibri" panose="020F0502020204030204" pitchFamily="34" charset="0"/>
              <a:cs typeface="Calibri" panose="020F0502020204030204" pitchFamily="34" charset="0"/>
            </a:endParaRPr>
          </a:p>
          <a:p>
            <a:pPr marL="342900" indent="-34290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This dataset contains data on daily minutes of screen time between April 17th and May 14th.</a:t>
            </a:r>
          </a:p>
          <a:p>
            <a:endParaRPr lang="en-US" b="0" i="0" dirty="0">
              <a:solidFill>
                <a:schemeClr val="bg1"/>
              </a:solidFill>
              <a:effectLst/>
              <a:latin typeface="Calibri" panose="020F0502020204030204" pitchFamily="34" charset="0"/>
              <a:cs typeface="Calibri" panose="020F0502020204030204" pitchFamily="34" charset="0"/>
            </a:endParaRPr>
          </a:p>
          <a:p>
            <a:pPr marL="342900" indent="-342900">
              <a:buFont typeface="Wingdings" pitchFamily="2" charset="2"/>
              <a:buChar char="Ø"/>
            </a:pPr>
            <a:r>
              <a:rPr lang="en-CA" dirty="0">
                <a:solidFill>
                  <a:schemeClr val="bg1"/>
                </a:solidFill>
                <a:latin typeface="Calibri" panose="020F0502020204030204" pitchFamily="34" charset="0"/>
                <a:cs typeface="Calibri" panose="020F0502020204030204" pitchFamily="34" charset="0"/>
              </a:rPr>
              <a:t>T</a:t>
            </a:r>
            <a:r>
              <a:rPr lang="en-CA" b="0" i="0" dirty="0">
                <a:solidFill>
                  <a:schemeClr val="bg1"/>
                </a:solidFill>
                <a:effectLst/>
                <a:latin typeface="Calibri" panose="020F0502020204030204" pitchFamily="34" charset="0"/>
                <a:cs typeface="Calibri" panose="020F0502020204030204" pitchFamily="34" charset="0"/>
              </a:rPr>
              <a:t>his dataset captures my attempt to do at least 10 minutes of yoga every day for a period of 15 days from April 29th to May 13th.</a:t>
            </a:r>
            <a:endParaRPr lang="en-US" dirty="0">
              <a:solidFill>
                <a:schemeClr val="bg1"/>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6" name="Picture 5" descr="Table&#10;&#10;Description automatically generated">
            <a:extLst>
              <a:ext uri="{FF2B5EF4-FFF2-40B4-BE49-F238E27FC236}">
                <a16:creationId xmlns:a16="http://schemas.microsoft.com/office/drawing/2014/main" id="{157616DF-4D35-0351-ED4C-FC8966B8C670}"/>
              </a:ext>
            </a:extLst>
          </p:cNvPr>
          <p:cNvPicPr>
            <a:picLocks noChangeAspect="1"/>
          </p:cNvPicPr>
          <p:nvPr/>
        </p:nvPicPr>
        <p:blipFill>
          <a:blip r:embed="rId3"/>
          <a:stretch>
            <a:fillRect/>
          </a:stretch>
        </p:blipFill>
        <p:spPr>
          <a:xfrm>
            <a:off x="58327" y="4873007"/>
            <a:ext cx="5273744" cy="1741885"/>
          </a:xfrm>
          <a:prstGeom prst="rect">
            <a:avLst/>
          </a:prstGeom>
        </p:spPr>
      </p:pic>
    </p:spTree>
    <p:extLst>
      <p:ext uri="{BB962C8B-B14F-4D97-AF65-F5344CB8AC3E}">
        <p14:creationId xmlns:p14="http://schemas.microsoft.com/office/powerpoint/2010/main" val="352325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D6D8D-4FC9-56FD-DFA2-72A398E50F59}"/>
              </a:ext>
            </a:extLst>
          </p:cNvPr>
          <p:cNvSpPr>
            <a:spLocks noGrp="1"/>
          </p:cNvSpPr>
          <p:nvPr>
            <p:ph type="title"/>
          </p:nvPr>
        </p:nvSpPr>
        <p:spPr>
          <a:xfrm>
            <a:off x="466730" y="1598246"/>
            <a:ext cx="4554659" cy="5034817"/>
          </a:xfrm>
        </p:spPr>
        <p:txBody>
          <a:bodyPr vert="horz" lIns="91440" tIns="45720" rIns="91440" bIns="45720" rtlCol="0" anchor="t">
            <a:normAutofit/>
          </a:bodyPr>
          <a:lstStyle/>
          <a:p>
            <a:r>
              <a:rPr lang="en-US" b="1" i="0" kern="1200" cap="all" baseline="0" dirty="0">
                <a:solidFill>
                  <a:schemeClr val="bg1"/>
                </a:solidFill>
                <a:latin typeface="Calibri" panose="020F0502020204030204" pitchFamily="34" charset="0"/>
                <a:cs typeface="Calibri" panose="020F0502020204030204" pitchFamily="34" charset="0"/>
              </a:rPr>
              <a:t>Research </a:t>
            </a:r>
            <a:br>
              <a:rPr lang="en-US" b="1" i="0" kern="1200" cap="all" baseline="0" dirty="0">
                <a:solidFill>
                  <a:schemeClr val="bg1"/>
                </a:solidFill>
                <a:latin typeface="Calibri" panose="020F0502020204030204" pitchFamily="34" charset="0"/>
                <a:cs typeface="Calibri" panose="020F0502020204030204" pitchFamily="34" charset="0"/>
              </a:rPr>
            </a:br>
            <a:r>
              <a:rPr lang="en-US" b="1" i="0" kern="1200" cap="all" baseline="0" dirty="0">
                <a:solidFill>
                  <a:schemeClr val="bg1"/>
                </a:solidFill>
                <a:latin typeface="Calibri" panose="020F0502020204030204" pitchFamily="34" charset="0"/>
                <a:cs typeface="Calibri" panose="020F0502020204030204" pitchFamily="34" charset="0"/>
              </a:rPr>
              <a:t>work</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chemeClr val="bg1"/>
          </a:solidFill>
          <a:ln w="603" cap="flat">
            <a:noFill/>
            <a:prstDash val="solid"/>
            <a:miter/>
          </a:ln>
        </p:spPr>
        <p:txBody>
          <a:bodyPr rtlCol="0" anchor="ctr"/>
          <a:lstStyle/>
          <a:p>
            <a:endParaRPr lang="en-US"/>
          </a:p>
        </p:txBody>
      </p:sp>
      <p:sp>
        <p:nvSpPr>
          <p:cNvPr id="16"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chemeClr val="bg1"/>
          </a:solidFill>
          <a:ln w="422" cap="flat">
            <a:noFill/>
            <a:prstDash val="solid"/>
            <a:miter/>
          </a:ln>
        </p:spPr>
        <p:txBody>
          <a:bodyPr rtlCol="0" anchor="ctr"/>
          <a:lstStyle/>
          <a:p>
            <a:endParaRPr lang="en-US"/>
          </a:p>
        </p:txBody>
      </p:sp>
      <p:sp>
        <p:nvSpPr>
          <p:cNvPr id="18"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AD46711-C504-A417-B35A-238DDC5E2747}"/>
              </a:ext>
            </a:extLst>
          </p:cNvPr>
          <p:cNvSpPr txBox="1"/>
          <p:nvPr/>
        </p:nvSpPr>
        <p:spPr>
          <a:xfrm>
            <a:off x="5737279" y="1160999"/>
            <a:ext cx="6111433" cy="5909310"/>
          </a:xfrm>
          <a:prstGeom prst="rect">
            <a:avLst/>
          </a:prstGeom>
          <a:noFill/>
        </p:spPr>
        <p:txBody>
          <a:bodyPr wrap="square" rtlCol="0">
            <a:spAutoFit/>
          </a:bodyPr>
          <a:lstStyle/>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Total time spent on each activity vs total screen time (Note that we didn't consider the </a:t>
            </a:r>
            <a:r>
              <a:rPr lang="en-CA" b="0" i="1" dirty="0">
                <a:solidFill>
                  <a:schemeClr val="bg1"/>
                </a:solidFill>
                <a:effectLst/>
                <a:latin typeface="Calibri" panose="020F0502020204030204" pitchFamily="34" charset="0"/>
                <a:cs typeface="Calibri" panose="020F0502020204030204" pitchFamily="34" charset="0"/>
              </a:rPr>
              <a:t>Yoga</a:t>
            </a:r>
            <a:r>
              <a:rPr lang="en-CA" b="0" i="0" dirty="0">
                <a:solidFill>
                  <a:schemeClr val="bg1"/>
                </a:solidFill>
                <a:effectLst/>
                <a:latin typeface="Calibri" panose="020F0502020204030204" pitchFamily="34" charset="0"/>
                <a:cs typeface="Calibri" panose="020F0502020204030204" pitchFamily="34" charset="0"/>
              </a:rPr>
              <a:t> columns since it has binary values (Did yoga that day or not) not the minutes spent on doing it)</a:t>
            </a:r>
          </a:p>
          <a:p>
            <a:pPr marL="285750" indent="-285750">
              <a:buFont typeface="Wingdings" pitchFamily="2" charset="2"/>
              <a:buChar char="Ø"/>
            </a:pPr>
            <a:endParaRPr lang="en-CA" b="0" i="0"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dirty="0">
                <a:solidFill>
                  <a:schemeClr val="bg1"/>
                </a:solidFill>
                <a:latin typeface="Calibri" panose="020F0502020204030204" pitchFamily="34" charset="0"/>
                <a:cs typeface="Calibri" panose="020F0502020204030204" pitchFamily="34" charset="0"/>
              </a:rPr>
              <a:t>C</a:t>
            </a:r>
            <a:r>
              <a:rPr lang="en-CA" b="0" i="0" dirty="0">
                <a:solidFill>
                  <a:schemeClr val="bg1"/>
                </a:solidFill>
                <a:effectLst/>
                <a:latin typeface="Calibri" panose="020F0502020204030204" pitchFamily="34" charset="0"/>
                <a:cs typeface="Calibri" panose="020F0502020204030204" pitchFamily="34" charset="0"/>
              </a:rPr>
              <a:t>orrelation between total screen time and daily activities.</a:t>
            </a:r>
          </a:p>
          <a:p>
            <a:pPr marL="285750" indent="-285750">
              <a:buFont typeface="Wingdings" pitchFamily="2" charset="2"/>
              <a:buChar char="Ø"/>
            </a:pPr>
            <a:endParaRPr lang="en-CA" b="0" i="0"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Linear Regression </a:t>
            </a:r>
            <a:r>
              <a:rPr lang="en-CA" dirty="0">
                <a:solidFill>
                  <a:schemeClr val="bg1"/>
                </a:solidFill>
                <a:latin typeface="Calibri" panose="020F0502020204030204" pitchFamily="34" charset="0"/>
                <a:cs typeface="Calibri" panose="020F0502020204030204" pitchFamily="34" charset="0"/>
              </a:rPr>
              <a:t> on the dataset</a:t>
            </a:r>
          </a:p>
          <a:p>
            <a:pPr marL="285750" indent="-285750">
              <a:buFont typeface="Wingdings" pitchFamily="2" charset="2"/>
              <a:buChar char="Ø"/>
            </a:pPr>
            <a:endParaRPr lang="en-CA" dirty="0">
              <a:solidFill>
                <a:schemeClr val="bg1"/>
              </a:solidFill>
              <a:latin typeface="Calibri" panose="020F0502020204030204" pitchFamily="34" charset="0"/>
              <a:cs typeface="Calibri" panose="020F0502020204030204" pitchFamily="34" charset="0"/>
            </a:endParaRPr>
          </a:p>
          <a:p>
            <a:pPr marL="285750" indent="-285750">
              <a:buFont typeface="Wingdings" pitchFamily="2" charset="2"/>
              <a:buChar char="Ø"/>
            </a:pPr>
            <a:r>
              <a:rPr lang="en-CA" b="0" dirty="0">
                <a:solidFill>
                  <a:schemeClr val="bg1"/>
                </a:solidFill>
                <a:effectLst/>
                <a:latin typeface="Calibri" panose="020F0502020204030204" pitchFamily="34" charset="0"/>
                <a:cs typeface="Calibri" panose="020F0502020204030204" pitchFamily="34" charset="0"/>
              </a:rPr>
              <a:t>Perform a t-test to determine the statistical significance of the relationship</a:t>
            </a:r>
          </a:p>
          <a:p>
            <a:pPr marL="285750" indent="-285750">
              <a:buFont typeface="Wingdings" pitchFamily="2" charset="2"/>
              <a:buChar char="Ø"/>
            </a:pPr>
            <a:endParaRPr lang="en-CA" b="0" i="1"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Investigate how long it takes to establish a healthy habit, such as decreased phone usage, by looking at changes in average daily screen time over the period of a month or two months before and after beginning yoga practice, adjusting for weekly period effect</a:t>
            </a:r>
          </a:p>
          <a:p>
            <a:pPr marL="285750" indent="-285750">
              <a:buFont typeface="Wingdings" pitchFamily="2" charset="2"/>
              <a:buChar char="Ø"/>
            </a:pPr>
            <a:endParaRPr lang="en-CA" b="0" i="0" dirty="0">
              <a:solidFill>
                <a:schemeClr val="bg1"/>
              </a:solidFill>
              <a:effectLst/>
              <a:latin typeface="Calibri" panose="020F0502020204030204" pitchFamily="34" charset="0"/>
              <a:cs typeface="Calibri" panose="020F0502020204030204" pitchFamily="34" charset="0"/>
            </a:endParaRPr>
          </a:p>
          <a:p>
            <a:pPr marL="285750" indent="-285750">
              <a:buFont typeface="Wingdings" pitchFamily="2" charset="2"/>
              <a:buChar char="Ø"/>
            </a:pPr>
            <a:r>
              <a:rPr lang="en-CA" b="0" i="0" dirty="0">
                <a:solidFill>
                  <a:schemeClr val="bg1"/>
                </a:solidFill>
                <a:effectLst/>
                <a:latin typeface="Calibri" panose="020F0502020204030204" pitchFamily="34" charset="0"/>
                <a:cs typeface="Calibri" panose="020F0502020204030204" pitchFamily="34" charset="0"/>
              </a:rPr>
              <a:t>The median value for screen time spent on social networking sites for people who do yoga and who do not.</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9983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71D53-02D3-F2AD-CD03-4A5423007EA6}"/>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dirty="0">
                <a:solidFill>
                  <a:schemeClr val="bg1"/>
                </a:solidFill>
                <a:latin typeface="+mj-lt"/>
                <a:ea typeface="+mj-ea"/>
                <a:cs typeface="+mj-cs"/>
              </a:rPr>
              <a:t> </a:t>
            </a:r>
          </a:p>
        </p:txBody>
      </p:sp>
      <p:cxnSp>
        <p:nvCxnSpPr>
          <p:cNvPr id="27" name="Straight Connector 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8D406A88-6D29-F0B0-6FCB-F96EA5C3AFA2}"/>
              </a:ext>
            </a:extLst>
          </p:cNvPr>
          <p:cNvSpPr txBox="1"/>
          <p:nvPr/>
        </p:nvSpPr>
        <p:spPr>
          <a:xfrm>
            <a:off x="8878" y="208773"/>
            <a:ext cx="11372850" cy="646331"/>
          </a:xfrm>
          <a:prstGeom prst="rect">
            <a:avLst/>
          </a:prstGeom>
          <a:noFill/>
        </p:spPr>
        <p:txBody>
          <a:bodyPr wrap="square" rtlCol="0">
            <a:spAutoFit/>
          </a:bodyPr>
          <a:lstStyle/>
          <a:p>
            <a:r>
              <a:rPr lang="en-CA" sz="1800" b="0" i="0" dirty="0">
                <a:solidFill>
                  <a:schemeClr val="bg1"/>
                </a:solidFill>
                <a:effectLst/>
                <a:latin typeface="Calibri" panose="020F0502020204030204" pitchFamily="34" charset="0"/>
                <a:cs typeface="Calibri" panose="020F0502020204030204" pitchFamily="34" charset="0"/>
              </a:rPr>
              <a:t>Insight 1: With the increasing reliance on technology in daily life, people are spending more time than ever before sitting in front of screens. </a:t>
            </a:r>
          </a:p>
        </p:txBody>
      </p:sp>
      <p:pic>
        <p:nvPicPr>
          <p:cNvPr id="9" name="Picture 8" descr="Histogram&#10;&#10;Description automatically generated with medium confidence">
            <a:extLst>
              <a:ext uri="{FF2B5EF4-FFF2-40B4-BE49-F238E27FC236}">
                <a16:creationId xmlns:a16="http://schemas.microsoft.com/office/drawing/2014/main" id="{68C79173-92E4-D9E5-E1DB-52C9C59E2215}"/>
              </a:ext>
            </a:extLst>
          </p:cNvPr>
          <p:cNvPicPr>
            <a:picLocks noChangeAspect="1"/>
          </p:cNvPicPr>
          <p:nvPr/>
        </p:nvPicPr>
        <p:blipFill>
          <a:blip r:embed="rId2"/>
          <a:stretch>
            <a:fillRect/>
          </a:stretch>
        </p:blipFill>
        <p:spPr>
          <a:xfrm>
            <a:off x="1146475" y="1550067"/>
            <a:ext cx="7305667" cy="4089151"/>
          </a:xfrm>
          <a:prstGeom prst="rect">
            <a:avLst/>
          </a:prstGeom>
        </p:spPr>
      </p:pic>
      <p:sp>
        <p:nvSpPr>
          <p:cNvPr id="11" name="TextBox 10">
            <a:extLst>
              <a:ext uri="{FF2B5EF4-FFF2-40B4-BE49-F238E27FC236}">
                <a16:creationId xmlns:a16="http://schemas.microsoft.com/office/drawing/2014/main" id="{254ED998-5283-50D6-0307-3A2FA59D6311}"/>
              </a:ext>
            </a:extLst>
          </p:cNvPr>
          <p:cNvSpPr txBox="1"/>
          <p:nvPr/>
        </p:nvSpPr>
        <p:spPr>
          <a:xfrm>
            <a:off x="0" y="5913977"/>
            <a:ext cx="10788457" cy="369332"/>
          </a:xfrm>
          <a:prstGeom prst="rect">
            <a:avLst/>
          </a:prstGeom>
          <a:noFill/>
        </p:spPr>
        <p:txBody>
          <a:bodyPr wrap="square" rtlCol="0">
            <a:spAutoFit/>
          </a:bodyPr>
          <a:lstStyle/>
          <a:p>
            <a:r>
              <a:rPr lang="en-CA" dirty="0">
                <a:solidFill>
                  <a:schemeClr val="bg1"/>
                </a:solidFill>
                <a:latin typeface="Calibri" panose="020F0502020204030204" pitchFamily="34" charset="0"/>
                <a:cs typeface="Calibri" panose="020F0502020204030204" pitchFamily="34" charset="0"/>
              </a:rPr>
              <a:t>D</a:t>
            </a:r>
            <a:r>
              <a:rPr lang="en-CA" b="0" i="0" dirty="0">
                <a:solidFill>
                  <a:schemeClr val="bg1"/>
                </a:solidFill>
                <a:effectLst/>
                <a:latin typeface="Calibri" panose="020F0502020204030204" pitchFamily="34" charset="0"/>
                <a:cs typeface="Calibri" panose="020F0502020204030204" pitchFamily="34" charset="0"/>
              </a:rPr>
              <a:t>aily minutes of screen time habits, categorized by type of usage</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093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1AA68-4D79-A94B-DDC1-C9EF74DB7C58}"/>
              </a:ext>
            </a:extLst>
          </p:cNvPr>
          <p:cNvSpPr>
            <a:spLocks noGrp="1"/>
          </p:cNvSpPr>
          <p:nvPr>
            <p:ph type="title"/>
          </p:nvPr>
        </p:nvSpPr>
        <p:spPr>
          <a:xfrm>
            <a:off x="0" y="630433"/>
            <a:ext cx="9679449" cy="370819"/>
          </a:xfrm>
        </p:spPr>
        <p:txBody>
          <a:bodyPr vert="horz" lIns="91440" tIns="45720" rIns="91440" bIns="45720" rtlCol="0" anchor="b">
            <a:noAutofit/>
          </a:bodyPr>
          <a:lstStyle/>
          <a:p>
            <a:r>
              <a:rPr lang="en-CA" sz="1800" b="0" i="0" dirty="0">
                <a:solidFill>
                  <a:schemeClr val="bg1"/>
                </a:solidFill>
                <a:effectLst/>
                <a:latin typeface="Calibri" panose="020F0502020204030204" pitchFamily="34" charset="0"/>
                <a:cs typeface="Calibri" panose="020F0502020204030204" pitchFamily="34" charset="0"/>
              </a:rPr>
              <a:t>Insight 2: </a:t>
            </a:r>
            <a:r>
              <a:rPr lang="en-CA" sz="1800" dirty="0">
                <a:solidFill>
                  <a:schemeClr val="bg1"/>
                </a:solidFill>
                <a:latin typeface="Calibri" panose="020F0502020204030204" pitchFamily="34" charset="0"/>
                <a:cs typeface="Calibri" panose="020F0502020204030204" pitchFamily="34" charset="0"/>
              </a:rPr>
              <a:t>C</a:t>
            </a:r>
            <a:r>
              <a:rPr lang="en-CA" sz="1800" b="0" i="0" dirty="0">
                <a:solidFill>
                  <a:schemeClr val="bg1"/>
                </a:solidFill>
                <a:effectLst/>
                <a:latin typeface="Calibri" panose="020F0502020204030204" pitchFamily="34" charset="0"/>
                <a:cs typeface="Calibri" panose="020F0502020204030204" pitchFamily="34" charset="0"/>
              </a:rPr>
              <a:t>orrelation between total screen time and daily activities.</a:t>
            </a:r>
            <a:br>
              <a:rPr lang="en-CA" sz="1600" b="0" i="0" dirty="0">
                <a:solidFill>
                  <a:schemeClr val="bg1"/>
                </a:solidFill>
                <a:effectLst/>
                <a:latin typeface="Calibri" panose="020F0502020204030204" pitchFamily="34" charset="0"/>
                <a:cs typeface="Calibri" panose="020F0502020204030204" pitchFamily="34" charset="0"/>
              </a:rPr>
            </a:br>
            <a:endParaRPr lang="en-CA" sz="1600" b="0" i="0" dirty="0">
              <a:solidFill>
                <a:schemeClr val="bg1"/>
              </a:solidFill>
              <a:effectLst/>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1026" name="Picture 2">
            <a:extLst>
              <a:ext uri="{FF2B5EF4-FFF2-40B4-BE49-F238E27FC236}">
                <a16:creationId xmlns:a16="http://schemas.microsoft.com/office/drawing/2014/main" id="{08E8A68A-34B3-48D1-F45A-69EE1B6DD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032" y="1302397"/>
            <a:ext cx="7202632" cy="45496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F3319C-6A62-4483-0988-0EC2A4F584A7}"/>
              </a:ext>
            </a:extLst>
          </p:cNvPr>
          <p:cNvSpPr txBox="1"/>
          <p:nvPr/>
        </p:nvSpPr>
        <p:spPr>
          <a:xfrm>
            <a:off x="98502" y="5914205"/>
            <a:ext cx="10946695" cy="923330"/>
          </a:xfrm>
          <a:prstGeom prst="rect">
            <a:avLst/>
          </a:prstGeom>
          <a:noFill/>
        </p:spPr>
        <p:txBody>
          <a:bodyPr wrap="square" rtlCol="0">
            <a:spAutoFit/>
          </a:bodyPr>
          <a:lstStyle/>
          <a:p>
            <a:r>
              <a:rPr lang="en-CA" b="0" i="0" dirty="0">
                <a:solidFill>
                  <a:schemeClr val="bg1"/>
                </a:solidFill>
                <a:effectLst/>
                <a:latin typeface="Calibri" panose="020F0502020204030204" pitchFamily="34" charset="0"/>
                <a:cs typeface="Calibri" panose="020F0502020204030204" pitchFamily="34" charset="0"/>
              </a:rPr>
              <a:t>From the heatmap we can see that there is a strong correlation between total screen time and social networking which means the person has spent more screen time on social networking sites. Also</a:t>
            </a:r>
            <a:r>
              <a:rPr lang="en-CA" dirty="0">
                <a:solidFill>
                  <a:schemeClr val="bg1"/>
                </a:solidFill>
                <a:latin typeface="Calibri" panose="020F0502020204030204" pitchFamily="34" charset="0"/>
                <a:cs typeface="Calibri" panose="020F0502020204030204" pitchFamily="34" charset="0"/>
              </a:rPr>
              <a:t>, </a:t>
            </a:r>
            <a:r>
              <a:rPr lang="en-CA" b="0" i="0" dirty="0">
                <a:solidFill>
                  <a:schemeClr val="bg1"/>
                </a:solidFill>
                <a:effectLst/>
                <a:latin typeface="Calibri" panose="020F0502020204030204" pitchFamily="34" charset="0"/>
                <a:cs typeface="Calibri" panose="020F0502020204030204" pitchFamily="34" charset="0"/>
              </a:rPr>
              <a:t>there is a negative correlation between creativity and total screen time.</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08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CDBAA-14B4-7B40-07C0-CA5548AE2D99}"/>
              </a:ext>
            </a:extLst>
          </p:cNvPr>
          <p:cNvSpPr>
            <a:spLocks noGrp="1"/>
          </p:cNvSpPr>
          <p:nvPr>
            <p:ph type="title"/>
          </p:nvPr>
        </p:nvSpPr>
        <p:spPr>
          <a:xfrm>
            <a:off x="8878" y="508650"/>
            <a:ext cx="10492025" cy="592805"/>
          </a:xfrm>
        </p:spPr>
        <p:txBody>
          <a:bodyPr vert="horz" lIns="91440" tIns="45720" rIns="91440" bIns="45720" rtlCol="0" anchor="b">
            <a:normAutofit/>
          </a:bodyPr>
          <a:lstStyle/>
          <a:p>
            <a:r>
              <a:rPr lang="en-CA" sz="1800" b="0" i="0" dirty="0">
                <a:solidFill>
                  <a:schemeClr val="bg1"/>
                </a:solidFill>
                <a:effectLst/>
                <a:latin typeface="Calibri" panose="020F0502020204030204" pitchFamily="34" charset="0"/>
                <a:cs typeface="Calibri" panose="020F0502020204030204" pitchFamily="34" charset="0"/>
              </a:rPr>
              <a:t>Insight 3: Linear Regression </a:t>
            </a:r>
            <a:r>
              <a:rPr lang="en-CA" sz="1800" dirty="0">
                <a:solidFill>
                  <a:schemeClr val="bg1"/>
                </a:solidFill>
                <a:latin typeface="Calibri" panose="020F0502020204030204" pitchFamily="34" charset="0"/>
                <a:cs typeface="Calibri" panose="020F0502020204030204" pitchFamily="34" charset="0"/>
              </a:rPr>
              <a:t> on the dataset</a:t>
            </a:r>
            <a:br>
              <a:rPr lang="en-CA" sz="900" dirty="0">
                <a:solidFill>
                  <a:schemeClr val="bg1"/>
                </a:solidFill>
                <a:latin typeface="Calibri" panose="020F0502020204030204" pitchFamily="34" charset="0"/>
                <a:cs typeface="Calibri" panose="020F0502020204030204" pitchFamily="34" charset="0"/>
              </a:rPr>
            </a:br>
            <a:endParaRPr lang="en-US" sz="1800" b="1" i="0" kern="1200" cap="all" baseline="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2050" name="Picture 2">
            <a:extLst>
              <a:ext uri="{FF2B5EF4-FFF2-40B4-BE49-F238E27FC236}">
                <a16:creationId xmlns:a16="http://schemas.microsoft.com/office/drawing/2014/main" id="{55AFEBF5-25E0-D0C2-2292-467EEE848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1362"/>
            <a:ext cx="12192000" cy="3746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A26B48-5C47-88D5-4200-9F72A3327A2D}"/>
              </a:ext>
            </a:extLst>
          </p:cNvPr>
          <p:cNvSpPr txBox="1"/>
          <p:nvPr/>
        </p:nvSpPr>
        <p:spPr>
          <a:xfrm>
            <a:off x="0" y="5980018"/>
            <a:ext cx="11630025" cy="369332"/>
          </a:xfrm>
          <a:prstGeom prst="rect">
            <a:avLst/>
          </a:prstGeom>
          <a:noFill/>
        </p:spPr>
        <p:txBody>
          <a:bodyPr wrap="square" rtlCol="0">
            <a:spAutoFit/>
          </a:bodyPr>
          <a:lstStyle/>
          <a:p>
            <a:r>
              <a:rPr lang="en-CA" b="0" i="0" dirty="0">
                <a:solidFill>
                  <a:schemeClr val="bg1"/>
                </a:solidFill>
                <a:effectLst/>
                <a:latin typeface="Calibri" panose="020F0502020204030204" pitchFamily="34" charset="0"/>
                <a:cs typeface="Calibri" panose="020F0502020204030204" pitchFamily="34" charset="0"/>
              </a:rPr>
              <a:t>Linear Regression performs very well for this task, for a dataset with low features/rows this is performing exceptionally</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073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55292-24BC-DDD1-743F-9C81EFE6418A}"/>
              </a:ext>
            </a:extLst>
          </p:cNvPr>
          <p:cNvSpPr>
            <a:spLocks noGrp="1"/>
          </p:cNvSpPr>
          <p:nvPr>
            <p:ph type="title"/>
          </p:nvPr>
        </p:nvSpPr>
        <p:spPr>
          <a:xfrm>
            <a:off x="8878" y="1114050"/>
            <a:ext cx="9679449" cy="518047"/>
          </a:xfrm>
        </p:spPr>
        <p:txBody>
          <a:bodyPr vert="horz" lIns="91440" tIns="45720" rIns="91440" bIns="45720" rtlCol="0" anchor="b">
            <a:normAutofit fontScale="90000"/>
          </a:bodyPr>
          <a:lstStyle/>
          <a:p>
            <a:r>
              <a:rPr lang="en-CA" sz="2000" b="0" dirty="0">
                <a:solidFill>
                  <a:schemeClr val="bg1"/>
                </a:solidFill>
                <a:effectLst/>
                <a:latin typeface="Calibri" panose="020F0502020204030204" pitchFamily="34" charset="0"/>
                <a:cs typeface="Calibri" panose="020F0502020204030204" pitchFamily="34" charset="0"/>
              </a:rPr>
              <a:t>Insight 4: Perform a t-test to determine the statistical significance of the relationship</a:t>
            </a:r>
            <a:br>
              <a:rPr lang="en-CA" sz="3600" b="0" dirty="0">
                <a:solidFill>
                  <a:schemeClr val="bg1"/>
                </a:solidFill>
                <a:effectLst/>
                <a:latin typeface="Calibri" panose="020F0502020204030204" pitchFamily="34" charset="0"/>
                <a:cs typeface="Calibri" panose="020F0502020204030204" pitchFamily="34" charset="0"/>
              </a:rPr>
            </a:br>
            <a:endParaRPr lang="en-US" sz="7200" b="1" i="0" kern="1200" cap="all" baseline="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3074" name="Picture 2">
            <a:extLst>
              <a:ext uri="{FF2B5EF4-FFF2-40B4-BE49-F238E27FC236}">
                <a16:creationId xmlns:a16="http://schemas.microsoft.com/office/drawing/2014/main" id="{84C4D712-5794-5088-D23A-3CA4ECFD6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718" y="873408"/>
            <a:ext cx="4556974" cy="46442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586C3D-75CF-47CB-64BB-7D3CEE504F28}"/>
              </a:ext>
            </a:extLst>
          </p:cNvPr>
          <p:cNvSpPr txBox="1"/>
          <p:nvPr/>
        </p:nvSpPr>
        <p:spPr>
          <a:xfrm>
            <a:off x="-27008" y="5792123"/>
            <a:ext cx="11305475" cy="923330"/>
          </a:xfrm>
          <a:prstGeom prst="rect">
            <a:avLst/>
          </a:prstGeom>
          <a:noFill/>
        </p:spPr>
        <p:txBody>
          <a:bodyPr wrap="square" rtlCol="0">
            <a:spAutoFit/>
          </a:bodyPr>
          <a:lstStyle/>
          <a:p>
            <a:r>
              <a:rPr lang="en-CA" b="0" i="0" dirty="0">
                <a:solidFill>
                  <a:schemeClr val="bg1"/>
                </a:solidFill>
                <a:effectLst/>
                <a:latin typeface="Calibri" panose="020F0502020204030204" pitchFamily="34" charset="0"/>
                <a:cs typeface="Calibri" panose="020F0502020204030204" pitchFamily="34" charset="0"/>
              </a:rPr>
              <a:t>Based on the t-statistic and p-value from the t-test, it appears that there is a statistically significant relationship between screen time and yoga. The t-statistic of 13.686 and p-value of 0.000 indicate that the probability of seeing this relationship in the data by chance is very low</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182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68E63-97B9-DC51-7F06-8FD925A837B2}"/>
              </a:ext>
            </a:extLst>
          </p:cNvPr>
          <p:cNvSpPr>
            <a:spLocks noGrp="1"/>
          </p:cNvSpPr>
          <p:nvPr>
            <p:ph type="title"/>
          </p:nvPr>
        </p:nvSpPr>
        <p:spPr>
          <a:xfrm>
            <a:off x="0" y="924597"/>
            <a:ext cx="9679449" cy="801538"/>
          </a:xfrm>
        </p:spPr>
        <p:txBody>
          <a:bodyPr vert="horz" lIns="91440" tIns="45720" rIns="91440" bIns="45720" rtlCol="0" anchor="b">
            <a:normAutofit fontScale="90000"/>
          </a:bodyPr>
          <a:lstStyle/>
          <a:p>
            <a:r>
              <a:rPr lang="en-CA" sz="2000" b="0" i="0" dirty="0">
                <a:solidFill>
                  <a:schemeClr val="bg1"/>
                </a:solidFill>
                <a:effectLst/>
                <a:latin typeface="Calibri" panose="020F0502020204030204" pitchFamily="34" charset="0"/>
                <a:cs typeface="Calibri" panose="020F0502020204030204" pitchFamily="34" charset="0"/>
              </a:rPr>
              <a:t>Insight 5: Investigate how long it takes to establish a healthy habit, such as decreased phone usage, by looking at changes in average daily screen time over the period of a month or two months before and after beginning yoga practice, adjusting for weekly period effect</a:t>
            </a:r>
            <a:br>
              <a:rPr lang="en-CA" sz="3600" b="0" i="0" dirty="0">
                <a:solidFill>
                  <a:schemeClr val="bg1"/>
                </a:solidFill>
                <a:effectLst/>
                <a:latin typeface="Calibri" panose="020F0502020204030204" pitchFamily="34" charset="0"/>
                <a:cs typeface="Calibri" panose="020F0502020204030204" pitchFamily="34" charset="0"/>
              </a:rPr>
            </a:br>
            <a:endParaRPr lang="en-US" sz="7200" b="1" i="0" kern="1200" cap="all" baseline="0" dirty="0">
              <a:solidFill>
                <a:schemeClr val="bg1"/>
              </a:solidFill>
              <a:latin typeface="+mj-lt"/>
              <a:ea typeface="+mj-ea"/>
              <a:cs typeface="+mj-cs"/>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4098" name="Picture 2">
            <a:extLst>
              <a:ext uri="{FF2B5EF4-FFF2-40B4-BE49-F238E27FC236}">
                <a16:creationId xmlns:a16="http://schemas.microsoft.com/office/drawing/2014/main" id="{983A013B-22B6-B5C0-26E7-A2233CEFF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3949" y="5431524"/>
            <a:ext cx="2039558" cy="13808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32D83B2-A60B-4406-A85D-E057DC010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 y="903359"/>
            <a:ext cx="5431242" cy="44020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A920C21-4CCF-FF9A-DE30-6AECBC10A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963" y="903359"/>
            <a:ext cx="5467293" cy="4431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473D64-874C-B0E5-09D4-5FB9F47E4DE0}"/>
              </a:ext>
            </a:extLst>
          </p:cNvPr>
          <p:cNvSpPr txBox="1"/>
          <p:nvPr/>
        </p:nvSpPr>
        <p:spPr>
          <a:xfrm>
            <a:off x="48493" y="5620043"/>
            <a:ext cx="8699491" cy="923330"/>
          </a:xfrm>
          <a:prstGeom prst="rect">
            <a:avLst/>
          </a:prstGeom>
          <a:noFill/>
        </p:spPr>
        <p:txBody>
          <a:bodyPr wrap="square" rtlCol="0">
            <a:spAutoFit/>
          </a:bodyPr>
          <a:lstStyle/>
          <a:p>
            <a:r>
              <a:rPr lang="en-CA" b="0" i="0" dirty="0">
                <a:solidFill>
                  <a:schemeClr val="bg1"/>
                </a:solidFill>
                <a:effectLst/>
                <a:latin typeface="Calibri" panose="020F0502020204030204" pitchFamily="34" charset="0"/>
                <a:cs typeface="Calibri" panose="020F0502020204030204" pitchFamily="34" charset="0"/>
              </a:rPr>
              <a:t>There's a drop of about 20 minutes in the average total screen time</a:t>
            </a:r>
          </a:p>
          <a:p>
            <a:r>
              <a:rPr lang="en-CA" b="0" i="0" dirty="0">
                <a:solidFill>
                  <a:schemeClr val="bg1"/>
                </a:solidFill>
                <a:effectLst/>
                <a:latin typeface="Calibri" panose="020F0502020204030204" pitchFamily="34" charset="0"/>
                <a:cs typeface="Calibri" panose="020F0502020204030204" pitchFamily="34" charset="0"/>
              </a:rPr>
              <a:t>From the analysis we can conclude that the person spent less screen time on the days he did Yoga.</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9842649"/>
      </p:ext>
    </p:extLst>
  </p:cSld>
  <p:clrMapOvr>
    <a:masterClrMapping/>
  </p:clrMapOvr>
</p:sld>
</file>

<file path=ppt/theme/theme1.xml><?xml version="1.0" encoding="utf-8"?>
<a:theme xmlns:a="http://schemas.openxmlformats.org/drawingml/2006/main" name="GradientVTI">
  <a:themeElements>
    <a:clrScheme name="AnalogousFromLightSeedLef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Badge</Template>
  <TotalTime>248</TotalTime>
  <Words>950</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Univers</vt:lpstr>
      <vt:lpstr>Wingdings</vt:lpstr>
      <vt:lpstr>zeitung</vt:lpstr>
      <vt:lpstr>GradientVTI</vt:lpstr>
      <vt:lpstr>Yoga Impacts Screen Time Habits </vt:lpstr>
      <vt:lpstr>Problem  statement </vt:lpstr>
      <vt:lpstr>Dataset </vt:lpstr>
      <vt:lpstr>Research  work</vt:lpstr>
      <vt:lpstr> </vt:lpstr>
      <vt:lpstr>Insight 2: Correlation between total screen time and daily activities. </vt:lpstr>
      <vt:lpstr>Insight 3: Linear Regression  on the dataset </vt:lpstr>
      <vt:lpstr>Insight 4: Perform a t-test to determine the statistical significance of the relationship </vt:lpstr>
      <vt:lpstr>Insight 5: Investigate how long it takes to establish a healthy habit, such as decreased phone usage, by looking at changes in average daily screen time over the period of a month or two months before and after beginning yoga practice, adjusting for weekly period effect </vt:lpstr>
      <vt:lpstr>Insight 6: The median value for screen time spent on social networking sites for people who do yoga and who do not. </vt:lpstr>
      <vt:lpstr>Conclusion and Future Work </vt:lpstr>
      <vt:lpstr>Q&amp;A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 Impacts Screen Time Habits </dc:title>
  <dc:creator>Rashmi Singh</dc:creator>
  <cp:lastModifiedBy>Rashmi Singh</cp:lastModifiedBy>
  <cp:revision>3</cp:revision>
  <dcterms:created xsi:type="dcterms:W3CDTF">2023-04-11T20:20:14Z</dcterms:created>
  <dcterms:modified xsi:type="dcterms:W3CDTF">2023-04-12T00:28:47Z</dcterms:modified>
</cp:coreProperties>
</file>