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7" r:id="rId6"/>
    <p:sldId id="270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23-03-2018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r>
              <a:rPr lang="en-IN" sz="1800" dirty="0"/>
              <a:t>Rashmita Dash	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[1] Most Suitable Investment Round Type is Venture</a:t>
            </a:r>
          </a:p>
          <a:p>
            <a:pPr marL="0" indent="0">
              <a:buNone/>
            </a:pPr>
            <a:r>
              <a:rPr lang="en-IN" sz="1400" dirty="0"/>
              <a:t>[2] The top 9 countries </a:t>
            </a:r>
            <a:r>
              <a:rPr lang="en-US" sz="1400" dirty="0"/>
              <a:t>which have received the highest total funding across ALL sectors for the most suitable investment type are the following:</a:t>
            </a:r>
          </a:p>
          <a:p>
            <a:pPr marL="0" indent="0">
              <a:buNone/>
            </a:pPr>
            <a:r>
              <a:rPr lang="en-IN" sz="1400" dirty="0"/>
              <a:t>USA,CHN,GBR,IND,CAN,FRA,ISR,DEU,RUS</a:t>
            </a:r>
          </a:p>
          <a:p>
            <a:pPr marL="0" indent="0">
              <a:buNone/>
            </a:pPr>
            <a:r>
              <a:rPr lang="en-IN" sz="1400" dirty="0"/>
              <a:t>[3]Top 3 English Speaking Countries for Investment – USA,GBR, IND</a:t>
            </a:r>
          </a:p>
          <a:p>
            <a:pPr marL="0" indent="0">
              <a:buNone/>
            </a:pPr>
            <a:r>
              <a:rPr lang="en-IN" sz="1400" dirty="0"/>
              <a:t>[4] Top 3 Sectors for Investment – Others(miscellaneous),</a:t>
            </a:r>
            <a:r>
              <a:rPr lang="en-IN" sz="1400" dirty="0" err="1"/>
              <a:t>Social..Finance..Analytics..Advertising</a:t>
            </a:r>
            <a:r>
              <a:rPr lang="en-IN" sz="1400" dirty="0"/>
              <a:t>, </a:t>
            </a:r>
            <a:r>
              <a:rPr lang="en-IN" sz="1400" dirty="0" err="1"/>
              <a:t>Cleantech</a:t>
            </a:r>
            <a:r>
              <a:rPr lang="en-IN" sz="1400" dirty="0"/>
              <a:t>..Semiconductors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Investment Survey for Spark Funds LLP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/>
              <a:t>Spark Funds LLP, an asset management company, wants to make investments in a few companies. </a:t>
            </a:r>
          </a:p>
          <a:p>
            <a:pPr marL="0" indent="0">
              <a:buNone/>
            </a:pPr>
            <a:r>
              <a:rPr lang="en-US" sz="1400" dirty="0"/>
              <a:t>The Investment Survey aims to analyze global trends in investments so that Spark Funds can take the investment decisions effectively.</a:t>
            </a:r>
          </a:p>
          <a:p>
            <a:pPr marL="0" indent="0">
              <a:buNone/>
            </a:pPr>
            <a:r>
              <a:rPr lang="en-US" sz="1400" dirty="0"/>
              <a:t>Investment study will be confined to following business constraints: </a:t>
            </a:r>
          </a:p>
          <a:p>
            <a:r>
              <a:rPr lang="en-US" sz="1400" dirty="0"/>
              <a:t>	Investment amount needs to be in the range of 5 - 15 million USD per round of funding</a:t>
            </a:r>
          </a:p>
          <a:p>
            <a:r>
              <a:rPr lang="en-US" sz="1400" dirty="0"/>
              <a:t>	Spark Funds LLP aims to invest only in English-speaking countries because of the ease of communication with the companies it would invest in</a:t>
            </a:r>
          </a:p>
          <a:p>
            <a:r>
              <a:rPr lang="en-US" sz="1400" dirty="0"/>
              <a:t>Spark Fund Aims to Invest in Countries where most of the investments are being made. Specifically the outcome of the survey needs to identify the best sectors, countries, and a suitable investment type for making investments. </a:t>
            </a:r>
            <a:endParaRPr lang="en-US" sz="10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34" y="1854200"/>
            <a:ext cx="6285807" cy="434498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Investment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Objectives:</a:t>
            </a:r>
          </a:p>
          <a:p>
            <a:r>
              <a:rPr lang="en-US" sz="1400" dirty="0"/>
              <a:t>Analysis for understanding investments in Funding Rounds Type such as - venture, seed/angel, private equity categories, etc. </a:t>
            </a:r>
          </a:p>
          <a:p>
            <a:r>
              <a:rPr lang="en-US" sz="1400" dirty="0" err="1"/>
              <a:t>Idenify</a:t>
            </a:r>
            <a:r>
              <a:rPr lang="en-US" sz="1400" dirty="0"/>
              <a:t> best suited Funding Round Type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Analysis Steps :</a:t>
            </a:r>
          </a:p>
          <a:p>
            <a:pPr marL="0" indent="0">
              <a:buNone/>
            </a:pPr>
            <a:r>
              <a:rPr lang="en-US" sz="1400" dirty="0"/>
              <a:t>Companies Specific investment data is collected in Data Frames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Investment data w.r.t each Funding Round Type such as venture, seed/angel, private equity categories, </a:t>
            </a:r>
            <a:r>
              <a:rPr lang="en-US" sz="1400" dirty="0" err="1"/>
              <a:t>etc</a:t>
            </a:r>
            <a:r>
              <a:rPr lang="en-US" sz="1400" dirty="0"/>
              <a:t> is joined with Companies Specific investment data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integration approach in </a:t>
            </a:r>
            <a:r>
              <a:rPr lang="en-US" sz="1400" dirty="0" err="1"/>
              <a:t>pt</a:t>
            </a:r>
            <a:r>
              <a:rPr lang="en-US" sz="1400" dirty="0"/>
              <a:t> 2 is based on matching unique company ids from company investment and funding round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average investment amount is noted for each funding round type in the preferred investment range of 5-15 Million USD.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highest such value in </a:t>
            </a:r>
            <a:r>
              <a:rPr lang="en-US" sz="1400" dirty="0" err="1"/>
              <a:t>pt</a:t>
            </a:r>
            <a:r>
              <a:rPr lang="en-US" sz="1400" dirty="0"/>
              <a:t> 4 provides the most suitable investment round type.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Country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Objective:</a:t>
            </a:r>
          </a:p>
          <a:p>
            <a:pPr marL="0" indent="0">
              <a:buNone/>
            </a:pPr>
            <a:r>
              <a:rPr lang="en-US" sz="1400" dirty="0"/>
              <a:t>List the top nine countries which have received the</a:t>
            </a:r>
          </a:p>
          <a:p>
            <a:pPr marL="0" indent="0">
              <a:buNone/>
            </a:pPr>
            <a:r>
              <a:rPr lang="en-US" sz="1400" dirty="0"/>
              <a:t>highest total funding (across ALL sectors for the most suitable investment type)</a:t>
            </a:r>
          </a:p>
          <a:p>
            <a:pPr marL="0" indent="0">
              <a:buNone/>
            </a:pPr>
            <a:r>
              <a:rPr lang="en-US" sz="1400" dirty="0"/>
              <a:t>Find the top 3 English Speaking Countries that have received the highest total funding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Analysis Steps :</a:t>
            </a:r>
          </a:p>
          <a:p>
            <a:pPr marL="0" indent="0">
              <a:buNone/>
            </a:pPr>
            <a:r>
              <a:rPr lang="en-IN" sz="1400" dirty="0"/>
              <a:t>Group the </a:t>
            </a:r>
            <a:r>
              <a:rPr lang="en-IN" sz="1400" dirty="0" err="1"/>
              <a:t>master_frame</a:t>
            </a:r>
            <a:r>
              <a:rPr lang="en-IN" sz="1400" dirty="0"/>
              <a:t> per country and arrange as per </a:t>
            </a:r>
            <a:r>
              <a:rPr lang="en-US" sz="1400" dirty="0"/>
              <a:t>highest total funding (across ALL sectors for the most suitable investment type)</a:t>
            </a:r>
          </a:p>
          <a:p>
            <a:pPr marL="0" indent="0">
              <a:buNone/>
            </a:pPr>
            <a:r>
              <a:rPr lang="en-IN" sz="1400" dirty="0"/>
              <a:t>Out of the top 9 nine countries identified in </a:t>
            </a:r>
            <a:r>
              <a:rPr lang="en-IN" sz="1400" dirty="0" err="1"/>
              <a:t>pt</a:t>
            </a:r>
            <a:r>
              <a:rPr lang="en-IN" sz="1400" dirty="0"/>
              <a:t> 1, identify what countries are having the official language as English and deriving the top 3 such countries in the order of the total investment made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Objective:</a:t>
            </a:r>
          </a:p>
          <a:p>
            <a:pPr marL="0" indent="0">
              <a:buNone/>
            </a:pPr>
            <a:r>
              <a:rPr lang="en-US" sz="1400" dirty="0"/>
              <a:t>Analyze distribution of investments across the eight main sectors.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Analysis Steps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Convert the mapping file that maps one investment category to a sector from wide to long format for sector analysis. Prep the master frame to populate the primary category from the category list.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Populate sector information into the master data frame containing investment data by joining mapping file’s primary category with master data frame primary category.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Apply business constraints such funding amount range to data obtained in </a:t>
            </a:r>
            <a:r>
              <a:rPr lang="en-US" sz="1400" dirty="0" err="1"/>
              <a:t>pt</a:t>
            </a:r>
            <a:r>
              <a:rPr lang="en-US" sz="1400" dirty="0"/>
              <a:t>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Evaluate the following: </a:t>
            </a:r>
          </a:p>
          <a:p>
            <a:pPr lvl="1"/>
            <a:r>
              <a:rPr lang="en-US" sz="1000" dirty="0"/>
              <a:t>Total number of investments (count)</a:t>
            </a:r>
          </a:p>
          <a:p>
            <a:pPr lvl="1"/>
            <a:r>
              <a:rPr lang="en-US" sz="1000" dirty="0"/>
              <a:t> Total amount of investment (USD)</a:t>
            </a:r>
          </a:p>
          <a:p>
            <a:pPr lvl="1"/>
            <a:r>
              <a:rPr lang="en-US" sz="1000" dirty="0"/>
              <a:t> Top sector (based on count of investments)</a:t>
            </a:r>
          </a:p>
          <a:p>
            <a:pPr lvl="1"/>
            <a:r>
              <a:rPr lang="en-US" sz="1000" dirty="0"/>
              <a:t> Second-best sector (based on count of investments)</a:t>
            </a:r>
          </a:p>
          <a:p>
            <a:pPr lvl="1"/>
            <a:r>
              <a:rPr lang="en-US" sz="1000" dirty="0"/>
              <a:t> Third-best sector (based on count of investments)</a:t>
            </a:r>
          </a:p>
          <a:p>
            <a:pPr lvl="1"/>
            <a:r>
              <a:rPr lang="en-US" sz="1000" dirty="0"/>
              <a:t> Number of investments in the top sector (refer to point 3)</a:t>
            </a:r>
          </a:p>
          <a:p>
            <a:pPr lvl="1"/>
            <a:r>
              <a:rPr lang="en-US" sz="1000" dirty="0"/>
              <a:t> Number of investments in the second-best sector (refer to point 4)</a:t>
            </a:r>
          </a:p>
          <a:p>
            <a:pPr lvl="1"/>
            <a:r>
              <a:rPr lang="en-US" sz="1000" dirty="0"/>
              <a:t>  Number of investments in the third-best sector (refer to point 5)</a:t>
            </a:r>
          </a:p>
          <a:p>
            <a:pPr lvl="1"/>
            <a:r>
              <a:rPr lang="en-US" sz="1000" dirty="0"/>
              <a:t>  For the top sector count-wise (point 3), which company received the highest investment?</a:t>
            </a:r>
          </a:p>
          <a:p>
            <a:pPr lvl="1"/>
            <a:r>
              <a:rPr lang="en-US" sz="1000" dirty="0"/>
              <a:t> For the second-best sector count-wise (point 4), which company received the highest investment?</a:t>
            </a:r>
          </a:p>
        </p:txBody>
      </p:sp>
    </p:spTree>
    <p:extLst>
      <p:ext uri="{BB962C8B-B14F-4D97-AF65-F5344CB8AC3E}">
        <p14:creationId xmlns:p14="http://schemas.microsoft.com/office/powerpoint/2010/main" val="7622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u="sng" dirty="0"/>
              <a:t>Plot 1</a:t>
            </a:r>
          </a:p>
          <a:p>
            <a:pPr marL="0" indent="0">
              <a:buNone/>
            </a:pPr>
            <a:r>
              <a:rPr lang="en-IN" sz="1400" dirty="0"/>
              <a:t>Total Investments </a:t>
            </a:r>
          </a:p>
          <a:p>
            <a:pPr marL="0" indent="0">
              <a:buNone/>
            </a:pPr>
            <a:r>
              <a:rPr lang="en-IN" sz="1400" dirty="0"/>
              <a:t>per FT(Orange)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Average Investment Amount </a:t>
            </a:r>
          </a:p>
          <a:p>
            <a:pPr marL="0" indent="0">
              <a:buNone/>
            </a:pPr>
            <a:r>
              <a:rPr lang="en-IN" sz="1400" dirty="0"/>
              <a:t>Per FT (Blue) 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Total Investments w.r.t Average Investment Amount Per Funding Round Type (FT)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02" y="1685203"/>
            <a:ext cx="853559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u="sng" dirty="0"/>
              <a:t>Plot 3</a:t>
            </a:r>
          </a:p>
          <a:p>
            <a:pPr marL="0" indent="0">
              <a:buNone/>
            </a:pPr>
            <a:r>
              <a:rPr lang="en-IN" sz="1200" dirty="0"/>
              <a:t>Top 9 Favourite Countries</a:t>
            </a:r>
          </a:p>
          <a:p>
            <a:pPr marL="0" indent="0">
              <a:buNone/>
            </a:pPr>
            <a:r>
              <a:rPr lang="en-IN" sz="1200" dirty="0"/>
              <a:t>For Investment in </a:t>
            </a:r>
          </a:p>
          <a:p>
            <a:pPr marL="0" indent="0">
              <a:buNone/>
            </a:pPr>
            <a:r>
              <a:rPr lang="en-IN" sz="1200" dirty="0"/>
              <a:t>Venture Funding Round Type.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Investment Amount Raised Top 9 Countries 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06" y="1438092"/>
            <a:ext cx="7249537" cy="51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u="sng" dirty="0"/>
              <a:t>Plot 3</a:t>
            </a:r>
          </a:p>
          <a:p>
            <a:pPr marL="0" indent="0">
              <a:buNone/>
            </a:pPr>
            <a:r>
              <a:rPr lang="en-IN" sz="1400" dirty="0"/>
              <a:t>Bar Chart Showing </a:t>
            </a:r>
          </a:p>
          <a:p>
            <a:pPr marL="0" indent="0">
              <a:buNone/>
            </a:pPr>
            <a:r>
              <a:rPr lang="en-IN" sz="1400" dirty="0"/>
              <a:t>Top 3 Funding Sectors for </a:t>
            </a:r>
          </a:p>
          <a:p>
            <a:pPr marL="0" indent="0">
              <a:buNone/>
            </a:pPr>
            <a:r>
              <a:rPr lang="en-IN" sz="1400" dirty="0"/>
              <a:t>Top 3 Investor Favourite</a:t>
            </a:r>
          </a:p>
          <a:p>
            <a:pPr marL="0" indent="0">
              <a:buNone/>
            </a:pPr>
            <a:r>
              <a:rPr lang="en-IN" sz="1400" dirty="0"/>
              <a:t>Countries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Top 3 Sectors for Investments in Top 3 Investor Favourite Countries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68" y="1437562"/>
            <a:ext cx="7596917" cy="51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700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Investment Survey for Spark Funds LLP</vt:lpstr>
      <vt:lpstr> Problem Solving Methodology</vt:lpstr>
      <vt:lpstr> Investment Type Analysis</vt:lpstr>
      <vt:lpstr> Country Analysis</vt:lpstr>
      <vt:lpstr>Sector Analysis</vt:lpstr>
      <vt:lpstr>Total Investments w.r.t Average Investment Amount Per Funding Round Type (FT)</vt:lpstr>
      <vt:lpstr>Investment Amount Raised Top 9 Countries </vt:lpstr>
      <vt:lpstr> Top 3 Sectors for Investments in Top 3 Investor Favourite Countries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Nihar Dash</cp:lastModifiedBy>
  <cp:revision>41</cp:revision>
  <dcterms:created xsi:type="dcterms:W3CDTF">2016-06-09T08:16:28Z</dcterms:created>
  <dcterms:modified xsi:type="dcterms:W3CDTF">2018-03-23T15:13:36Z</dcterms:modified>
</cp:coreProperties>
</file>