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69" r:id="rId8"/>
    <p:sldId id="271" r:id="rId9"/>
    <p:sldId id="272"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snapToGrid="0">
      <p:cViewPr varScale="1">
        <p:scale>
          <a:sx n="58" d="100"/>
          <a:sy n="58" d="100"/>
        </p:scale>
        <p:origin x="10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8319-87F1-8562-E97F-F432779730D4}"/>
              </a:ext>
            </a:extLst>
          </p:cNvPr>
          <p:cNvSpPr>
            <a:spLocks noGrp="1"/>
          </p:cNvSpPr>
          <p:nvPr>
            <p:ph type="ctrTitle"/>
          </p:nvPr>
        </p:nvSpPr>
        <p:spPr>
          <a:xfrm>
            <a:off x="1876424" y="1214437"/>
            <a:ext cx="8791575" cy="2387600"/>
          </a:xfrm>
        </p:spPr>
        <p:txBody>
          <a:bodyPr>
            <a:normAutofit fontScale="90000"/>
          </a:bodyPr>
          <a:lstStyle/>
          <a:p>
            <a:pPr algn="ctr"/>
            <a:r>
              <a:rPr lang="en-IN" sz="3600" dirty="0">
                <a:solidFill>
                  <a:schemeClr val="bg1"/>
                </a:solidFill>
                <a:latin typeface="Arial" panose="020B0604020202020204" pitchFamily="34" charset="0"/>
                <a:cs typeface="Arial" panose="020B0604020202020204" pitchFamily="34" charset="0"/>
              </a:rPr>
              <a:t>MINOR PROJECT ON</a:t>
            </a:r>
            <a:br>
              <a:rPr lang="en-IN" sz="3600" dirty="0">
                <a:solidFill>
                  <a:schemeClr val="bg1"/>
                </a:solidFill>
                <a:latin typeface="Arial" panose="020B0604020202020204" pitchFamily="34" charset="0"/>
                <a:cs typeface="Arial" panose="020B0604020202020204" pitchFamily="34" charset="0"/>
              </a:rPr>
            </a:br>
            <a:r>
              <a:rPr lang="en-IN" sz="3600" dirty="0">
                <a:solidFill>
                  <a:schemeClr val="bg1"/>
                </a:solidFill>
                <a:latin typeface="Arial" panose="020B0604020202020204" pitchFamily="34" charset="0"/>
                <a:cs typeface="Arial" panose="020B0604020202020204" pitchFamily="34" charset="0"/>
              </a:rPr>
              <a:t> AUTO COLLEGE BELL WITH TIMETABLE DISPLAY</a:t>
            </a:r>
            <a:br>
              <a:rPr lang="en-IN" sz="3600" dirty="0">
                <a:solidFill>
                  <a:schemeClr val="bg1"/>
                </a:solidFill>
                <a:latin typeface="Arial" panose="020B0604020202020204" pitchFamily="34" charset="0"/>
                <a:cs typeface="Arial" panose="020B0604020202020204" pitchFamily="34" charset="0"/>
              </a:rPr>
            </a:br>
            <a:br>
              <a:rPr lang="en-IN" sz="3600" dirty="0">
                <a:solidFill>
                  <a:schemeClr val="bg1"/>
                </a:solidFill>
                <a:latin typeface="Arial" panose="020B0604020202020204" pitchFamily="34" charset="0"/>
                <a:cs typeface="Arial" panose="020B0604020202020204" pitchFamily="34" charset="0"/>
              </a:rPr>
            </a:br>
            <a:r>
              <a:rPr lang="en-IN" sz="2700" dirty="0">
                <a:solidFill>
                  <a:schemeClr val="bg1"/>
                </a:solidFill>
                <a:latin typeface="Arial" panose="020B0604020202020204" pitchFamily="34" charset="0"/>
                <a:cs typeface="Arial" panose="020B0604020202020204" pitchFamily="34" charset="0"/>
              </a:rPr>
              <a:t>Presented by</a:t>
            </a:r>
            <a:br>
              <a:rPr lang="en-IN" sz="3600" dirty="0">
                <a:solidFill>
                  <a:schemeClr val="bg1"/>
                </a:solidFill>
                <a:latin typeface="Arial" panose="020B0604020202020204" pitchFamily="34" charset="0"/>
                <a:cs typeface="Arial" panose="020B0604020202020204" pitchFamily="34" charset="0"/>
              </a:rPr>
            </a:br>
            <a:br>
              <a:rPr lang="en-IN" sz="2200" dirty="0">
                <a:solidFill>
                  <a:schemeClr val="bg1"/>
                </a:solidFill>
                <a:latin typeface="Arial" panose="020B0604020202020204" pitchFamily="34" charset="0"/>
                <a:cs typeface="Arial" panose="020B0604020202020204" pitchFamily="34" charset="0"/>
              </a:rPr>
            </a:br>
            <a:r>
              <a:rPr lang="en-IN" sz="2700" dirty="0" err="1">
                <a:solidFill>
                  <a:schemeClr val="bg1"/>
                </a:solidFill>
                <a:latin typeface="Arial" panose="020B0604020202020204" pitchFamily="34" charset="0"/>
                <a:cs typeface="Arial" panose="020B0604020202020204" pitchFamily="34" charset="0"/>
              </a:rPr>
              <a:t>Rashmita</a:t>
            </a:r>
            <a:r>
              <a:rPr lang="en-IN" sz="2700" dirty="0">
                <a:solidFill>
                  <a:schemeClr val="bg1"/>
                </a:solidFill>
                <a:latin typeface="Arial" panose="020B0604020202020204" pitchFamily="34" charset="0"/>
                <a:cs typeface="Arial" panose="020B0604020202020204" pitchFamily="34" charset="0"/>
              </a:rPr>
              <a:t> rout(2101298335)</a:t>
            </a:r>
            <a:br>
              <a:rPr lang="en-IN" sz="2200" dirty="0">
                <a:solidFill>
                  <a:schemeClr val="bg1"/>
                </a:solidFill>
                <a:latin typeface="Arial" panose="020B0604020202020204" pitchFamily="34" charset="0"/>
                <a:cs typeface="Arial" panose="020B0604020202020204" pitchFamily="34" charset="0"/>
              </a:rPr>
            </a:br>
            <a:endParaRPr lang="en-IN" sz="2200" dirty="0">
              <a:solidFill>
                <a:schemeClr val="bg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629C512-DAF4-2E0B-2FB1-4F6CC538CD95}"/>
              </a:ext>
            </a:extLst>
          </p:cNvPr>
          <p:cNvSpPr>
            <a:spLocks noGrp="1"/>
          </p:cNvSpPr>
          <p:nvPr>
            <p:ph type="subTitle" idx="1"/>
          </p:nvPr>
        </p:nvSpPr>
        <p:spPr>
          <a:xfrm>
            <a:off x="2042678" y="4017674"/>
            <a:ext cx="8791575" cy="2599257"/>
          </a:xfrm>
        </p:spPr>
        <p:txBody>
          <a:bodyPr>
            <a:normAutofit/>
          </a:bodyPr>
          <a:lstStyle/>
          <a:p>
            <a:pPr algn="ctr"/>
            <a:r>
              <a:rPr lang="en-IN" sz="2400" dirty="0">
                <a:solidFill>
                  <a:schemeClr val="bg1"/>
                </a:solidFill>
                <a:latin typeface="Arial" panose="020B0604020202020204" pitchFamily="34" charset="0"/>
                <a:cs typeface="Arial" panose="020B0604020202020204" pitchFamily="34" charset="0"/>
              </a:rPr>
              <a:t>UNDER THE GUIDANCE OF</a:t>
            </a:r>
          </a:p>
          <a:p>
            <a:pPr algn="ctr"/>
            <a:r>
              <a:rPr lang="en-IN" sz="1800" dirty="0">
                <a:solidFill>
                  <a:schemeClr val="bg1"/>
                </a:solidFill>
                <a:latin typeface="Arial" panose="020B0604020202020204" pitchFamily="34" charset="0"/>
                <a:cs typeface="Arial" panose="020B0604020202020204" pitchFamily="34" charset="0"/>
              </a:rPr>
              <a:t>Prof. Monalisa </a:t>
            </a:r>
            <a:r>
              <a:rPr lang="en-IN" sz="1800" dirty="0" err="1">
                <a:solidFill>
                  <a:schemeClr val="bg1"/>
                </a:solidFill>
                <a:latin typeface="Arial" panose="020B0604020202020204" pitchFamily="34" charset="0"/>
                <a:cs typeface="Arial" panose="020B0604020202020204" pitchFamily="34" charset="0"/>
              </a:rPr>
              <a:t>samal</a:t>
            </a:r>
            <a:endParaRPr lang="en-IN" sz="1800" dirty="0">
              <a:solidFill>
                <a:schemeClr val="bg1"/>
              </a:solidFill>
              <a:latin typeface="Arial" panose="020B0604020202020204" pitchFamily="34" charset="0"/>
              <a:cs typeface="Arial" panose="020B0604020202020204" pitchFamily="34" charset="0"/>
            </a:endParaRPr>
          </a:p>
          <a:p>
            <a:pPr algn="ctr"/>
            <a:r>
              <a:rPr lang="en-IN" dirty="0">
                <a:solidFill>
                  <a:schemeClr val="bg1"/>
                </a:solidFill>
                <a:latin typeface="Arial" panose="020B0604020202020204" pitchFamily="34" charset="0"/>
                <a:cs typeface="Arial" panose="020B0604020202020204" pitchFamily="34" charset="0"/>
              </a:rPr>
              <a:t>Department of electronic and communication engineering</a:t>
            </a:r>
          </a:p>
          <a:p>
            <a:pPr algn="ctr"/>
            <a:r>
              <a:rPr lang="en-IN" dirty="0">
                <a:solidFill>
                  <a:schemeClr val="bg1"/>
                </a:solidFill>
                <a:latin typeface="Arial" panose="020B0604020202020204" pitchFamily="34" charset="0"/>
                <a:cs typeface="Arial" panose="020B0604020202020204" pitchFamily="34" charset="0"/>
              </a:rPr>
              <a:t>Gandhi institute for technology</a:t>
            </a:r>
          </a:p>
          <a:p>
            <a:pPr algn="ctr"/>
            <a:r>
              <a:rPr lang="en-IN" dirty="0">
                <a:solidFill>
                  <a:schemeClr val="bg1"/>
                </a:solidFill>
                <a:latin typeface="Arial" panose="020B0604020202020204" pitchFamily="34" charset="0"/>
                <a:cs typeface="Arial" panose="020B0604020202020204" pitchFamily="34" charset="0"/>
              </a:rPr>
              <a:t>An autonomous institute</a:t>
            </a:r>
          </a:p>
        </p:txBody>
      </p:sp>
    </p:spTree>
    <p:extLst>
      <p:ext uri="{BB962C8B-B14F-4D97-AF65-F5344CB8AC3E}">
        <p14:creationId xmlns:p14="http://schemas.microsoft.com/office/powerpoint/2010/main" val="37659521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7062-6C59-4C41-4AA0-4EAC8531EF00}"/>
              </a:ext>
            </a:extLst>
          </p:cNvPr>
          <p:cNvSpPr>
            <a:spLocks noGrp="1"/>
          </p:cNvSpPr>
          <p:nvPr>
            <p:ph type="title"/>
          </p:nvPr>
        </p:nvSpPr>
        <p:spPr>
          <a:xfrm>
            <a:off x="1141413" y="120316"/>
            <a:ext cx="9905998" cy="861846"/>
          </a:xfrm>
        </p:spPr>
        <p:txBody>
          <a:bodyPr/>
          <a:lstStyle/>
          <a:p>
            <a:pPr algn="ctr"/>
            <a:r>
              <a:rPr lang="en-IN" dirty="0">
                <a:solidFill>
                  <a:schemeClr val="bg1"/>
                </a:solidFill>
                <a:latin typeface="Arial" panose="020B0604020202020204" pitchFamily="34" charset="0"/>
                <a:cs typeface="Arial" panose="020B0604020202020204" pitchFamily="34" charset="0"/>
              </a:rPr>
              <a:t>Circuit diagram</a:t>
            </a:r>
          </a:p>
        </p:txBody>
      </p:sp>
      <p:pic>
        <p:nvPicPr>
          <p:cNvPr id="2050" name="Picture 2">
            <a:extLst>
              <a:ext uri="{FF2B5EF4-FFF2-40B4-BE49-F238E27FC236}">
                <a16:creationId xmlns:a16="http://schemas.microsoft.com/office/drawing/2014/main" id="{A960E95A-676F-D033-A26A-9A5C5B75BF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1138989"/>
            <a:ext cx="9905998" cy="497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0718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51D6-9F98-47C3-31BD-AF5F4A895CA1}"/>
              </a:ext>
            </a:extLst>
          </p:cNvPr>
          <p:cNvSpPr>
            <a:spLocks noGrp="1"/>
          </p:cNvSpPr>
          <p:nvPr>
            <p:ph type="title"/>
          </p:nvPr>
        </p:nvSpPr>
        <p:spPr>
          <a:xfrm>
            <a:off x="1141413" y="144378"/>
            <a:ext cx="9905998" cy="739285"/>
          </a:xfrm>
        </p:spPr>
        <p:txBody>
          <a:bodyPr/>
          <a:lstStyle/>
          <a:p>
            <a:pPr algn="ctr"/>
            <a:r>
              <a:rPr lang="en-IN" dirty="0">
                <a:solidFill>
                  <a:schemeClr val="bg1"/>
                </a:solidFill>
                <a:latin typeface="Arial" panose="020B0604020202020204" pitchFamily="34" charset="0"/>
                <a:cs typeface="Arial" panose="020B0604020202020204" pitchFamily="34" charset="0"/>
              </a:rPr>
              <a:t>Working principle</a:t>
            </a:r>
          </a:p>
        </p:txBody>
      </p:sp>
      <p:sp>
        <p:nvSpPr>
          <p:cNvPr id="3" name="Content Placeholder 2">
            <a:extLst>
              <a:ext uri="{FF2B5EF4-FFF2-40B4-BE49-F238E27FC236}">
                <a16:creationId xmlns:a16="http://schemas.microsoft.com/office/drawing/2014/main" id="{3A64D61F-261C-A39B-2928-DC4382B99133}"/>
              </a:ext>
            </a:extLst>
          </p:cNvPr>
          <p:cNvSpPr>
            <a:spLocks noGrp="1"/>
          </p:cNvSpPr>
          <p:nvPr>
            <p:ph idx="1"/>
          </p:nvPr>
        </p:nvSpPr>
        <p:spPr>
          <a:xfrm>
            <a:off x="1141413" y="144378"/>
            <a:ext cx="9230643" cy="3577389"/>
          </a:xfrm>
        </p:spPr>
        <p:txBody>
          <a:bodyPr>
            <a:noAutofit/>
          </a:bodyPr>
          <a:lstStyle/>
          <a:p>
            <a:pPr marL="0" indent="0">
              <a:buNone/>
            </a:pPr>
            <a:endParaRPr lang="en-US" sz="1800" dirty="0">
              <a:solidFill>
                <a:schemeClr val="bg1"/>
              </a:solidFill>
              <a:latin typeface="Aptos" panose="020B0004020202020204" pitchFamily="34" charset="0"/>
              <a:cs typeface="Arial" panose="020B0604020202020204" pitchFamily="34" charset="0"/>
            </a:endParaRPr>
          </a:p>
          <a:p>
            <a:endParaRPr lang="en-US" sz="1800" dirty="0">
              <a:solidFill>
                <a:schemeClr val="bg1"/>
              </a:solidFill>
              <a:latin typeface="Aptos" panose="020B0004020202020204" pitchFamily="34" charset="0"/>
              <a:cs typeface="Arial" panose="020B0604020202020204" pitchFamily="34" charset="0"/>
            </a:endParaRPr>
          </a:p>
          <a:p>
            <a:r>
              <a:rPr lang="en-US" sz="2000" b="1" dirty="0">
                <a:solidFill>
                  <a:schemeClr val="bg1"/>
                </a:solidFill>
                <a:latin typeface="Aptos" panose="020B0004020202020204" pitchFamily="34" charset="0"/>
                <a:cs typeface="Arial" panose="020B0604020202020204" pitchFamily="34" charset="0"/>
              </a:rPr>
              <a:t>Timetable Programming</a:t>
            </a:r>
            <a:r>
              <a:rPr lang="en-US" sz="2000" dirty="0">
                <a:solidFill>
                  <a:schemeClr val="bg1"/>
                </a:solidFill>
                <a:latin typeface="Aptos" panose="020B0004020202020204" pitchFamily="34" charset="0"/>
                <a:cs typeface="Arial" panose="020B0604020202020204" pitchFamily="34" charset="0"/>
              </a:rPr>
              <a:t>: The bell system is programmed with the college timetable, which includes the start and end times of classes, breaks, lunch periods, and any other events.</a:t>
            </a:r>
          </a:p>
          <a:p>
            <a:r>
              <a:rPr lang="en-US" sz="2000" b="1" dirty="0">
                <a:solidFill>
                  <a:schemeClr val="bg1"/>
                </a:solidFill>
                <a:latin typeface="Aptos" panose="020B0004020202020204" pitchFamily="34" charset="0"/>
                <a:cs typeface="Arial" panose="020B0604020202020204" pitchFamily="34" charset="0"/>
              </a:rPr>
              <a:t>Internal Clock or Timer: </a:t>
            </a:r>
            <a:r>
              <a:rPr lang="en-US" sz="2000" dirty="0">
                <a:solidFill>
                  <a:schemeClr val="bg1"/>
                </a:solidFill>
                <a:latin typeface="Aptos" panose="020B0004020202020204" pitchFamily="34" charset="0"/>
                <a:cs typeface="Arial" panose="020B0604020202020204" pitchFamily="34" charset="0"/>
              </a:rPr>
              <a:t>It has an internal clock or timer that keeps track of the current time and day of the week. This is crucial for determining when to activate the bell based on the programmed timetable.</a:t>
            </a:r>
          </a:p>
          <a:p>
            <a:r>
              <a:rPr lang="en-US" sz="2000" b="1" dirty="0">
                <a:solidFill>
                  <a:schemeClr val="bg1"/>
                </a:solidFill>
                <a:latin typeface="Aptos" panose="020B0004020202020204" pitchFamily="34" charset="0"/>
                <a:cs typeface="Arial" panose="020B0604020202020204" pitchFamily="34" charset="0"/>
              </a:rPr>
              <a:t>Scheduling Logic: </a:t>
            </a:r>
            <a:r>
              <a:rPr lang="en-US" sz="2000" dirty="0">
                <a:solidFill>
                  <a:schemeClr val="bg1"/>
                </a:solidFill>
                <a:latin typeface="Aptos" panose="020B0004020202020204" pitchFamily="34" charset="0"/>
                <a:cs typeface="Arial" panose="020B0604020202020204" pitchFamily="34" charset="0"/>
              </a:rPr>
              <a:t>The system uses a scheduling logic to compare the current time with the programmed timetable. It determines which event (class start, class end, break, etc.) is currently scheduled based on the time and date</a:t>
            </a:r>
          </a:p>
          <a:p>
            <a:r>
              <a:rPr lang="en-US" sz="2000" b="1" dirty="0">
                <a:solidFill>
                  <a:schemeClr val="bg1"/>
                </a:solidFill>
                <a:latin typeface="Aptos" panose="020B0004020202020204" pitchFamily="34" charset="0"/>
                <a:cs typeface="Arial" panose="020B0604020202020204" pitchFamily="34" charset="0"/>
              </a:rPr>
              <a:t>Timetable Display: </a:t>
            </a:r>
            <a:r>
              <a:rPr lang="en-US" sz="2000" dirty="0">
                <a:solidFill>
                  <a:schemeClr val="bg1"/>
                </a:solidFill>
                <a:latin typeface="Aptos" panose="020B0004020202020204" pitchFamily="34" charset="0"/>
                <a:cs typeface="Arial" panose="020B0604020202020204" pitchFamily="34" charset="0"/>
              </a:rPr>
              <a:t>Simultaneously or separately, the system displays the current timetable information. This could be on digital displays placed strategically around the college campus, showing the current class period, upcoming events, or any changes to the regular schedule.</a:t>
            </a:r>
          </a:p>
        </p:txBody>
      </p:sp>
    </p:spTree>
    <p:extLst>
      <p:ext uri="{BB962C8B-B14F-4D97-AF65-F5344CB8AC3E}">
        <p14:creationId xmlns:p14="http://schemas.microsoft.com/office/powerpoint/2010/main" val="3840402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FA82-6EA4-4695-5642-405AEEBACE0F}"/>
              </a:ext>
            </a:extLst>
          </p:cNvPr>
          <p:cNvSpPr>
            <a:spLocks noGrp="1"/>
          </p:cNvSpPr>
          <p:nvPr>
            <p:ph type="title"/>
          </p:nvPr>
        </p:nvSpPr>
        <p:spPr>
          <a:xfrm>
            <a:off x="1216023" y="204954"/>
            <a:ext cx="9905998" cy="861846"/>
          </a:xfrm>
        </p:spPr>
        <p:txBody>
          <a:bodyPr/>
          <a:lstStyle/>
          <a:p>
            <a:pPr algn="ctr"/>
            <a:r>
              <a:rPr lang="en-IN" dirty="0">
                <a:solidFill>
                  <a:schemeClr val="bg1"/>
                </a:solidFill>
                <a:latin typeface="Arial" panose="020B0604020202020204" pitchFamily="34" charset="0"/>
                <a:cs typeface="Arial" panose="020B0604020202020204" pitchFamily="34" charset="0"/>
              </a:rPr>
              <a:t>ADVANTAGES AND DISADVANTAGES</a:t>
            </a:r>
          </a:p>
        </p:txBody>
      </p:sp>
      <p:sp>
        <p:nvSpPr>
          <p:cNvPr id="3" name="Content Placeholder 2">
            <a:extLst>
              <a:ext uri="{FF2B5EF4-FFF2-40B4-BE49-F238E27FC236}">
                <a16:creationId xmlns:a16="http://schemas.microsoft.com/office/drawing/2014/main" id="{F828F02B-4726-A550-FCB8-91E3208A4A68}"/>
              </a:ext>
            </a:extLst>
          </p:cNvPr>
          <p:cNvSpPr>
            <a:spLocks noGrp="1"/>
          </p:cNvSpPr>
          <p:nvPr>
            <p:ph sz="half" idx="1"/>
          </p:nvPr>
        </p:nvSpPr>
        <p:spPr>
          <a:xfrm>
            <a:off x="1544129" y="1238833"/>
            <a:ext cx="4878389" cy="3541714"/>
          </a:xfrm>
        </p:spPr>
        <p:txBody>
          <a:bodyPr>
            <a:noAutofit/>
          </a:bodyPr>
          <a:lstStyle/>
          <a:p>
            <a:r>
              <a:rPr lang="en-IN" dirty="0">
                <a:solidFill>
                  <a:schemeClr val="bg1"/>
                </a:solidFill>
              </a:rPr>
              <a:t>Efficiency</a:t>
            </a:r>
          </a:p>
          <a:p>
            <a:r>
              <a:rPr lang="en-IN" dirty="0">
                <a:solidFill>
                  <a:schemeClr val="bg1"/>
                </a:solidFill>
              </a:rPr>
              <a:t>Convenience</a:t>
            </a:r>
          </a:p>
          <a:p>
            <a:r>
              <a:rPr lang="en-IN" dirty="0">
                <a:solidFill>
                  <a:schemeClr val="bg1"/>
                </a:solidFill>
              </a:rPr>
              <a:t>Flexibility</a:t>
            </a:r>
          </a:p>
          <a:p>
            <a:r>
              <a:rPr lang="en-IN" dirty="0">
                <a:solidFill>
                  <a:schemeClr val="bg1"/>
                </a:solidFill>
              </a:rPr>
              <a:t>Enhanced Communication</a:t>
            </a:r>
          </a:p>
          <a:p>
            <a:r>
              <a:rPr lang="en-IN" dirty="0">
                <a:solidFill>
                  <a:schemeClr val="bg1"/>
                </a:solidFill>
              </a:rPr>
              <a:t>Centralized Control</a:t>
            </a:r>
          </a:p>
          <a:p>
            <a:r>
              <a:rPr lang="en-IN" dirty="0">
                <a:solidFill>
                  <a:schemeClr val="bg1"/>
                </a:solidFill>
              </a:rPr>
              <a:t>Cost-effectiveness</a:t>
            </a:r>
          </a:p>
          <a:p>
            <a:r>
              <a:rPr lang="en-IN" dirty="0">
                <a:solidFill>
                  <a:schemeClr val="bg1"/>
                </a:solidFill>
              </a:rPr>
              <a:t>Improved Learning Environment</a:t>
            </a:r>
          </a:p>
        </p:txBody>
      </p:sp>
      <p:sp>
        <p:nvSpPr>
          <p:cNvPr id="4" name="Content Placeholder 3">
            <a:extLst>
              <a:ext uri="{FF2B5EF4-FFF2-40B4-BE49-F238E27FC236}">
                <a16:creationId xmlns:a16="http://schemas.microsoft.com/office/drawing/2014/main" id="{10518C12-159B-3041-5E1E-126EB6A15ED9}"/>
              </a:ext>
            </a:extLst>
          </p:cNvPr>
          <p:cNvSpPr>
            <a:spLocks noGrp="1"/>
          </p:cNvSpPr>
          <p:nvPr>
            <p:ph sz="half" idx="2"/>
          </p:nvPr>
        </p:nvSpPr>
        <p:spPr>
          <a:xfrm>
            <a:off x="7118685" y="1238833"/>
            <a:ext cx="4875211" cy="3541714"/>
          </a:xfrm>
        </p:spPr>
        <p:txBody>
          <a:bodyPr>
            <a:normAutofit/>
          </a:bodyPr>
          <a:lstStyle/>
          <a:p>
            <a:r>
              <a:rPr lang="en-IN" dirty="0">
                <a:solidFill>
                  <a:schemeClr val="bg1"/>
                </a:solidFill>
              </a:rPr>
              <a:t>Initial Setup Cost</a:t>
            </a:r>
          </a:p>
          <a:p>
            <a:r>
              <a:rPr lang="en-IN" dirty="0">
                <a:solidFill>
                  <a:schemeClr val="bg1"/>
                </a:solidFill>
              </a:rPr>
              <a:t>Maintenance Requirements</a:t>
            </a:r>
          </a:p>
          <a:p>
            <a:r>
              <a:rPr lang="en-IN" dirty="0">
                <a:solidFill>
                  <a:schemeClr val="bg1"/>
                </a:solidFill>
              </a:rPr>
              <a:t>Complexity</a:t>
            </a:r>
          </a:p>
          <a:p>
            <a:r>
              <a:rPr lang="en-IN" dirty="0">
                <a:solidFill>
                  <a:schemeClr val="bg1"/>
                </a:solidFill>
              </a:rPr>
              <a:t>Dependency on Power</a:t>
            </a:r>
          </a:p>
          <a:p>
            <a:r>
              <a:rPr lang="en-IN" dirty="0">
                <a:solidFill>
                  <a:schemeClr val="bg1"/>
                </a:solidFill>
              </a:rPr>
              <a:t>Resistance to Change</a:t>
            </a:r>
          </a:p>
        </p:txBody>
      </p:sp>
    </p:spTree>
    <p:extLst>
      <p:ext uri="{BB962C8B-B14F-4D97-AF65-F5344CB8AC3E}">
        <p14:creationId xmlns:p14="http://schemas.microsoft.com/office/powerpoint/2010/main" val="32688879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7D8D-4231-5838-5CC1-A959D7645C7C}"/>
              </a:ext>
            </a:extLst>
          </p:cNvPr>
          <p:cNvSpPr>
            <a:spLocks noGrp="1"/>
          </p:cNvSpPr>
          <p:nvPr>
            <p:ph type="title"/>
          </p:nvPr>
        </p:nvSpPr>
        <p:spPr>
          <a:xfrm>
            <a:off x="1141413" y="176462"/>
            <a:ext cx="9905998" cy="701425"/>
          </a:xfrm>
        </p:spPr>
        <p:txBody>
          <a:bodyPr/>
          <a:lstStyle/>
          <a:p>
            <a:pPr algn="ctr"/>
            <a:r>
              <a:rPr lang="en-IN" dirty="0">
                <a:solidFill>
                  <a:schemeClr val="bg1"/>
                </a:solidFill>
                <a:latin typeface="Arial" panose="020B0604020202020204" pitchFamily="34" charset="0"/>
                <a:cs typeface="Arial" panose="020B0604020202020204" pitchFamily="34" charset="0"/>
              </a:rPr>
              <a:t>LIMITATIONS</a:t>
            </a:r>
          </a:p>
        </p:txBody>
      </p:sp>
      <p:sp>
        <p:nvSpPr>
          <p:cNvPr id="3" name="Content Placeholder 2">
            <a:extLst>
              <a:ext uri="{FF2B5EF4-FFF2-40B4-BE49-F238E27FC236}">
                <a16:creationId xmlns:a16="http://schemas.microsoft.com/office/drawing/2014/main" id="{2FC51F83-E657-A890-C9ED-C15F98E444DD}"/>
              </a:ext>
            </a:extLst>
          </p:cNvPr>
          <p:cNvSpPr>
            <a:spLocks noGrp="1"/>
          </p:cNvSpPr>
          <p:nvPr>
            <p:ph idx="1"/>
          </p:nvPr>
        </p:nvSpPr>
        <p:spPr>
          <a:xfrm>
            <a:off x="1879350" y="1200943"/>
            <a:ext cx="8066756" cy="4456113"/>
          </a:xfrm>
        </p:spPr>
        <p:txBody>
          <a:bodyPr>
            <a:noAutofit/>
          </a:bodyPr>
          <a:lstStyle/>
          <a:p>
            <a:r>
              <a:rPr lang="en-IN" sz="2800" dirty="0">
                <a:solidFill>
                  <a:schemeClr val="bg1"/>
                </a:solidFill>
              </a:rPr>
              <a:t>Accessibility</a:t>
            </a:r>
          </a:p>
          <a:p>
            <a:r>
              <a:rPr lang="en-IN" sz="2800" dirty="0">
                <a:solidFill>
                  <a:schemeClr val="bg1"/>
                </a:solidFill>
              </a:rPr>
              <a:t>Resistance to Change</a:t>
            </a:r>
          </a:p>
          <a:p>
            <a:r>
              <a:rPr lang="en-IN" sz="2800" dirty="0">
                <a:solidFill>
                  <a:schemeClr val="bg1"/>
                </a:solidFill>
              </a:rPr>
              <a:t>Potential for Technical Issues</a:t>
            </a:r>
          </a:p>
          <a:p>
            <a:r>
              <a:rPr lang="en-IN" sz="2800" dirty="0">
                <a:solidFill>
                  <a:schemeClr val="bg1"/>
                </a:solidFill>
              </a:rPr>
              <a:t>Integration with Existing Systems</a:t>
            </a:r>
          </a:p>
          <a:p>
            <a:r>
              <a:rPr lang="en-IN" sz="2800" dirty="0">
                <a:solidFill>
                  <a:schemeClr val="bg1"/>
                </a:solidFill>
              </a:rPr>
              <a:t>Flexibility in Scheduling</a:t>
            </a:r>
          </a:p>
          <a:p>
            <a:r>
              <a:rPr lang="en-IN" sz="2800" dirty="0">
                <a:solidFill>
                  <a:schemeClr val="bg1"/>
                </a:solidFill>
              </a:rPr>
              <a:t>User Training</a:t>
            </a:r>
          </a:p>
          <a:p>
            <a:r>
              <a:rPr lang="en-IN" sz="2800" dirty="0">
                <a:solidFill>
                  <a:schemeClr val="bg1"/>
                </a:solidFill>
              </a:rPr>
              <a:t>Cost</a:t>
            </a:r>
          </a:p>
        </p:txBody>
      </p:sp>
    </p:spTree>
    <p:extLst>
      <p:ext uri="{BB962C8B-B14F-4D97-AF65-F5344CB8AC3E}">
        <p14:creationId xmlns:p14="http://schemas.microsoft.com/office/powerpoint/2010/main" val="1916412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9CF9-2A2B-FF8C-0675-45D72E1D4BE1}"/>
              </a:ext>
            </a:extLst>
          </p:cNvPr>
          <p:cNvSpPr>
            <a:spLocks noGrp="1"/>
          </p:cNvSpPr>
          <p:nvPr>
            <p:ph type="title"/>
          </p:nvPr>
        </p:nvSpPr>
        <p:spPr>
          <a:xfrm>
            <a:off x="836613" y="160420"/>
            <a:ext cx="9905998" cy="781635"/>
          </a:xfrm>
        </p:spPr>
        <p:txBody>
          <a:bodyPr>
            <a:normAutofit/>
          </a:bodyPr>
          <a:lstStyle/>
          <a:p>
            <a:pPr algn="ctr"/>
            <a:r>
              <a:rPr lang="en-IN" sz="4000" dirty="0">
                <a:solidFill>
                  <a:schemeClr val="bg1"/>
                </a:solidFill>
                <a:latin typeface="Arial" panose="020B0604020202020204" pitchFamily="34" charset="0"/>
                <a:cs typeface="Arial" panose="020B0604020202020204" pitchFamily="34" charset="0"/>
              </a:rPr>
              <a:t>APPLICATION</a:t>
            </a:r>
          </a:p>
        </p:txBody>
      </p:sp>
      <p:sp>
        <p:nvSpPr>
          <p:cNvPr id="6" name="Content Placeholder 5">
            <a:extLst>
              <a:ext uri="{FF2B5EF4-FFF2-40B4-BE49-F238E27FC236}">
                <a16:creationId xmlns:a16="http://schemas.microsoft.com/office/drawing/2014/main" id="{29DE81B8-2213-6800-C809-6586874D50F8}"/>
              </a:ext>
            </a:extLst>
          </p:cNvPr>
          <p:cNvSpPr txBox="1">
            <a:spLocks noGrp="1"/>
          </p:cNvSpPr>
          <p:nvPr>
            <p:ph idx="1"/>
          </p:nvPr>
        </p:nvSpPr>
        <p:spPr>
          <a:xfrm>
            <a:off x="1640306" y="1358482"/>
            <a:ext cx="9906000" cy="3798797"/>
          </a:xfrm>
          <a:prstGeom prst="rect">
            <a:avLst/>
          </a:prstGeom>
          <a:noFill/>
        </p:spPr>
        <p:txBody>
          <a:bodyPr wrap="square">
            <a:spAutoFit/>
          </a:bodyPr>
          <a:lstStyle/>
          <a:p>
            <a:r>
              <a:rPr lang="en-IN" sz="2800" dirty="0">
                <a:solidFill>
                  <a:schemeClr val="bg1"/>
                </a:solidFill>
              </a:rPr>
              <a:t>Classroom Management</a:t>
            </a:r>
          </a:p>
          <a:p>
            <a:r>
              <a:rPr lang="en-IN" sz="2800" dirty="0">
                <a:solidFill>
                  <a:schemeClr val="bg1"/>
                </a:solidFill>
              </a:rPr>
              <a:t>Event Coordination</a:t>
            </a:r>
          </a:p>
          <a:p>
            <a:r>
              <a:rPr lang="en-IN" sz="2800" dirty="0">
                <a:solidFill>
                  <a:schemeClr val="bg1"/>
                </a:solidFill>
                <a:cs typeface="Arial" panose="020B0604020202020204" pitchFamily="34" charset="0"/>
              </a:rPr>
              <a:t>Emergency</a:t>
            </a:r>
            <a:r>
              <a:rPr lang="en-IN" sz="2800" dirty="0">
                <a:solidFill>
                  <a:schemeClr val="bg1"/>
                </a:solidFill>
              </a:rPr>
              <a:t> Alerts</a:t>
            </a:r>
          </a:p>
          <a:p>
            <a:r>
              <a:rPr lang="en-IN" sz="2800" dirty="0">
                <a:solidFill>
                  <a:schemeClr val="bg1"/>
                </a:solidFill>
              </a:rPr>
              <a:t>Announcements and Communication</a:t>
            </a:r>
          </a:p>
          <a:p>
            <a:r>
              <a:rPr lang="en-IN" sz="2800" dirty="0">
                <a:solidFill>
                  <a:schemeClr val="bg1"/>
                </a:solidFill>
              </a:rPr>
              <a:t>Facility Management</a:t>
            </a:r>
          </a:p>
          <a:p>
            <a:r>
              <a:rPr lang="en-IN" sz="2800" dirty="0">
                <a:solidFill>
                  <a:schemeClr val="bg1"/>
                </a:solidFill>
              </a:rPr>
              <a:t>Data Analysis and Insights</a:t>
            </a:r>
          </a:p>
        </p:txBody>
      </p:sp>
    </p:spTree>
    <p:extLst>
      <p:ext uri="{BB962C8B-B14F-4D97-AF65-F5344CB8AC3E}">
        <p14:creationId xmlns:p14="http://schemas.microsoft.com/office/powerpoint/2010/main" val="15825907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D6F3-04D6-6C30-23CF-346DC53534FB}"/>
              </a:ext>
            </a:extLst>
          </p:cNvPr>
          <p:cNvSpPr>
            <a:spLocks noGrp="1"/>
          </p:cNvSpPr>
          <p:nvPr>
            <p:ph type="title"/>
          </p:nvPr>
        </p:nvSpPr>
        <p:spPr>
          <a:xfrm>
            <a:off x="1141412" y="156827"/>
            <a:ext cx="9905998" cy="909972"/>
          </a:xfrm>
        </p:spPr>
        <p:txBody>
          <a:bodyPr/>
          <a:lstStyle/>
          <a:p>
            <a:pPr algn="ctr"/>
            <a:r>
              <a:rPr lang="en-IN" dirty="0">
                <a:solidFill>
                  <a:schemeClr val="bg1"/>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9E96D18D-6A7A-45EA-7842-2A111BC9080F}"/>
              </a:ext>
            </a:extLst>
          </p:cNvPr>
          <p:cNvSpPr>
            <a:spLocks noGrp="1"/>
          </p:cNvSpPr>
          <p:nvPr>
            <p:ph idx="1"/>
          </p:nvPr>
        </p:nvSpPr>
        <p:spPr>
          <a:xfrm>
            <a:off x="1395285" y="1511550"/>
            <a:ext cx="9398251" cy="3541714"/>
          </a:xfrm>
        </p:spPr>
        <p:txBody>
          <a:bodyPr>
            <a:normAutofit/>
          </a:bodyPr>
          <a:lstStyle/>
          <a:p>
            <a:r>
              <a:rPr lang="en-US" sz="2800" dirty="0">
                <a:solidFill>
                  <a:schemeClr val="bg1"/>
                </a:solidFill>
              </a:rPr>
              <a:t>In essence, automatic college bells with timetable displays represent a valuable investment for educational institutions seeking to modernize their infrastructure, promote accountability, and create an environment conducive to learning and growth.</a:t>
            </a:r>
            <a:endParaRPr lang="en-IN" sz="2800" dirty="0">
              <a:solidFill>
                <a:schemeClr val="bg1"/>
              </a:solidFill>
            </a:endParaRPr>
          </a:p>
        </p:txBody>
      </p:sp>
    </p:spTree>
    <p:extLst>
      <p:ext uri="{BB962C8B-B14F-4D97-AF65-F5344CB8AC3E}">
        <p14:creationId xmlns:p14="http://schemas.microsoft.com/office/powerpoint/2010/main" val="3330845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C669-CE97-9E94-FF75-914F5419CA8C}"/>
              </a:ext>
            </a:extLst>
          </p:cNvPr>
          <p:cNvSpPr>
            <a:spLocks noGrp="1"/>
          </p:cNvSpPr>
          <p:nvPr>
            <p:ph type="title"/>
          </p:nvPr>
        </p:nvSpPr>
        <p:spPr>
          <a:xfrm>
            <a:off x="2007687" y="1950430"/>
            <a:ext cx="7858208" cy="1478570"/>
          </a:xfrm>
          <a:effectLst>
            <a:glow rad="101600">
              <a:schemeClr val="accent4">
                <a:satMod val="175000"/>
                <a:alpha val="40000"/>
              </a:schemeClr>
            </a:glow>
          </a:effectLst>
        </p:spPr>
        <p:txBody>
          <a:bodyPr>
            <a:normAutofit/>
          </a:bodyPr>
          <a:lstStyle/>
          <a:p>
            <a:pPr algn="ctr"/>
            <a:r>
              <a:rPr lang="en-IN" sz="8800" b="1" cap="none"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6390330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F9E3-1D47-71E6-16DC-D92B0D26C006}"/>
              </a:ext>
            </a:extLst>
          </p:cNvPr>
          <p:cNvSpPr>
            <a:spLocks noGrp="1"/>
          </p:cNvSpPr>
          <p:nvPr>
            <p:ph type="title"/>
          </p:nvPr>
        </p:nvSpPr>
        <p:spPr>
          <a:xfrm>
            <a:off x="808904" y="0"/>
            <a:ext cx="9905998" cy="1478570"/>
          </a:xfrm>
        </p:spPr>
        <p:txBody>
          <a:bodyPr>
            <a:normAutofit/>
          </a:bodyPr>
          <a:lstStyle/>
          <a:p>
            <a:pPr algn="ctr"/>
            <a:r>
              <a:rPr lang="en-IN" sz="4000" b="1" dirty="0">
                <a:solidFill>
                  <a:schemeClr val="bg1"/>
                </a:solidFill>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AC1D927E-5187-4BE3-C0A1-91C89DBDC374}"/>
              </a:ext>
            </a:extLst>
          </p:cNvPr>
          <p:cNvSpPr>
            <a:spLocks noGrp="1"/>
          </p:cNvSpPr>
          <p:nvPr>
            <p:ph idx="1"/>
          </p:nvPr>
        </p:nvSpPr>
        <p:spPr>
          <a:xfrm>
            <a:off x="1477097" y="1251960"/>
            <a:ext cx="9905999" cy="3541714"/>
          </a:xfrm>
        </p:spPr>
        <p:txBody>
          <a:bodyPr>
            <a:noAutofit/>
          </a:bodyPr>
          <a:lstStyle/>
          <a:p>
            <a:r>
              <a:rPr lang="en-IN" sz="2000" dirty="0">
                <a:solidFill>
                  <a:schemeClr val="bg1"/>
                </a:solidFill>
                <a:latin typeface="Arial" panose="020B0604020202020204" pitchFamily="34" charset="0"/>
                <a:cs typeface="Arial" panose="020B0604020202020204" pitchFamily="34" charset="0"/>
              </a:rPr>
              <a:t>INTRODUCTION</a:t>
            </a:r>
          </a:p>
          <a:p>
            <a:r>
              <a:rPr lang="en-IN" sz="2000" dirty="0">
                <a:solidFill>
                  <a:schemeClr val="bg1"/>
                </a:solidFill>
                <a:latin typeface="Arial" panose="020B0604020202020204" pitchFamily="34" charset="0"/>
                <a:cs typeface="Arial" panose="020B0604020202020204" pitchFamily="34" charset="0"/>
              </a:rPr>
              <a:t>OBJECTIVES</a:t>
            </a:r>
          </a:p>
          <a:p>
            <a:r>
              <a:rPr lang="en-IN" sz="2000" dirty="0">
                <a:solidFill>
                  <a:schemeClr val="bg1"/>
                </a:solidFill>
                <a:latin typeface="Arial" panose="020B0604020202020204" pitchFamily="34" charset="0"/>
                <a:cs typeface="Arial" panose="020B0604020202020204" pitchFamily="34" charset="0"/>
              </a:rPr>
              <a:t>COMPONENT REQUIRED</a:t>
            </a:r>
          </a:p>
          <a:p>
            <a:r>
              <a:rPr lang="en-IN" sz="2000" dirty="0">
                <a:solidFill>
                  <a:schemeClr val="bg1"/>
                </a:solidFill>
                <a:latin typeface="Arial" panose="020B0604020202020204" pitchFamily="34" charset="0"/>
                <a:cs typeface="Arial" panose="020B0604020202020204" pitchFamily="34" charset="0"/>
              </a:rPr>
              <a:t>CIRCUIT DIAGRAM</a:t>
            </a:r>
          </a:p>
          <a:p>
            <a:r>
              <a:rPr lang="en-IN" sz="2000" dirty="0">
                <a:solidFill>
                  <a:schemeClr val="bg1"/>
                </a:solidFill>
                <a:latin typeface="Arial" panose="020B0604020202020204" pitchFamily="34" charset="0"/>
                <a:cs typeface="Arial" panose="020B0604020202020204" pitchFamily="34" charset="0"/>
              </a:rPr>
              <a:t>WORKING PRINCIPLE AND VIDEO</a:t>
            </a:r>
          </a:p>
          <a:p>
            <a:r>
              <a:rPr lang="en-IN" sz="2000" dirty="0">
                <a:solidFill>
                  <a:schemeClr val="bg1"/>
                </a:solidFill>
                <a:latin typeface="Arial" panose="020B0604020202020204" pitchFamily="34" charset="0"/>
                <a:cs typeface="Arial" panose="020B0604020202020204" pitchFamily="34" charset="0"/>
              </a:rPr>
              <a:t>WORKING CODE</a:t>
            </a:r>
          </a:p>
          <a:p>
            <a:r>
              <a:rPr lang="en-IN" sz="2000" dirty="0">
                <a:solidFill>
                  <a:schemeClr val="bg1"/>
                </a:solidFill>
                <a:latin typeface="Arial" panose="020B0604020202020204" pitchFamily="34" charset="0"/>
                <a:cs typeface="Arial" panose="020B0604020202020204" pitchFamily="34" charset="0"/>
              </a:rPr>
              <a:t>ADVANTAGES AND DISADVANTAGES</a:t>
            </a:r>
          </a:p>
          <a:p>
            <a:r>
              <a:rPr lang="en-IN" sz="2000" dirty="0">
                <a:solidFill>
                  <a:schemeClr val="bg1"/>
                </a:solidFill>
                <a:latin typeface="Arial" panose="020B0604020202020204" pitchFamily="34" charset="0"/>
                <a:cs typeface="Arial" panose="020B0604020202020204" pitchFamily="34" charset="0"/>
              </a:rPr>
              <a:t>LIMITATION</a:t>
            </a:r>
          </a:p>
          <a:p>
            <a:r>
              <a:rPr lang="en-IN" sz="2000" dirty="0">
                <a:solidFill>
                  <a:schemeClr val="bg1"/>
                </a:solidFill>
                <a:latin typeface="Arial" panose="020B0604020202020204" pitchFamily="34" charset="0"/>
                <a:cs typeface="Arial" panose="020B0604020202020204" pitchFamily="34" charset="0"/>
              </a:rPr>
              <a:t>APPLICATION</a:t>
            </a:r>
          </a:p>
          <a:p>
            <a:r>
              <a:rPr lang="en-IN" sz="2000" dirty="0">
                <a:solidFill>
                  <a:schemeClr val="bg1"/>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108333959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E3B6-3A9E-1C6B-69A1-D129F7CCFADD}"/>
              </a:ext>
            </a:extLst>
          </p:cNvPr>
          <p:cNvSpPr>
            <a:spLocks noGrp="1"/>
          </p:cNvSpPr>
          <p:nvPr>
            <p:ph type="title"/>
          </p:nvPr>
        </p:nvSpPr>
        <p:spPr>
          <a:xfrm>
            <a:off x="1141413" y="0"/>
            <a:ext cx="9905998" cy="1030289"/>
          </a:xfrm>
        </p:spPr>
        <p:txBody>
          <a:bodyPr/>
          <a:lstStyle/>
          <a:p>
            <a:pPr algn="ctr"/>
            <a:r>
              <a:rPr lang="en-IN" dirty="0">
                <a:solidFill>
                  <a:schemeClr val="bg1"/>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875B37A2-70AF-A4FE-D174-0782E5B942D2}"/>
              </a:ext>
            </a:extLst>
          </p:cNvPr>
          <p:cNvSpPr>
            <a:spLocks noGrp="1"/>
          </p:cNvSpPr>
          <p:nvPr>
            <p:ph idx="1"/>
          </p:nvPr>
        </p:nvSpPr>
        <p:spPr>
          <a:xfrm>
            <a:off x="1141413" y="897775"/>
            <a:ext cx="9905998" cy="4893426"/>
          </a:xfrm>
        </p:spPr>
        <p:txBody>
          <a:bodyPr>
            <a:normAutofit fontScale="85000" lnSpcReduction="20000"/>
          </a:bodyPr>
          <a:lstStyle/>
          <a:p>
            <a:pPr marL="0" indent="0">
              <a:buNone/>
            </a:pPr>
            <a:endParaRPr lang="en-US" dirty="0"/>
          </a:p>
          <a:p>
            <a:r>
              <a:rPr lang="en-US" sz="3000" dirty="0">
                <a:solidFill>
                  <a:schemeClr val="bg1"/>
                </a:solidFill>
                <a:latin typeface="Arial" panose="020B0604020202020204" pitchFamily="34" charset="0"/>
                <a:cs typeface="Arial" panose="020B0604020202020204" pitchFamily="34" charset="0"/>
              </a:rPr>
              <a:t>In today's educational institutions, efficient management of time and schedules is crucial for ensuring smooth operations and enhancing productivity. Traditional methods of managing bells and schedules often lead to inefficiencies and discrepancies. To address these challenges, our project proposes the implementation of an Automatic College Bell System with Timetable Display. This system aims to automate the process of signaling class changes, breaks, and other scheduled events, while also providing real-time timetable information to students, faculty, and staff.</a:t>
            </a:r>
          </a:p>
          <a:p>
            <a:endParaRPr lang="en-IN" dirty="0">
              <a:solidFill>
                <a:schemeClr val="bg1"/>
              </a:solidFill>
            </a:endParaRPr>
          </a:p>
        </p:txBody>
      </p:sp>
    </p:spTree>
    <p:extLst>
      <p:ext uri="{BB962C8B-B14F-4D97-AF65-F5344CB8AC3E}">
        <p14:creationId xmlns:p14="http://schemas.microsoft.com/office/powerpoint/2010/main" val="36516154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FF58-9BD1-5978-3BD6-DED68885B1FD}"/>
              </a:ext>
            </a:extLst>
          </p:cNvPr>
          <p:cNvSpPr>
            <a:spLocks noGrp="1"/>
          </p:cNvSpPr>
          <p:nvPr>
            <p:ph type="title"/>
          </p:nvPr>
        </p:nvSpPr>
        <p:spPr>
          <a:xfrm>
            <a:off x="958533" y="36510"/>
            <a:ext cx="9905998" cy="1030289"/>
          </a:xfrm>
        </p:spPr>
        <p:txBody>
          <a:bodyPr/>
          <a:lstStyle/>
          <a:p>
            <a:pPr algn="ctr"/>
            <a:r>
              <a:rPr lang="en-IN" dirty="0">
                <a:solidFill>
                  <a:schemeClr val="bg1"/>
                </a:solidFill>
              </a:rPr>
              <a:t>OBJECTIVES</a:t>
            </a:r>
          </a:p>
        </p:txBody>
      </p:sp>
      <p:sp>
        <p:nvSpPr>
          <p:cNvPr id="4" name="Rectangle 1">
            <a:extLst>
              <a:ext uri="{FF2B5EF4-FFF2-40B4-BE49-F238E27FC236}">
                <a16:creationId xmlns:a16="http://schemas.microsoft.com/office/drawing/2014/main" id="{628D197C-0067-8BFF-73EE-5EB316F65A23}"/>
              </a:ext>
            </a:extLst>
          </p:cNvPr>
          <p:cNvSpPr>
            <a:spLocks noGrp="1" noChangeArrowheads="1"/>
          </p:cNvSpPr>
          <p:nvPr>
            <p:ph idx="1"/>
          </p:nvPr>
        </p:nvSpPr>
        <p:spPr bwMode="auto">
          <a:xfrm>
            <a:off x="1163783" y="635912"/>
            <a:ext cx="107427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Automation: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bg1"/>
                </a:solidFill>
                <a:effectLst/>
                <a:latin typeface="Arial" panose="020B0604020202020204" pitchFamily="34" charset="0"/>
              </a:rPr>
              <a:t> Replace manual bell ringing with an automated system to ensure precise timing and      reliability.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Timetable Display: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bg1"/>
                </a:solidFill>
                <a:effectLst/>
                <a:latin typeface="Arial" panose="020B0604020202020204" pitchFamily="34" charset="0"/>
              </a:rPr>
              <a:t>  Implement digital displays in key locations throughout the campus to show current and upcoming schedules.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Flexibility: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bg1"/>
                </a:solidFill>
                <a:effectLst/>
                <a:latin typeface="Arial" panose="020B0604020202020204" pitchFamily="34" charset="0"/>
              </a:rPr>
              <a:t> Allow administrators to easily update and customize the timetable based on semester schedules, events, and other factors.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bg1"/>
                </a:solidFill>
                <a:effectLst/>
                <a:latin typeface="Arial" panose="020B0604020202020204" pitchFamily="34" charset="0"/>
              </a:rPr>
              <a:t>  Explore opportunities to integrate the bell system with existing campus management systems for seamless operation.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Enhanced Communication: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bg1"/>
                </a:solidFill>
                <a:effectLst/>
                <a:latin typeface="Arial" panose="020B0604020202020204" pitchFamily="34" charset="0"/>
              </a:rPr>
              <a:t>  Improve communication between stakeholders by providing clear and timely information about schedule changes and events</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245596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B200-C9C7-FC39-2FC0-6DD6A24F05E9}"/>
              </a:ext>
            </a:extLst>
          </p:cNvPr>
          <p:cNvSpPr>
            <a:spLocks noGrp="1"/>
          </p:cNvSpPr>
          <p:nvPr>
            <p:ph type="title"/>
          </p:nvPr>
        </p:nvSpPr>
        <p:spPr>
          <a:xfrm>
            <a:off x="1143001" y="36510"/>
            <a:ext cx="9905998" cy="1030289"/>
          </a:xfrm>
        </p:spPr>
        <p:txBody>
          <a:bodyPr/>
          <a:lstStyle/>
          <a:p>
            <a:pPr algn="ctr"/>
            <a:r>
              <a:rPr lang="en-IN" dirty="0">
                <a:solidFill>
                  <a:schemeClr val="bg1"/>
                </a:solidFill>
                <a:latin typeface="Arial" panose="020B0604020202020204" pitchFamily="34" charset="0"/>
                <a:cs typeface="Arial" panose="020B0604020202020204" pitchFamily="34" charset="0"/>
              </a:rPr>
              <a:t>COMPONENT DESCRIPTION</a:t>
            </a:r>
          </a:p>
        </p:txBody>
      </p:sp>
      <p:sp>
        <p:nvSpPr>
          <p:cNvPr id="7" name="Content Placeholder 6">
            <a:extLst>
              <a:ext uri="{FF2B5EF4-FFF2-40B4-BE49-F238E27FC236}">
                <a16:creationId xmlns:a16="http://schemas.microsoft.com/office/drawing/2014/main" id="{F7394B06-6BCB-D92F-A775-054E66C03A02}"/>
              </a:ext>
            </a:extLst>
          </p:cNvPr>
          <p:cNvSpPr>
            <a:spLocks noGrp="1"/>
          </p:cNvSpPr>
          <p:nvPr>
            <p:ph idx="1"/>
          </p:nvPr>
        </p:nvSpPr>
        <p:spPr>
          <a:xfrm>
            <a:off x="1490546" y="1066798"/>
            <a:ext cx="9905999" cy="5084619"/>
          </a:xfrm>
        </p:spPr>
        <p:txBody>
          <a:bodyPr>
            <a:noAutofit/>
          </a:bodyPr>
          <a:lstStyle/>
          <a:p>
            <a:r>
              <a:rPr lang="en-IN" sz="2800" dirty="0">
                <a:solidFill>
                  <a:schemeClr val="bg1"/>
                </a:solidFill>
              </a:rPr>
              <a:t>Arduino Uno R3</a:t>
            </a:r>
          </a:p>
          <a:p>
            <a:r>
              <a:rPr lang="en-IN" sz="2800" dirty="0">
                <a:solidFill>
                  <a:schemeClr val="bg1"/>
                </a:solidFill>
              </a:rPr>
              <a:t>Relay 5V</a:t>
            </a:r>
          </a:p>
          <a:p>
            <a:r>
              <a:rPr lang="en-IN" sz="2800" dirty="0">
                <a:solidFill>
                  <a:schemeClr val="bg1"/>
                </a:solidFill>
              </a:rPr>
              <a:t>20 X 4 LCD</a:t>
            </a:r>
          </a:p>
          <a:p>
            <a:r>
              <a:rPr lang="en-IN" sz="2800" dirty="0">
                <a:solidFill>
                  <a:schemeClr val="bg1"/>
                </a:solidFill>
              </a:rPr>
              <a:t>LCD 12C</a:t>
            </a:r>
          </a:p>
          <a:p>
            <a:r>
              <a:rPr lang="en-IN" sz="2800" dirty="0">
                <a:solidFill>
                  <a:schemeClr val="bg1"/>
                </a:solidFill>
              </a:rPr>
              <a:t>Buzzer</a:t>
            </a:r>
          </a:p>
          <a:p>
            <a:r>
              <a:rPr lang="en-IN" sz="2800" dirty="0">
                <a:solidFill>
                  <a:schemeClr val="bg1"/>
                </a:solidFill>
              </a:rPr>
              <a:t>12V Adapter</a:t>
            </a:r>
          </a:p>
          <a:p>
            <a:r>
              <a:rPr lang="en-IN" sz="2800" dirty="0">
                <a:solidFill>
                  <a:schemeClr val="bg1"/>
                </a:solidFill>
              </a:rPr>
              <a:t>Jumper Wires</a:t>
            </a:r>
          </a:p>
          <a:p>
            <a:r>
              <a:rPr lang="en-IN" sz="2800" dirty="0">
                <a:solidFill>
                  <a:schemeClr val="bg1"/>
                </a:solidFill>
              </a:rPr>
              <a:t>RESET BOTTEN</a:t>
            </a:r>
          </a:p>
        </p:txBody>
      </p:sp>
    </p:spTree>
    <p:extLst>
      <p:ext uri="{BB962C8B-B14F-4D97-AF65-F5344CB8AC3E}">
        <p14:creationId xmlns:p14="http://schemas.microsoft.com/office/powerpoint/2010/main" val="200615125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E05A-94CB-DB98-1B88-B799EA56D11C}"/>
              </a:ext>
            </a:extLst>
          </p:cNvPr>
          <p:cNvSpPr>
            <a:spLocks noGrp="1"/>
          </p:cNvSpPr>
          <p:nvPr>
            <p:ph type="title"/>
          </p:nvPr>
        </p:nvSpPr>
        <p:spPr>
          <a:xfrm>
            <a:off x="925281" y="216131"/>
            <a:ext cx="9905998" cy="850668"/>
          </a:xfrm>
        </p:spPr>
        <p:txBody>
          <a:bodyPr>
            <a:normAutofit/>
          </a:bodyPr>
          <a:lstStyle/>
          <a:p>
            <a:pPr algn="ctr"/>
            <a:r>
              <a:rPr lang="en-IN" sz="4000" b="1" dirty="0">
                <a:solidFill>
                  <a:schemeClr val="bg1"/>
                </a:solidFill>
                <a:latin typeface="Arial" panose="020B0604020202020204" pitchFamily="34" charset="0"/>
                <a:cs typeface="Arial" panose="020B0604020202020204" pitchFamily="34" charset="0"/>
              </a:rPr>
              <a:t>Arduino uno r3</a:t>
            </a:r>
          </a:p>
        </p:txBody>
      </p:sp>
      <p:sp>
        <p:nvSpPr>
          <p:cNvPr id="4" name="Rectangle 1">
            <a:extLst>
              <a:ext uri="{FF2B5EF4-FFF2-40B4-BE49-F238E27FC236}">
                <a16:creationId xmlns:a16="http://schemas.microsoft.com/office/drawing/2014/main" id="{EDD1C093-7329-41CD-EFA2-B52BE1F74753}"/>
              </a:ext>
            </a:extLst>
          </p:cNvPr>
          <p:cNvSpPr>
            <a:spLocks noGrp="1" noChangeArrowheads="1"/>
          </p:cNvSpPr>
          <p:nvPr>
            <p:ph idx="1"/>
          </p:nvPr>
        </p:nvSpPr>
        <p:spPr bwMode="auto">
          <a:xfrm>
            <a:off x="598515" y="1269009"/>
            <a:ext cx="11305309"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The Arduino Uno is one of the most popular microcontroller boards in the Arduino family. It is widely used for various electronics projects due to its simplicity, ease of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Microcontroller</a:t>
            </a:r>
            <a:r>
              <a:rPr kumimoji="0" lang="en-US" altLang="en-US" b="0" i="0" u="none" strike="noStrike" cap="none" normalizeH="0" baseline="0" dirty="0">
                <a:ln>
                  <a:noFill/>
                </a:ln>
                <a:solidFill>
                  <a:schemeClr val="bg1"/>
                </a:solidFill>
                <a:effectLst/>
                <a:latin typeface="Arial" panose="020B0604020202020204" pitchFamily="34" charset="0"/>
              </a:rPr>
              <a:t>:  ATmega328P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Operating Voltage</a:t>
            </a:r>
            <a:r>
              <a:rPr kumimoji="0" lang="en-US" altLang="en-US" b="0" i="0" u="none" strike="noStrike" cap="none" normalizeH="0" baseline="0" dirty="0">
                <a:ln>
                  <a:noFill/>
                </a:ln>
                <a:solidFill>
                  <a:schemeClr val="bg1"/>
                </a:solidFill>
                <a:effectLst/>
                <a:latin typeface="Arial" panose="020B0604020202020204" pitchFamily="34" charset="0"/>
              </a:rPr>
              <a:t>:  5V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Input Voltage (recommended)</a:t>
            </a:r>
            <a:r>
              <a:rPr kumimoji="0" lang="en-US" altLang="en-US" b="0" i="0" u="none" strike="noStrike" cap="none" normalizeH="0" baseline="0" dirty="0">
                <a:ln>
                  <a:noFill/>
                </a:ln>
                <a:solidFill>
                  <a:schemeClr val="bg1"/>
                </a:solidFill>
                <a:effectLst/>
                <a:latin typeface="Arial" panose="020B0604020202020204" pitchFamily="34" charset="0"/>
              </a:rPr>
              <a:t>:   7-12V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Input Voltage (limit)</a:t>
            </a:r>
            <a:r>
              <a:rPr kumimoji="0" lang="en-US" altLang="en-US" b="0" i="0" u="none" strike="noStrike" cap="none" normalizeH="0" baseline="0" dirty="0">
                <a:ln>
                  <a:noFill/>
                </a:ln>
                <a:solidFill>
                  <a:schemeClr val="bg1"/>
                </a:solidFill>
                <a:effectLst/>
                <a:latin typeface="Arial" panose="020B0604020202020204" pitchFamily="34" charset="0"/>
              </a:rPr>
              <a:t>:   6-20V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Digital I/O Pins</a:t>
            </a:r>
            <a:r>
              <a:rPr kumimoji="0" lang="en-US" altLang="en-US" b="0" i="0" u="none" strike="noStrike" cap="none" normalizeH="0" baseline="0" dirty="0">
                <a:ln>
                  <a:noFill/>
                </a:ln>
                <a:solidFill>
                  <a:schemeClr val="bg1"/>
                </a:solidFill>
                <a:effectLst/>
                <a:latin typeface="Arial" panose="020B0604020202020204" pitchFamily="34" charset="0"/>
              </a:rPr>
              <a:t>:   14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Analog Input Pins</a:t>
            </a:r>
            <a:r>
              <a:rPr kumimoji="0" lang="en-US" altLang="en-US" b="0" i="0" u="none" strike="noStrike" cap="none" normalizeH="0" baseline="0" dirty="0">
                <a:ln>
                  <a:noFill/>
                </a:ln>
                <a:solidFill>
                  <a:schemeClr val="bg1"/>
                </a:solidFill>
                <a:effectLst/>
                <a:latin typeface="Arial" panose="020B0604020202020204" pitchFamily="34" charset="0"/>
              </a:rPr>
              <a:t>:  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Clock Speed</a:t>
            </a:r>
            <a:r>
              <a:rPr kumimoji="0" lang="en-US" altLang="en-US" b="0" i="0" u="none" strike="noStrike" cap="none" normalizeH="0" baseline="0" dirty="0">
                <a:ln>
                  <a:noFill/>
                </a:ln>
                <a:solidFill>
                  <a:schemeClr val="bg1"/>
                </a:solidFill>
                <a:effectLst/>
                <a:latin typeface="Arial" panose="020B0604020202020204" pitchFamily="34" charset="0"/>
              </a:rPr>
              <a:t>:   16 MHz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LED_BUILTIN</a:t>
            </a:r>
            <a:r>
              <a:rPr kumimoji="0" lang="en-US" altLang="en-US" b="0" i="0" u="none" strike="noStrike" cap="none" normalizeH="0" baseline="0" dirty="0">
                <a:ln>
                  <a:noFill/>
                </a:ln>
                <a:solidFill>
                  <a:schemeClr val="bg1"/>
                </a:solidFill>
                <a:effectLst/>
                <a:latin typeface="Arial" panose="020B0604020202020204" pitchFamily="34" charset="0"/>
              </a:rPr>
              <a:t>:   13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A9D62C4-0712-10A2-4E20-6684701D4253}"/>
              </a:ext>
            </a:extLst>
          </p:cNvPr>
          <p:cNvPicPr>
            <a:picLocks noChangeAspect="1"/>
          </p:cNvPicPr>
          <p:nvPr/>
        </p:nvPicPr>
        <p:blipFill>
          <a:blip r:embed="rId2"/>
          <a:stretch>
            <a:fillRect/>
          </a:stretch>
        </p:blipFill>
        <p:spPr>
          <a:xfrm>
            <a:off x="6439594" y="2743200"/>
            <a:ext cx="5037513" cy="3499654"/>
          </a:xfrm>
          <a:prstGeom prst="rect">
            <a:avLst/>
          </a:prstGeom>
        </p:spPr>
      </p:pic>
    </p:spTree>
    <p:extLst>
      <p:ext uri="{BB962C8B-B14F-4D97-AF65-F5344CB8AC3E}">
        <p14:creationId xmlns:p14="http://schemas.microsoft.com/office/powerpoint/2010/main" val="23267768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D2F1-D53D-7615-ACBB-243B84DC3906}"/>
              </a:ext>
            </a:extLst>
          </p:cNvPr>
          <p:cNvSpPr>
            <a:spLocks noGrp="1"/>
          </p:cNvSpPr>
          <p:nvPr>
            <p:ph type="title"/>
          </p:nvPr>
        </p:nvSpPr>
        <p:spPr>
          <a:xfrm>
            <a:off x="991783" y="0"/>
            <a:ext cx="9905998" cy="816928"/>
          </a:xfrm>
        </p:spPr>
        <p:txBody>
          <a:bodyPr/>
          <a:lstStyle/>
          <a:p>
            <a:pPr algn="ctr"/>
            <a:r>
              <a:rPr lang="en-IN" dirty="0">
                <a:solidFill>
                  <a:schemeClr val="bg1"/>
                </a:solidFill>
                <a:latin typeface="Arial" panose="020B0604020202020204" pitchFamily="34" charset="0"/>
                <a:cs typeface="Arial" panose="020B0604020202020204" pitchFamily="34" charset="0"/>
              </a:rPr>
              <a:t>Relay 5v &amp; BUZZER    </a:t>
            </a:r>
          </a:p>
        </p:txBody>
      </p:sp>
      <p:sp>
        <p:nvSpPr>
          <p:cNvPr id="3" name="Content Placeholder 2">
            <a:extLst>
              <a:ext uri="{FF2B5EF4-FFF2-40B4-BE49-F238E27FC236}">
                <a16:creationId xmlns:a16="http://schemas.microsoft.com/office/drawing/2014/main" id="{C7FD221B-5C47-E37B-7C07-5C2686484C81}"/>
              </a:ext>
            </a:extLst>
          </p:cNvPr>
          <p:cNvSpPr>
            <a:spLocks noGrp="1"/>
          </p:cNvSpPr>
          <p:nvPr>
            <p:ph idx="1"/>
          </p:nvPr>
        </p:nvSpPr>
        <p:spPr>
          <a:xfrm>
            <a:off x="415637" y="883080"/>
            <a:ext cx="8539941" cy="5633747"/>
          </a:xfrm>
        </p:spPr>
        <p:txBody>
          <a:bodyPr>
            <a:normAutofit/>
          </a:bodyPr>
          <a:lstStyle/>
          <a:p>
            <a:r>
              <a:rPr lang="en-US" dirty="0">
                <a:solidFill>
                  <a:schemeClr val="bg1"/>
                </a:solidFill>
                <a:latin typeface="Arial" panose="020B0604020202020204" pitchFamily="34" charset="0"/>
                <a:cs typeface="Arial" panose="020B0604020202020204" pitchFamily="34" charset="0"/>
              </a:rPr>
              <a:t>A 5V relay is an electromechanical switch used to control a circuit with a low-power signal (such as 5V) that can turn on or off a higher-power circuit.</a:t>
            </a:r>
          </a:p>
          <a:p>
            <a:r>
              <a:rPr lang="en-US" dirty="0">
                <a:solidFill>
                  <a:schemeClr val="bg1"/>
                </a:solidFill>
                <a:latin typeface="Arial" panose="020B0604020202020204" pitchFamily="34" charset="0"/>
                <a:cs typeface="Arial" panose="020B0604020202020204" pitchFamily="34" charset="0"/>
              </a:rPr>
              <a:t>The relay is activated with a 5V signal.</a:t>
            </a:r>
          </a:p>
          <a:p>
            <a:r>
              <a:rPr lang="en-US" dirty="0">
                <a:solidFill>
                  <a:schemeClr val="bg1"/>
                </a:solidFill>
                <a:latin typeface="Arial" panose="020B0604020202020204" pitchFamily="34" charset="0"/>
                <a:cs typeface="Arial" panose="020B0604020202020204" pitchFamily="34" charset="0"/>
              </a:rPr>
              <a:t>Relays can have different types of contacts, such as Normally Open (NO), Normally Closed (NC), Common, 2 coil (-</a:t>
            </a:r>
            <a:r>
              <a:rPr lang="en-US" dirty="0" err="1">
                <a:solidFill>
                  <a:schemeClr val="bg1"/>
                </a:solidFill>
                <a:latin typeface="Arial" panose="020B0604020202020204" pitchFamily="34" charset="0"/>
                <a:cs typeface="Arial" panose="020B0604020202020204" pitchFamily="34" charset="0"/>
              </a:rPr>
              <a:t>ve</a:t>
            </a:r>
            <a:r>
              <a:rPr lang="en-US" dirty="0">
                <a:solidFill>
                  <a:schemeClr val="bg1"/>
                </a:solidFill>
                <a:latin typeface="Arial" panose="020B0604020202020204" pitchFamily="34" charset="0"/>
                <a:cs typeface="Arial" panose="020B0604020202020204" pitchFamily="34" charset="0"/>
              </a:rPr>
              <a:t> coil, +</a:t>
            </a:r>
            <a:r>
              <a:rPr lang="en-US" dirty="0" err="1">
                <a:solidFill>
                  <a:schemeClr val="bg1"/>
                </a:solidFill>
                <a:latin typeface="Arial" panose="020B0604020202020204" pitchFamily="34" charset="0"/>
                <a:cs typeface="Arial" panose="020B0604020202020204" pitchFamily="34" charset="0"/>
              </a:rPr>
              <a:t>ve</a:t>
            </a:r>
            <a:r>
              <a:rPr lang="en-US" dirty="0">
                <a:solidFill>
                  <a:schemeClr val="bg1"/>
                </a:solidFill>
                <a:latin typeface="Arial" panose="020B0604020202020204" pitchFamily="34" charset="0"/>
                <a:cs typeface="Arial" panose="020B0604020202020204" pitchFamily="34" charset="0"/>
              </a:rPr>
              <a:t> coil).</a:t>
            </a:r>
          </a:p>
          <a:p>
            <a:r>
              <a:rPr lang="en-US" dirty="0">
                <a:solidFill>
                  <a:schemeClr val="bg1"/>
                </a:solidFill>
                <a:latin typeface="Arial" panose="020B0604020202020204" pitchFamily="34" charset="0"/>
                <a:cs typeface="Arial" panose="020B0604020202020204" pitchFamily="34" charset="0"/>
              </a:rPr>
              <a:t>Buzzers are devices used to produce sound, often used in various applications like alarms, indicators, and notifications.</a:t>
            </a:r>
          </a:p>
          <a:p>
            <a:r>
              <a:rPr lang="en-US" dirty="0">
                <a:solidFill>
                  <a:schemeClr val="bg1"/>
                </a:solidFill>
                <a:latin typeface="Arial" panose="020B0604020202020204" pitchFamily="34" charset="0"/>
                <a:cs typeface="Arial" panose="020B0604020202020204" pitchFamily="34" charset="0"/>
              </a:rPr>
              <a:t>Buzzers are 2 terminals(+</a:t>
            </a:r>
            <a:r>
              <a:rPr lang="en-US" dirty="0" err="1">
                <a:solidFill>
                  <a:schemeClr val="bg1"/>
                </a:solidFill>
                <a:latin typeface="Arial" panose="020B0604020202020204" pitchFamily="34" charset="0"/>
                <a:cs typeface="Arial" panose="020B0604020202020204" pitchFamily="34" charset="0"/>
              </a:rPr>
              <a:t>ve</a:t>
            </a:r>
            <a:r>
              <a:rPr lang="en-US" dirty="0">
                <a:solidFill>
                  <a:schemeClr val="bg1"/>
                </a:solidFill>
                <a:latin typeface="Arial" panose="020B0604020202020204" pitchFamily="34" charset="0"/>
                <a:cs typeface="Arial" panose="020B0604020202020204" pitchFamily="34" charset="0"/>
              </a:rPr>
              <a:t> terminal,-</a:t>
            </a:r>
            <a:r>
              <a:rPr lang="en-US" dirty="0" err="1">
                <a:solidFill>
                  <a:schemeClr val="bg1"/>
                </a:solidFill>
                <a:latin typeface="Arial" panose="020B0604020202020204" pitchFamily="34" charset="0"/>
                <a:cs typeface="Arial" panose="020B0604020202020204" pitchFamily="34" charset="0"/>
              </a:rPr>
              <a:t>ve</a:t>
            </a:r>
            <a:r>
              <a:rPr lang="en-US" dirty="0">
                <a:solidFill>
                  <a:schemeClr val="bg1"/>
                </a:solidFill>
                <a:latin typeface="Arial" panose="020B0604020202020204" pitchFamily="34" charset="0"/>
                <a:cs typeface="Arial" panose="020B0604020202020204" pitchFamily="34" charset="0"/>
              </a:rPr>
              <a:t> terminal).</a:t>
            </a:r>
            <a:endParaRPr lang="en-IN"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9B3A8D4-463A-5CCF-46F4-3A741F1B4096}"/>
              </a:ext>
            </a:extLst>
          </p:cNvPr>
          <p:cNvPicPr>
            <a:picLocks noChangeAspect="1"/>
          </p:cNvPicPr>
          <p:nvPr/>
        </p:nvPicPr>
        <p:blipFill>
          <a:blip r:embed="rId2"/>
          <a:stretch>
            <a:fillRect/>
          </a:stretch>
        </p:blipFill>
        <p:spPr>
          <a:xfrm>
            <a:off x="9163155" y="966611"/>
            <a:ext cx="2807171" cy="2873519"/>
          </a:xfrm>
          <a:prstGeom prst="rect">
            <a:avLst/>
          </a:prstGeom>
        </p:spPr>
      </p:pic>
      <p:pic>
        <p:nvPicPr>
          <p:cNvPr id="5" name="Picture 4">
            <a:extLst>
              <a:ext uri="{FF2B5EF4-FFF2-40B4-BE49-F238E27FC236}">
                <a16:creationId xmlns:a16="http://schemas.microsoft.com/office/drawing/2014/main" id="{E993B1E3-5513-8239-7AB2-6167F845AF3C}"/>
              </a:ext>
            </a:extLst>
          </p:cNvPr>
          <p:cNvPicPr>
            <a:picLocks noChangeAspect="1"/>
          </p:cNvPicPr>
          <p:nvPr/>
        </p:nvPicPr>
        <p:blipFill>
          <a:blip r:embed="rId3"/>
          <a:stretch>
            <a:fillRect/>
          </a:stretch>
        </p:blipFill>
        <p:spPr>
          <a:xfrm>
            <a:off x="9728421" y="3989813"/>
            <a:ext cx="2047942" cy="2262013"/>
          </a:xfrm>
          <a:prstGeom prst="rect">
            <a:avLst/>
          </a:prstGeom>
        </p:spPr>
      </p:pic>
    </p:spTree>
    <p:extLst>
      <p:ext uri="{BB962C8B-B14F-4D97-AF65-F5344CB8AC3E}">
        <p14:creationId xmlns:p14="http://schemas.microsoft.com/office/powerpoint/2010/main" val="14165347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8A26-04DA-0E82-700C-1BBB90EF65FB}"/>
              </a:ext>
            </a:extLst>
          </p:cNvPr>
          <p:cNvSpPr>
            <a:spLocks noGrp="1"/>
          </p:cNvSpPr>
          <p:nvPr>
            <p:ph type="title"/>
          </p:nvPr>
        </p:nvSpPr>
        <p:spPr>
          <a:xfrm>
            <a:off x="1143001" y="36510"/>
            <a:ext cx="9905998" cy="1030289"/>
          </a:xfrm>
        </p:spPr>
        <p:txBody>
          <a:bodyPr/>
          <a:lstStyle/>
          <a:p>
            <a:pPr algn="ctr"/>
            <a:r>
              <a:rPr lang="en-IN" b="1" dirty="0">
                <a:solidFill>
                  <a:schemeClr val="bg1"/>
                </a:solidFill>
                <a:latin typeface="Arial" panose="020B0604020202020204" pitchFamily="34" charset="0"/>
                <a:cs typeface="Arial" panose="020B0604020202020204" pitchFamily="34" charset="0"/>
              </a:rPr>
              <a:t>20 X 4 LCD &amp; I2C MODULE</a:t>
            </a:r>
            <a:endParaRPr lang="en-IN" dirty="0"/>
          </a:p>
        </p:txBody>
      </p:sp>
      <p:sp>
        <p:nvSpPr>
          <p:cNvPr id="3" name="Content Placeholder 2">
            <a:extLst>
              <a:ext uri="{FF2B5EF4-FFF2-40B4-BE49-F238E27FC236}">
                <a16:creationId xmlns:a16="http://schemas.microsoft.com/office/drawing/2014/main" id="{ABCA10DD-18C1-7D3F-D6FA-CC960040D38E}"/>
              </a:ext>
            </a:extLst>
          </p:cNvPr>
          <p:cNvSpPr>
            <a:spLocks noGrp="1"/>
          </p:cNvSpPr>
          <p:nvPr>
            <p:ph idx="1"/>
          </p:nvPr>
        </p:nvSpPr>
        <p:spPr>
          <a:xfrm>
            <a:off x="1008409" y="551654"/>
            <a:ext cx="10629410" cy="5115590"/>
          </a:xfrm>
        </p:spPr>
        <p:txBody>
          <a:bodyPr>
            <a:noAutofit/>
          </a:bodyPr>
          <a:lstStyle/>
          <a:p>
            <a:pPr eaLnBrk="0" fontAlgn="base" hangingPunct="0">
              <a:lnSpc>
                <a:spcPct val="100000"/>
              </a:lnSpc>
              <a:spcBef>
                <a:spcPct val="0"/>
              </a:spcBef>
              <a:spcAft>
                <a:spcPct val="0"/>
              </a:spcAft>
              <a:buSzTx/>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SzTx/>
            </a:pP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A 20x4 LCD refers to a Liquid Crystal Display that has 20 columns and 4 rows. It can display up to 80 characters at a time.</a:t>
            </a:r>
          </a:p>
          <a:p>
            <a:pPr eaLnBrk="0" fontAlgn="base" hangingPunct="0">
              <a:lnSpc>
                <a:spcPct val="100000"/>
              </a:lnSpc>
              <a:spcBef>
                <a:spcPct val="0"/>
              </a:spcBef>
              <a:spcAft>
                <a:spcPct val="0"/>
              </a:spcAft>
              <a:buSzTx/>
            </a:pP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Often includes an LED backlight for visibility in low light conditions.</a:t>
            </a:r>
          </a:p>
          <a:p>
            <a:pPr eaLnBrk="0" fontAlgn="base" hangingPunct="0">
              <a:lnSpc>
                <a:spcPct val="100000"/>
              </a:lnSpc>
              <a:spcBef>
                <a:spcPct val="0"/>
              </a:spcBef>
              <a:spcAft>
                <a:spcPct val="0"/>
              </a:spcAft>
              <a:buSzTx/>
            </a:pP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Usually interfaces via I2C or parallel connection.</a:t>
            </a:r>
          </a:p>
          <a:p>
            <a:r>
              <a:rPr lang="en-US" dirty="0">
                <a:solidFill>
                  <a:schemeClr val="bg1"/>
                </a:solidFill>
                <a:latin typeface="Arial" panose="020B0604020202020204" pitchFamily="34" charset="0"/>
                <a:cs typeface="Arial" panose="020B0604020202020204" pitchFamily="34" charset="0"/>
              </a:rPr>
              <a:t>Using a 20x4 LCD with an I2C module simplifies the wiring and control process by reducing the number of pins needed.</a:t>
            </a:r>
          </a:p>
          <a:p>
            <a:pPr marL="742950" lvl="1" indent="-285750">
              <a:buFont typeface="+mj-lt"/>
              <a:buAutoNum type="arabicPeriod"/>
            </a:pPr>
            <a:r>
              <a:rPr lang="en-US" sz="2400" b="1" dirty="0">
                <a:solidFill>
                  <a:schemeClr val="bg1"/>
                </a:solidFill>
                <a:latin typeface="Arial" panose="020B0604020202020204" pitchFamily="34" charset="0"/>
                <a:cs typeface="Arial" panose="020B0604020202020204" pitchFamily="34" charset="0"/>
              </a:rPr>
              <a:t>SDA (Data Line):</a:t>
            </a:r>
            <a:r>
              <a:rPr lang="en-US" sz="2400" dirty="0">
                <a:solidFill>
                  <a:schemeClr val="bg1"/>
                </a:solidFill>
                <a:latin typeface="Arial" panose="020B0604020202020204" pitchFamily="34" charset="0"/>
                <a:cs typeface="Arial" panose="020B0604020202020204" pitchFamily="34" charset="0"/>
              </a:rPr>
              <a:t> Connect to the SDA pin on your Arduino (A4 on an Uno).</a:t>
            </a:r>
          </a:p>
          <a:p>
            <a:pPr marL="742950" lvl="1" indent="-285750">
              <a:buFont typeface="+mj-lt"/>
              <a:buAutoNum type="arabicPeriod"/>
            </a:pPr>
            <a:r>
              <a:rPr lang="en-US" sz="2400" b="1" dirty="0">
                <a:solidFill>
                  <a:schemeClr val="bg1"/>
                </a:solidFill>
                <a:latin typeface="Arial" panose="020B0604020202020204" pitchFamily="34" charset="0"/>
                <a:cs typeface="Arial" panose="020B0604020202020204" pitchFamily="34" charset="0"/>
              </a:rPr>
              <a:t>SCL (Clock Line):</a:t>
            </a:r>
            <a:r>
              <a:rPr lang="en-US" sz="2400" dirty="0">
                <a:solidFill>
                  <a:schemeClr val="bg1"/>
                </a:solidFill>
                <a:latin typeface="Arial" panose="020B0604020202020204" pitchFamily="34" charset="0"/>
                <a:cs typeface="Arial" panose="020B0604020202020204" pitchFamily="34" charset="0"/>
              </a:rPr>
              <a:t> Connect to the SCL pin on your Arduino (A5 on an Uno).</a:t>
            </a:r>
          </a:p>
          <a:p>
            <a:pPr marL="742950" lvl="1" indent="-285750">
              <a:buFont typeface="+mj-lt"/>
              <a:buAutoNum type="arabicPeriod"/>
            </a:pPr>
            <a:r>
              <a:rPr lang="en-US" sz="2400" b="1" dirty="0">
                <a:solidFill>
                  <a:schemeClr val="bg1"/>
                </a:solidFill>
                <a:latin typeface="Arial" panose="020B0604020202020204" pitchFamily="34" charset="0"/>
                <a:cs typeface="Arial" panose="020B0604020202020204" pitchFamily="34" charset="0"/>
              </a:rPr>
              <a:t>VCC:</a:t>
            </a:r>
            <a:r>
              <a:rPr lang="en-US" sz="2400" dirty="0">
                <a:solidFill>
                  <a:schemeClr val="bg1"/>
                </a:solidFill>
                <a:latin typeface="Arial" panose="020B0604020202020204" pitchFamily="34" charset="0"/>
                <a:cs typeface="Arial" panose="020B0604020202020204" pitchFamily="34" charset="0"/>
              </a:rPr>
              <a:t> Connect to the 5V pin on your Arduino.</a:t>
            </a:r>
          </a:p>
          <a:p>
            <a:pPr marL="742950" lvl="1" indent="-285750">
              <a:buFont typeface="+mj-lt"/>
              <a:buAutoNum type="arabicPeriod"/>
            </a:pPr>
            <a:r>
              <a:rPr lang="en-US" sz="2400" b="1" dirty="0">
                <a:solidFill>
                  <a:schemeClr val="bg1"/>
                </a:solidFill>
                <a:latin typeface="Arial" panose="020B0604020202020204" pitchFamily="34" charset="0"/>
                <a:cs typeface="Arial" panose="020B0604020202020204" pitchFamily="34" charset="0"/>
              </a:rPr>
              <a:t>GND:</a:t>
            </a:r>
            <a:r>
              <a:rPr lang="en-US" sz="2400" dirty="0">
                <a:solidFill>
                  <a:schemeClr val="bg1"/>
                </a:solidFill>
                <a:latin typeface="Arial" panose="020B0604020202020204" pitchFamily="34" charset="0"/>
                <a:cs typeface="Arial" panose="020B0604020202020204" pitchFamily="34" charset="0"/>
              </a:rPr>
              <a:t> Connect to the GND pin on your Arduino</a:t>
            </a:r>
            <a:r>
              <a:rPr lang="en-US" dirty="0">
                <a:solidFill>
                  <a:schemeClr val="bg1"/>
                </a:solidFill>
              </a:rPr>
              <a:t>.</a:t>
            </a: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sz="2000" dirty="0"/>
          </a:p>
        </p:txBody>
      </p:sp>
    </p:spTree>
    <p:extLst>
      <p:ext uri="{BB962C8B-B14F-4D97-AF65-F5344CB8AC3E}">
        <p14:creationId xmlns:p14="http://schemas.microsoft.com/office/powerpoint/2010/main" val="202490640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AE1834-8261-6F09-CE68-D0749EC5F88E}"/>
              </a:ext>
            </a:extLst>
          </p:cNvPr>
          <p:cNvPicPr>
            <a:picLocks noChangeAspect="1"/>
          </p:cNvPicPr>
          <p:nvPr/>
        </p:nvPicPr>
        <p:blipFill>
          <a:blip r:embed="rId2"/>
          <a:stretch>
            <a:fillRect/>
          </a:stretch>
        </p:blipFill>
        <p:spPr>
          <a:xfrm>
            <a:off x="1519277" y="266006"/>
            <a:ext cx="3584738" cy="3325091"/>
          </a:xfrm>
          <a:prstGeom prst="rect">
            <a:avLst/>
          </a:prstGeom>
        </p:spPr>
      </p:pic>
      <p:pic>
        <p:nvPicPr>
          <p:cNvPr id="3" name="Picture 2">
            <a:extLst>
              <a:ext uri="{FF2B5EF4-FFF2-40B4-BE49-F238E27FC236}">
                <a16:creationId xmlns:a16="http://schemas.microsoft.com/office/drawing/2014/main" id="{DA0D2633-DEFE-A19D-F9A5-C46D62611B01}"/>
              </a:ext>
            </a:extLst>
          </p:cNvPr>
          <p:cNvPicPr>
            <a:picLocks noChangeAspect="1"/>
          </p:cNvPicPr>
          <p:nvPr/>
        </p:nvPicPr>
        <p:blipFill>
          <a:blip r:embed="rId3"/>
          <a:stretch>
            <a:fillRect/>
          </a:stretch>
        </p:blipFill>
        <p:spPr>
          <a:xfrm>
            <a:off x="6467303" y="266005"/>
            <a:ext cx="4372494" cy="3325091"/>
          </a:xfrm>
          <a:prstGeom prst="rect">
            <a:avLst/>
          </a:prstGeom>
        </p:spPr>
      </p:pic>
      <p:pic>
        <p:nvPicPr>
          <p:cNvPr id="4" name="Picture 3">
            <a:extLst>
              <a:ext uri="{FF2B5EF4-FFF2-40B4-BE49-F238E27FC236}">
                <a16:creationId xmlns:a16="http://schemas.microsoft.com/office/drawing/2014/main" id="{253E3457-C899-DFA4-B68B-08CFD447E536}"/>
              </a:ext>
            </a:extLst>
          </p:cNvPr>
          <p:cNvPicPr>
            <a:picLocks noChangeAspect="1"/>
          </p:cNvPicPr>
          <p:nvPr/>
        </p:nvPicPr>
        <p:blipFill>
          <a:blip r:embed="rId4"/>
          <a:stretch>
            <a:fillRect/>
          </a:stretch>
        </p:blipFill>
        <p:spPr>
          <a:xfrm>
            <a:off x="3548150" y="3667819"/>
            <a:ext cx="5105400" cy="2924175"/>
          </a:xfrm>
          <a:prstGeom prst="rect">
            <a:avLst/>
          </a:prstGeom>
        </p:spPr>
      </p:pic>
    </p:spTree>
    <p:extLst>
      <p:ext uri="{BB962C8B-B14F-4D97-AF65-F5344CB8AC3E}">
        <p14:creationId xmlns:p14="http://schemas.microsoft.com/office/powerpoint/2010/main" val="2964465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227</TotalTime>
  <Words>860</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Tw Cen MT</vt:lpstr>
      <vt:lpstr>Circuit</vt:lpstr>
      <vt:lpstr>MINOR PROJECT ON  AUTO COLLEGE BELL WITH TIMETABLE DISPLAY  Presented by  Rashmita rout(2101298335) </vt:lpstr>
      <vt:lpstr>CONTENTS</vt:lpstr>
      <vt:lpstr>INTRODUCTION</vt:lpstr>
      <vt:lpstr>OBJECTIVES</vt:lpstr>
      <vt:lpstr>COMPONENT DESCRIPTION</vt:lpstr>
      <vt:lpstr>Arduino uno r3</vt:lpstr>
      <vt:lpstr>Relay 5v &amp; BUZZER    </vt:lpstr>
      <vt:lpstr>20 X 4 LCD &amp; I2C MODULE</vt:lpstr>
      <vt:lpstr>PowerPoint Presentation</vt:lpstr>
      <vt:lpstr>Circuit diagram</vt:lpstr>
      <vt:lpstr>Working principle</vt:lpstr>
      <vt:lpstr>ADVANTAGES AND DISADVANTAGES</vt:lpstr>
      <vt:lpstr>LIMITATIONS</vt:lpstr>
      <vt:lpstr>APPLICATION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routrashmita515@gmail.com</dc:creator>
  <cp:lastModifiedBy>routrashmita515@gmail.com</cp:lastModifiedBy>
  <cp:revision>5</cp:revision>
  <dcterms:created xsi:type="dcterms:W3CDTF">2024-07-02T05:12:21Z</dcterms:created>
  <dcterms:modified xsi:type="dcterms:W3CDTF">2024-11-01T07:01:38Z</dcterms:modified>
</cp:coreProperties>
</file>