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54"/>
  </p:notesMasterIdLst>
  <p:handoutMasterIdLst>
    <p:handoutMasterId r:id="rId55"/>
  </p:handoutMasterIdLst>
  <p:sldIdLst>
    <p:sldId id="256" r:id="rId4"/>
    <p:sldId id="262" r:id="rId5"/>
    <p:sldId id="268" r:id="rId6"/>
    <p:sldId id="305" r:id="rId7"/>
    <p:sldId id="290" r:id="rId8"/>
    <p:sldId id="304" r:id="rId9"/>
    <p:sldId id="311" r:id="rId10"/>
    <p:sldId id="312" r:id="rId11"/>
    <p:sldId id="306" r:id="rId12"/>
    <p:sldId id="307" r:id="rId13"/>
    <p:sldId id="308" r:id="rId14"/>
    <p:sldId id="309" r:id="rId15"/>
    <p:sldId id="310" r:id="rId16"/>
    <p:sldId id="280" r:id="rId17"/>
    <p:sldId id="279" r:id="rId18"/>
    <p:sldId id="296" r:id="rId19"/>
    <p:sldId id="300" r:id="rId20"/>
    <p:sldId id="297" r:id="rId21"/>
    <p:sldId id="298" r:id="rId22"/>
    <p:sldId id="289" r:id="rId23"/>
    <p:sldId id="302" r:id="rId24"/>
    <p:sldId id="301" r:id="rId25"/>
    <p:sldId id="295" r:id="rId26"/>
    <p:sldId id="293" r:id="rId27"/>
    <p:sldId id="291" r:id="rId28"/>
    <p:sldId id="294" r:id="rId29"/>
    <p:sldId id="292" r:id="rId30"/>
    <p:sldId id="282" r:id="rId31"/>
    <p:sldId id="281" r:id="rId32"/>
    <p:sldId id="257" r:id="rId33"/>
    <p:sldId id="258" r:id="rId34"/>
    <p:sldId id="259" r:id="rId35"/>
    <p:sldId id="274" r:id="rId36"/>
    <p:sldId id="275" r:id="rId37"/>
    <p:sldId id="260" r:id="rId38"/>
    <p:sldId id="261" r:id="rId39"/>
    <p:sldId id="277" r:id="rId40"/>
    <p:sldId id="278" r:id="rId41"/>
    <p:sldId id="284" r:id="rId42"/>
    <p:sldId id="288" r:id="rId43"/>
    <p:sldId id="285" r:id="rId44"/>
    <p:sldId id="286" r:id="rId45"/>
    <p:sldId id="287" r:id="rId46"/>
    <p:sldId id="263" r:id="rId47"/>
    <p:sldId id="265" r:id="rId48"/>
    <p:sldId id="267" r:id="rId49"/>
    <p:sldId id="269" r:id="rId50"/>
    <p:sldId id="270" r:id="rId51"/>
    <p:sldId id="271" r:id="rId52"/>
    <p:sldId id="273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</a:t>
          </a:r>
          <a:r>
            <a:rPr lang="en-US" dirty="0" smtClean="0"/>
            <a:t>Labs released next </a:t>
          </a:r>
          <a:r>
            <a:rPr lang="en-US" b="1" dirty="0" smtClean="0"/>
            <a:t>Year 1977</a:t>
          </a:r>
          <a:endParaRPr lang="en-US" b="1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dirty="0" smtClean="0"/>
            <a:t>Originally 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Apache</a:t>
          </a:r>
        </a:p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Used widely for Unix System (</a:t>
          </a:r>
          <a:r>
            <a:rPr lang="en-US" dirty="0" err="1" smtClean="0">
              <a:solidFill>
                <a:srgbClr val="0000FF"/>
              </a:solidFill>
            </a:rPr>
            <a:t>makefile</a:t>
          </a:r>
          <a:r>
            <a:rPr lang="en-US" dirty="0" smtClean="0">
              <a:solidFill>
                <a:srgbClr val="0000FF"/>
              </a:solidFill>
            </a:rPr>
            <a:t>) 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 </a:t>
          </a:r>
          <a:r>
            <a:rPr lang="en-US" dirty="0" smtClean="0"/>
            <a:t>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</a:t>
          </a:r>
          <a:r>
            <a:rPr lang="en-US" dirty="0" smtClean="0"/>
            <a:t>DSL - based on Groovy Language (</a:t>
          </a:r>
          <a:r>
            <a:rPr lang="en-US" dirty="0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</a:t>
          </a:r>
          <a:r>
            <a:rPr lang="en-US" dirty="0" smtClean="0"/>
            <a:t>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</a:t>
          </a:r>
          <a:r>
            <a:rPr lang="en-US" b="0" dirty="0" smtClean="0"/>
            <a:t>release </a:t>
          </a:r>
          <a:r>
            <a:rPr lang="en-US" b="0" dirty="0" smtClean="0"/>
            <a:t>on </a:t>
          </a:r>
          <a:r>
            <a:rPr lang="en-US" b="1" dirty="0" smtClean="0"/>
            <a:t>Year 2008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</a:t>
          </a:r>
          <a:r>
            <a:rPr lang="en-US" b="0" dirty="0" smtClean="0"/>
            <a:t>: DSL - based on Scala Language (</a:t>
          </a:r>
          <a:r>
            <a:rPr lang="en-US" b="0" dirty="0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 custScaleY="132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Emerged as a first build tool 40 years back</a:t>
          </a:r>
          <a:endParaRPr lang="en-US" sz="1400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First ‘Modern build tool’, Written in  and specifically for Java, Complete control of build process  &amp; low learning curve	</a:t>
          </a:r>
          <a:endParaRPr lang="en-US" sz="1400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Convention over Configuration, Killer feature : Checking &amp; Auto resolving dependencies over network, Standard project structure &amp; build lifecycle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Less boilerplate code due to own DSL, Best of both tool - Ant’s power and flexibility  joins Maven’s dependency management and conventional </a:t>
          </a:r>
          <a:r>
            <a:rPr lang="en-US" dirty="0" err="1" smtClean="0"/>
            <a:t>apprach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One has  to learn DSL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+</a:t>
          </a:r>
          <a:r>
            <a:rPr lang="en-US" b="0" dirty="0" err="1" smtClean="0"/>
            <a:t>ve</a:t>
          </a:r>
          <a:r>
            <a:rPr lang="en-US" b="0" dirty="0" smtClean="0"/>
            <a:t> : Triggered execution mode for CI of compile/test, Incremental compilation, Less verbose than pom.xml, Scala REPL in-built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-</a:t>
          </a:r>
          <a:r>
            <a:rPr lang="en-US" b="0" dirty="0" err="1" smtClean="0"/>
            <a:t>ve</a:t>
          </a:r>
          <a:r>
            <a:rPr lang="en-US" b="0" dirty="0" smtClean="0"/>
            <a:t> : No SBT built-in plugin yet for Eclipse, Learning DSL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: Not portable and No native compatibility with Windows thus not suitable for platform independent language like Java</a:t>
          </a:r>
          <a:endParaRPr lang="en-US" sz="1400" dirty="0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25CFEC0E-2B54-42F5-B987-00E2A7A55097}">
      <dgm:prSet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 : Procedural programming approach using xml becomes lengthy, Highly verbose</a:t>
          </a:r>
          <a:endParaRPr lang="en-US" sz="1400" dirty="0"/>
        </a:p>
      </dgm:t>
    </dgm:pt>
    <dgm:pt modelId="{5B7356DD-CE77-4908-BFDC-8D36BD753CDD}" type="parTrans" cxnId="{0BC9D7C9-A00F-41B1-93FA-CA84FA48E69F}">
      <dgm:prSet/>
      <dgm:spPr/>
      <dgm:t>
        <a:bodyPr/>
        <a:lstStyle/>
        <a:p>
          <a:endParaRPr lang="en-US"/>
        </a:p>
      </dgm:t>
    </dgm:pt>
    <dgm:pt modelId="{6CB9C8F0-E747-42BD-8DE7-98040B107299}" type="sibTrans" cxnId="{0BC9D7C9-A00F-41B1-93FA-CA84FA48E69F}">
      <dgm:prSet/>
      <dgm:spPr/>
      <dgm:t>
        <a:bodyPr/>
        <a:lstStyle/>
        <a:p>
          <a:endParaRPr lang="en-US"/>
        </a:p>
      </dgm:t>
    </dgm:pt>
    <dgm:pt modelId="{F4AB7569-F686-4A32-8961-424AE591BFBB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Less control, Predefined structure of build script so less flexible, Highly verbose due to xml</a:t>
          </a:r>
          <a:endParaRPr lang="en-US" dirty="0"/>
        </a:p>
      </dgm:t>
    </dgm:pt>
    <dgm:pt modelId="{E397A6E2-07CB-4509-99E4-09A8E9262E59}" type="parTrans" cxnId="{F211C99F-E5A4-4FE0-AF66-AE75971A8D09}">
      <dgm:prSet/>
      <dgm:spPr/>
      <dgm:t>
        <a:bodyPr/>
        <a:lstStyle/>
        <a:p>
          <a:endParaRPr lang="en-US"/>
        </a:p>
      </dgm:t>
    </dgm:pt>
    <dgm:pt modelId="{C3627B9E-0209-4987-9B1F-AA554672FED9}" type="sibTrans" cxnId="{F211C99F-E5A4-4FE0-AF66-AE75971A8D0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F211C99F-E5A4-4FE0-AF66-AE75971A8D09}" srcId="{0A1BC529-FAE9-4B85-AE8F-C2A4C6BDBA7C}" destId="{F4AB7569-F686-4A32-8961-424AE591BFBB}" srcOrd="1" destOrd="0" parTransId="{E397A6E2-07CB-4509-99E4-09A8E9262E59}" sibTransId="{C3627B9E-0209-4987-9B1F-AA554672FED9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2F4AF68B-21E6-44CB-BE13-67A802F6A8AC}" type="presOf" srcId="{25CFEC0E-2B54-42F5-B987-00E2A7A55097}" destId="{C5A3EEF3-B8D1-4773-BA83-2F461D49BBD8}" srcOrd="0" destOrd="1" presId="urn:microsoft.com/office/officeart/2005/8/layout/chevron2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0BC9D7C9-A00F-41B1-93FA-CA84FA48E69F}" srcId="{998EB91A-3B7D-410D-AED6-2AD8A7D0491A}" destId="{25CFEC0E-2B54-42F5-B987-00E2A7A55097}" srcOrd="1" destOrd="0" parTransId="{5B7356DD-CE77-4908-BFDC-8D36BD753CDD}" sibTransId="{6CB9C8F0-E747-42BD-8DE7-98040B107299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5B79253B-F872-4D3C-B895-F61D74E9B8EC}" type="presOf" srcId="{F4AB7569-F686-4A32-8961-424AE591BFBB}" destId="{2223A1DE-E7F8-43DB-B5C3-8AEAC855DEB2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47635" y="150309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47155"/>
        <a:ext cx="688964" cy="295271"/>
      </dsp:txXfrm>
    </dsp:sp>
    <dsp:sp modelId="{53464F2C-7EC3-43DA-B233-A135AB50B886}">
      <dsp:nvSpPr>
        <dsp:cNvPr id="0" name=""/>
        <dsp:cNvSpPr/>
      </dsp:nvSpPr>
      <dsp:spPr>
        <a:xfrm rot="5400000">
          <a:off x="4026935" y="-3335296"/>
          <a:ext cx="639753" cy="7315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Created by Stuart Feldman in </a:t>
          </a:r>
          <a:r>
            <a:rPr lang="en-US" sz="1700" b="1" kern="1200" dirty="0" smtClean="0"/>
            <a:t>April 1976</a:t>
          </a:r>
          <a:r>
            <a:rPr lang="en-US" sz="1700" kern="1200" dirty="0" smtClean="0"/>
            <a:t> at Bell </a:t>
          </a:r>
          <a:r>
            <a:rPr lang="en-US" sz="1700" kern="1200" dirty="0" smtClean="0"/>
            <a:t>Labs released next </a:t>
          </a:r>
          <a:r>
            <a:rPr lang="en-US" sz="1700" b="1" kern="1200" dirty="0" smtClean="0"/>
            <a:t>Year 1977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Used widely for Unix System (</a:t>
          </a:r>
          <a:r>
            <a:rPr lang="en-US" sz="1700" kern="1200" dirty="0" err="1" smtClean="0">
              <a:solidFill>
                <a:srgbClr val="0000FF"/>
              </a:solidFill>
            </a:rPr>
            <a:t>makefile</a:t>
          </a:r>
          <a:r>
            <a:rPr lang="en-US" sz="1700" kern="1200" dirty="0" smtClean="0">
              <a:solidFill>
                <a:srgbClr val="0000FF"/>
              </a:solidFill>
            </a:rPr>
            <a:t>) </a:t>
          </a:r>
          <a:endParaRPr lang="en-US" sz="1700" kern="1200" dirty="0"/>
        </a:p>
      </dsp:txBody>
      <dsp:txXfrm rot="-5400000">
        <a:off x="688965" y="33904"/>
        <a:ext cx="7284464" cy="577293"/>
      </dsp:txXfrm>
    </dsp:sp>
    <dsp:sp modelId="{2D7DD317-ECDF-4A58-8411-7D57033F61B8}">
      <dsp:nvSpPr>
        <dsp:cNvPr id="0" name=""/>
        <dsp:cNvSpPr/>
      </dsp:nvSpPr>
      <dsp:spPr>
        <a:xfrm rot="5400000">
          <a:off x="-147635" y="1024796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221642"/>
        <a:ext cx="688964" cy="295271"/>
      </dsp:txXfrm>
    </dsp:sp>
    <dsp:sp modelId="{C5A3EEF3-B8D1-4773-BA83-2F461D49BBD8}">
      <dsp:nvSpPr>
        <dsp:cNvPr id="0" name=""/>
        <dsp:cNvSpPr/>
      </dsp:nvSpPr>
      <dsp:spPr>
        <a:xfrm rot="5400000">
          <a:off x="4371417" y="-2805291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Originally came from the Apache Tomcat project in </a:t>
          </a:r>
          <a:r>
            <a:rPr lang="en-US" sz="1700" b="1" kern="1200" dirty="0" smtClean="0"/>
            <a:t>early 2000</a:t>
          </a:r>
          <a:r>
            <a:rPr lang="en-US" sz="1700" kern="1200" dirty="0" smtClean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 </a:t>
          </a:r>
          <a:r>
            <a:rPr lang="en-US" sz="1700" kern="1200" dirty="0" smtClean="0"/>
            <a:t>XML (</a:t>
          </a:r>
          <a:r>
            <a:rPr lang="en-US" sz="1700" kern="1200" dirty="0" smtClean="0">
              <a:solidFill>
                <a:srgbClr val="0000FF"/>
              </a:solidFill>
            </a:rPr>
            <a:t>build.xml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688964" y="908392"/>
        <a:ext cx="7973429" cy="577293"/>
      </dsp:txXfrm>
    </dsp:sp>
    <dsp:sp modelId="{43BD950C-B867-4D3D-9E2C-5644638EAB96}">
      <dsp:nvSpPr>
        <dsp:cNvPr id="0" name=""/>
        <dsp:cNvSpPr/>
      </dsp:nvSpPr>
      <dsp:spPr>
        <a:xfrm rot="5400000">
          <a:off x="-305875" y="2057523"/>
          <a:ext cx="1300716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096129"/>
        <a:ext cx="688964" cy="611752"/>
      </dsp:txXfrm>
    </dsp:sp>
    <dsp:sp modelId="{2223A1DE-E7F8-43DB-B5C3-8AEAC855DEB2}">
      <dsp:nvSpPr>
        <dsp:cNvPr id="0" name=""/>
        <dsp:cNvSpPr/>
      </dsp:nvSpPr>
      <dsp:spPr>
        <a:xfrm rot="5400000">
          <a:off x="4371417" y="-1772564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Released on </a:t>
          </a:r>
          <a:r>
            <a:rPr lang="en-US" sz="1700" b="1" kern="1200" dirty="0" smtClean="0"/>
            <a:t>March 2002</a:t>
          </a:r>
          <a:r>
            <a:rPr lang="en-US" sz="1700" kern="1200" dirty="0" smtClean="0"/>
            <a:t>, Convention over Configuration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</a:t>
          </a:r>
          <a:r>
            <a:rPr lang="en-US" sz="1700" kern="1200" dirty="0" smtClean="0"/>
            <a:t>XML (</a:t>
          </a:r>
          <a:r>
            <a:rPr lang="en-US" sz="1700" kern="1200" dirty="0" smtClean="0">
              <a:solidFill>
                <a:srgbClr val="0000FF"/>
              </a:solidFill>
            </a:rPr>
            <a:t>pom.xml</a:t>
          </a:r>
          <a:r>
            <a:rPr lang="en-US" sz="1700" kern="1200" dirty="0" smtClean="0"/>
            <a:t> in Maven-2/</a:t>
          </a:r>
          <a:r>
            <a:rPr lang="en-US" sz="1700" kern="1200" dirty="0" smtClean="0">
              <a:solidFill>
                <a:srgbClr val="0000FF"/>
              </a:solidFill>
            </a:rPr>
            <a:t>project.xml</a:t>
          </a:r>
          <a:r>
            <a:rPr lang="en-US" sz="1700" kern="1200" dirty="0" smtClean="0"/>
            <a:t> in Maven-1)</a:t>
          </a:r>
          <a:endParaRPr lang="en-US" sz="1700" kern="1200" dirty="0"/>
        </a:p>
      </dsp:txBody>
      <dsp:txXfrm rot="-5400000">
        <a:off x="688964" y="1941119"/>
        <a:ext cx="7973429" cy="577293"/>
      </dsp:txXfrm>
    </dsp:sp>
    <dsp:sp modelId="{714FF184-A6EE-4936-924B-B75C1C21970F}">
      <dsp:nvSpPr>
        <dsp:cNvPr id="0" name=""/>
        <dsp:cNvSpPr/>
      </dsp:nvSpPr>
      <dsp:spPr>
        <a:xfrm rot="5400000">
          <a:off x="-147635" y="3090250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287096"/>
        <a:ext cx="688964" cy="295271"/>
      </dsp:txXfrm>
    </dsp:sp>
    <dsp:sp modelId="{5E10FFDC-59EA-4152-8923-EE355C984CC4}">
      <dsp:nvSpPr>
        <dsp:cNvPr id="0" name=""/>
        <dsp:cNvSpPr/>
      </dsp:nvSpPr>
      <dsp:spPr>
        <a:xfrm rot="5400000">
          <a:off x="4371417" y="-739837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Initial release in </a:t>
          </a:r>
          <a:r>
            <a:rPr lang="en-US" sz="1700" b="1" kern="1200" dirty="0" smtClean="0"/>
            <a:t>Year 2007</a:t>
          </a:r>
          <a:r>
            <a:rPr lang="en-US" sz="1700" kern="1200" dirty="0" smtClean="0"/>
            <a:t> combined good parts of both Apache Ant and Maven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</a:t>
          </a:r>
          <a:r>
            <a:rPr lang="en-US" sz="1700" kern="1200" dirty="0" smtClean="0"/>
            <a:t>DSL - based on Groovy Language (</a:t>
          </a:r>
          <a:r>
            <a:rPr lang="en-US" sz="1700" kern="1200" dirty="0" smtClean="0">
              <a:solidFill>
                <a:srgbClr val="0000FF"/>
              </a:solidFill>
            </a:rPr>
            <a:t>build.gradle</a:t>
          </a:r>
          <a:r>
            <a:rPr lang="en-US" sz="1700" kern="1200" dirty="0" smtClean="0"/>
            <a:t>) </a:t>
          </a:r>
          <a:endParaRPr lang="en-US" sz="1700" kern="1200" dirty="0"/>
        </a:p>
      </dsp:txBody>
      <dsp:txXfrm rot="-5400000">
        <a:off x="688964" y="2973846"/>
        <a:ext cx="7973429" cy="577293"/>
      </dsp:txXfrm>
    </dsp:sp>
    <dsp:sp modelId="{44280B11-FEEF-4D92-908C-71FB72F1CD17}">
      <dsp:nvSpPr>
        <dsp:cNvPr id="0" name=""/>
        <dsp:cNvSpPr/>
      </dsp:nvSpPr>
      <dsp:spPr>
        <a:xfrm rot="5400000">
          <a:off x="-147635" y="3964737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SBT</a:t>
          </a:r>
          <a:endParaRPr lang="en-US" sz="1900" b="0" kern="1200" dirty="0"/>
        </a:p>
      </dsp:txBody>
      <dsp:txXfrm rot="-5400000">
        <a:off x="1" y="4161583"/>
        <a:ext cx="688964" cy="295271"/>
      </dsp:txXfrm>
    </dsp:sp>
    <dsp:sp modelId="{1BA80882-1977-4222-BCFC-07A2846D947F}">
      <dsp:nvSpPr>
        <dsp:cNvPr id="0" name=""/>
        <dsp:cNvSpPr/>
      </dsp:nvSpPr>
      <dsp:spPr>
        <a:xfrm rot="5400000">
          <a:off x="4371417" y="134649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First </a:t>
          </a:r>
          <a:r>
            <a:rPr lang="en-US" sz="1700" b="0" kern="1200" dirty="0" smtClean="0"/>
            <a:t>release </a:t>
          </a:r>
          <a:r>
            <a:rPr lang="en-US" sz="1700" b="0" kern="1200" dirty="0" smtClean="0"/>
            <a:t>on </a:t>
          </a:r>
          <a:r>
            <a:rPr lang="en-US" sz="1700" b="1" kern="1200" dirty="0" smtClean="0"/>
            <a:t>Year 2008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</a:t>
          </a:r>
          <a:r>
            <a:rPr lang="en-US" sz="1700" b="0" kern="1200" dirty="0" smtClean="0"/>
            <a:t>: DSL - based on Scala Language (</a:t>
          </a:r>
          <a:r>
            <a:rPr lang="en-US" sz="1700" b="0" kern="1200" dirty="0" smtClean="0">
              <a:solidFill>
                <a:srgbClr val="0000FF"/>
              </a:solidFill>
            </a:rPr>
            <a:t>build.sbt</a:t>
          </a:r>
          <a:r>
            <a:rPr lang="en-US" sz="1700" b="0" kern="1200" dirty="0" smtClean="0"/>
            <a:t>)</a:t>
          </a:r>
          <a:endParaRPr lang="en-US" sz="1700" b="0" kern="1200" dirty="0"/>
        </a:p>
      </dsp:txBody>
      <dsp:txXfrm rot="-5400000">
        <a:off x="688964" y="3848332"/>
        <a:ext cx="7973429" cy="57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Emerged as a first build tool 40 years back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Not portable and No native compatibility with Windows thus not suitable for platform independent language like Java</a:t>
          </a:r>
          <a:endParaRPr lang="en-US" sz="14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First ‘Modern build tool’, Written in  and specifically for Java, Complete control of build process  &amp; low learning curve	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 : Procedural programming approach using xml becomes lengthy, Highly verbose</a:t>
          </a:r>
          <a:endParaRPr lang="en-US" sz="14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Convention over Configuration, Killer feature : Checking &amp; Auto resolving dependencies over network, Standard project structure &amp; build lifecycle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control, Predefined structure of build script so less flexible, Highly verbose due to xml</a:t>
          </a:r>
          <a:endParaRPr lang="en-US" sz="13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boilerplate code due to own DSL, Best of both tool - Ant’s power and flexibility  joins Maven’s dependency management and conventional </a:t>
          </a:r>
          <a:r>
            <a:rPr lang="en-US" sz="1300" kern="1200" dirty="0" err="1" smtClean="0"/>
            <a:t>apprach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One has  to learn DSL</a:t>
          </a:r>
          <a:endParaRPr lang="en-US" sz="13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+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Triggered execution mode for CI of compile/test, Incremental compilation, Less verbose than pom.xml, Scala REPL in-built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-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No SBT built-in plugin yet for Eclipse, Learning DSL</a:t>
          </a:r>
          <a:endParaRPr lang="en-US" sz="13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50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ven.apache.org/maven-v4_0_0.xs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Guidelines for Ppt Template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58951"/>
            <a:ext cx="7269162" cy="2723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instructions below are with reference to Office 2010: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view available slide templates, Home&gt;New Slide&gt;Select the slide from Slide Master templates available </a:t>
            </a:r>
          </a:p>
          <a:p>
            <a:pPr marL="401638" indent="-173038">
              <a:buFont typeface="Arial" pitchFamily="34" charset="0"/>
              <a:buChar char="•"/>
              <a:defRPr/>
            </a:pPr>
            <a:r>
              <a:rPr lang="en-US" sz="1600" dirty="0"/>
              <a:t>to insert image, Insert-&gt; Picture-&gt; From File.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change the opacity of the image, use a white color box with Transparency Option</a:t>
            </a:r>
            <a:r>
              <a:rPr lang="en-US" sz="1600" dirty="0"/>
              <a:t> </a:t>
            </a:r>
            <a:r>
              <a:rPr lang="en-US" sz="1600" dirty="0" smtClean="0"/>
              <a:t>of 40% and place it above the main image. This treatment of image can be used for Content pages with copy/text.</a:t>
            </a:r>
          </a:p>
          <a:p>
            <a:pPr marL="342900" indent="-1143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50" dirty="0" smtClean="0"/>
              <a:t>Kindly </a:t>
            </a:r>
            <a:r>
              <a:rPr lang="en-US" sz="1750" b="1" dirty="0" smtClean="0">
                <a:solidFill>
                  <a:srgbClr val="E46C0A"/>
                </a:solidFill>
              </a:rPr>
              <a:t>delete</a:t>
            </a:r>
            <a:r>
              <a:rPr lang="en-US" sz="1750" dirty="0" smtClean="0"/>
              <a:t> this slide after making use of the </a:t>
            </a:r>
            <a:r>
              <a:rPr lang="en-US" sz="1750" dirty="0" err="1" smtClean="0"/>
              <a:t>Ppt</a:t>
            </a:r>
            <a:r>
              <a:rPr lang="en-US" sz="1750" dirty="0" smtClean="0"/>
              <a:t> template provided.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9EEA5-067E-4ECA-8FD6-D9AFEA34FF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28548"/>
            <a:ext cx="8779231" cy="4967785"/>
          </a:xfrm>
        </p:spPr>
        <p:txBody>
          <a:bodyPr/>
          <a:lstStyle/>
          <a:p>
            <a:r>
              <a:rPr lang="en-US" sz="1400" b="1" u="sng" dirty="0"/>
              <a:t>p</a:t>
            </a:r>
            <a:r>
              <a:rPr lang="en-US" sz="1400" b="1" u="sng" dirty="0" smtClean="0"/>
              <a:t>om.xml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/>
              <a:t>project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" </a:t>
            </a:r>
            <a:r>
              <a:rPr lang="en-US" sz="1000" dirty="0"/>
              <a:t> </a:t>
            </a:r>
            <a:r>
              <a:rPr lang="en-US" sz="1000" dirty="0" err="1"/>
              <a:t>xmlns:xsi</a:t>
            </a:r>
            <a:r>
              <a:rPr lang="en-US" sz="1000" dirty="0"/>
              <a:t>="</a:t>
            </a:r>
            <a:r>
              <a:rPr lang="en-US" sz="1000" dirty="0">
                <a:hlinkClick r:id="rId3"/>
              </a:rPr>
              <a:t>http://www.w3.org/2001/XMLSchema-instance</a:t>
            </a:r>
            <a:r>
              <a:rPr lang="en-US" sz="1000" dirty="0"/>
              <a:t>"</a:t>
            </a:r>
          </a:p>
          <a:p>
            <a:r>
              <a:rPr lang="en-US" sz="1000" dirty="0"/>
              <a:t>         </a:t>
            </a:r>
            <a:r>
              <a:rPr lang="en-US" sz="1000" dirty="0" err="1"/>
              <a:t>xsi:schemaLocation</a:t>
            </a:r>
            <a:r>
              <a:rPr lang="en-US" sz="1000" dirty="0"/>
              <a:t>="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://maven.apache.org/maven-v4_0_0.xsd</a:t>
            </a:r>
            <a:r>
              <a:rPr lang="en-US" sz="1000" dirty="0"/>
              <a:t>"&gt;</a:t>
            </a:r>
          </a:p>
          <a:p>
            <a:r>
              <a:rPr lang="en-US" sz="1000" dirty="0"/>
              <a:t>     &lt;</a:t>
            </a:r>
            <a:r>
              <a:rPr lang="en-US" sz="1000" dirty="0" err="1"/>
              <a:t>modelVersion</a:t>
            </a:r>
            <a:r>
              <a:rPr lang="en-US" sz="1000" dirty="0"/>
              <a:t>&gt;4.0.0&lt;/</a:t>
            </a:r>
            <a:r>
              <a:rPr lang="en-US" sz="1000" dirty="0" err="1"/>
              <a:t>modelVersion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com.technologyconversations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artifactId</a:t>
            </a:r>
            <a:r>
              <a:rPr lang="en-US" sz="1000" dirty="0"/>
              <a:t>&gt;java-build-tools&lt;/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&lt;packaging&gt;jar&lt;/packaging&gt;</a:t>
            </a:r>
          </a:p>
          <a:p>
            <a:r>
              <a:rPr lang="en-US" sz="1000" dirty="0"/>
              <a:t>    &lt;version&gt;1.0&lt;/version&gt;</a:t>
            </a:r>
          </a:p>
          <a:p>
            <a:r>
              <a:rPr lang="en-US" sz="1000" dirty="0"/>
              <a:t>     &lt;dependencies&gt;</a:t>
            </a:r>
          </a:p>
          <a:p>
            <a:r>
              <a:rPr lang="en-US" sz="1000" dirty="0"/>
              <a:t>        &lt;dependency&gt;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&lt;version&gt;4.11&lt;/version&gt;</a:t>
            </a:r>
          </a:p>
          <a:p>
            <a:r>
              <a:rPr lang="en-US" sz="1000" dirty="0"/>
              <a:t>        &lt;/dependency&gt;</a:t>
            </a:r>
          </a:p>
          <a:p>
            <a:r>
              <a:rPr lang="en-US" sz="1000" dirty="0"/>
              <a:t>   &lt;/dependencies&gt;</a:t>
            </a:r>
          </a:p>
          <a:p>
            <a:r>
              <a:rPr lang="en-US" sz="1000" dirty="0"/>
              <a:t>     &lt;build&gt;</a:t>
            </a:r>
          </a:p>
          <a:p>
            <a:r>
              <a:rPr lang="en-US" sz="1000" dirty="0"/>
              <a:t>        &lt;plugins&gt;</a:t>
            </a:r>
          </a:p>
          <a:p>
            <a:r>
              <a:rPr lang="en-US" sz="1000" dirty="0"/>
              <a:t>            &lt;plugin&gt;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&gt;maven-compiler-plugin&lt;/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&lt;version&gt;2.3.2&lt;/version&gt;</a:t>
            </a:r>
          </a:p>
          <a:p>
            <a:r>
              <a:rPr lang="en-US" sz="1000" dirty="0"/>
              <a:t>            &lt;/plugin&gt;</a:t>
            </a:r>
          </a:p>
          <a:p>
            <a:r>
              <a:rPr lang="en-US" sz="1000" dirty="0"/>
              <a:t>        &lt;/plugins&gt;</a:t>
            </a:r>
          </a:p>
          <a:p>
            <a:r>
              <a:rPr lang="en-US" sz="1000" dirty="0"/>
              <a:t>    &lt;/build&gt;</a:t>
            </a:r>
          </a:p>
          <a:p>
            <a:r>
              <a:rPr lang="en-US" sz="1000" dirty="0"/>
              <a:t> </a:t>
            </a:r>
            <a:r>
              <a:rPr lang="en-US" sz="1000" dirty="0" smtClean="0"/>
              <a:t>&lt;/</a:t>
            </a:r>
            <a:r>
              <a:rPr lang="en-US" sz="1000" dirty="0"/>
              <a:t>project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 : pom.xml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1157" y="1768475"/>
            <a:ext cx="6459112" cy="4168301"/>
          </a:xfrm>
        </p:spPr>
        <p:txBody>
          <a:bodyPr/>
          <a:lstStyle/>
          <a:p>
            <a:r>
              <a:rPr lang="en-US" sz="1400" b="1" u="sng" dirty="0" smtClean="0"/>
              <a:t>build.gradle</a:t>
            </a:r>
            <a:endParaRPr lang="en-US" sz="1400" b="1" u="sng" dirty="0"/>
          </a:p>
          <a:p>
            <a:endParaRPr lang="en-US" sz="1400" dirty="0" smtClean="0"/>
          </a:p>
          <a:p>
            <a:r>
              <a:rPr lang="en-US" sz="1400" dirty="0" smtClean="0"/>
              <a:t>apply </a:t>
            </a:r>
            <a:r>
              <a:rPr lang="en-US" sz="1400" dirty="0"/>
              <a:t>plugin: 'java'</a:t>
            </a:r>
          </a:p>
          <a:p>
            <a:endParaRPr lang="en-US" sz="1400" dirty="0" smtClean="0"/>
          </a:p>
          <a:p>
            <a:r>
              <a:rPr lang="en-US" sz="1400" dirty="0" smtClean="0"/>
              <a:t>version </a:t>
            </a:r>
            <a:r>
              <a:rPr lang="en-US" sz="1400" dirty="0"/>
              <a:t>= '1.0'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repositories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mavenCentral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dependencies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testCompile</a:t>
            </a:r>
            <a:r>
              <a:rPr lang="en-US" sz="1400" dirty="0"/>
              <a:t> group: '</a:t>
            </a:r>
            <a:r>
              <a:rPr lang="en-US" sz="1400" dirty="0" err="1"/>
              <a:t>junit</a:t>
            </a:r>
            <a:r>
              <a:rPr lang="en-US" sz="1400" dirty="0"/>
              <a:t>', name: '</a:t>
            </a:r>
            <a:r>
              <a:rPr lang="en-US" sz="1400" dirty="0" err="1"/>
              <a:t>junit</a:t>
            </a:r>
            <a:r>
              <a:rPr lang="en-US" sz="1400" dirty="0"/>
              <a:t>', version: '4.11'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sz="1800" dirty="0" smtClean="0"/>
              <a:t> </a:t>
            </a: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Gradle – build.gradle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400" b="1" u="sng" dirty="0" smtClean="0"/>
              <a:t>build.sbt</a:t>
            </a:r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0" indent="0" eaLnBrk="1" hangingPunct="1">
              <a:defRPr/>
            </a:pPr>
            <a:r>
              <a:rPr lang="en-US" sz="1400" dirty="0" smtClean="0"/>
              <a:t>name </a:t>
            </a:r>
            <a:r>
              <a:rPr lang="en-US" sz="1400" dirty="0"/>
              <a:t>:= "</a:t>
            </a:r>
            <a:r>
              <a:rPr lang="en-US" sz="1400" dirty="0" err="1"/>
              <a:t>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organization </a:t>
            </a:r>
            <a:r>
              <a:rPr lang="en-US" sz="1400" dirty="0"/>
              <a:t>:= "</a:t>
            </a:r>
            <a:r>
              <a:rPr lang="en-US" sz="1400" dirty="0" err="1"/>
              <a:t>com.cybage.hellosbt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:= "1.0.0"</a:t>
            </a:r>
          </a:p>
          <a:p>
            <a:pPr marL="0" indent="0" eaLnBrk="1" hangingPunct="1">
              <a:defRPr/>
            </a:pPr>
            <a:r>
              <a:rPr lang="en-US" sz="1400" dirty="0" err="1" smtClean="0"/>
              <a:t>scalaVersion</a:t>
            </a:r>
            <a:r>
              <a:rPr lang="en-US" sz="1400" dirty="0" smtClean="0"/>
              <a:t> </a:t>
            </a:r>
            <a:r>
              <a:rPr lang="en-US" sz="1400" dirty="0"/>
              <a:t>:= "2.11.6"</a:t>
            </a:r>
          </a:p>
          <a:p>
            <a:pPr marL="0" indent="0" eaLnBrk="1" hangingPunct="1">
              <a:defRPr/>
            </a:pPr>
            <a:endParaRPr lang="en-US" sz="1400" dirty="0"/>
          </a:p>
          <a:p>
            <a:pPr marL="0" indent="0" eaLnBrk="1" hangingPunct="1">
              <a:defRPr/>
            </a:pPr>
            <a:r>
              <a:rPr lang="en-US" sz="1400" dirty="0" err="1"/>
              <a:t>libraryDependencies</a:t>
            </a:r>
            <a:r>
              <a:rPr lang="en-US" sz="1400" dirty="0"/>
              <a:t> +=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smtClean="0"/>
              <a:t>4.10“ % “ % “test”</a:t>
            </a:r>
            <a:endParaRPr lang="en-US" sz="14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build.sbt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Scala Build Tool (SBT 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29301" y="3188690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 of SBT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build.sbt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917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</a:t>
            </a:r>
            <a:r>
              <a:rPr dirty="0" smtClean="0"/>
              <a:t>Tool</a:t>
            </a:r>
            <a:br>
              <a:rPr dirty="0" smtClean="0"/>
            </a:br>
            <a:r>
              <a:rPr lang="en-US" sz="1600" dirty="0" smtClean="0"/>
              <a:t>An Interactive build tool</a:t>
            </a:r>
            <a:endParaRPr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125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 for </a:t>
            </a:r>
            <a:r>
              <a:rPr lang="en-US" b="1" dirty="0" err="1" smtClean="0"/>
              <a:t>casestudy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56451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261813"/>
            <a:ext cx="4798467" cy="162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4938972"/>
            <a:ext cx="4798467" cy="15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9826" y="1667847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Build Tools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Introduction of SBT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Build.sbt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Plugins.sbt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User.properties</a:t>
            </a:r>
          </a:p>
          <a:p>
            <a:pPr indent="0" eaLnBrk="1" hangingPunct="1">
              <a:buNone/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(Video Presentation)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Batch, Interactive and Continuous Integration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 of Keys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SettingKey, TaskKey, InputKey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Evolution Of Build Tools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95488"/>
            <a:ext cx="855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Automation -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6504760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Automation - Pros &amp;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387926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55845"/>
            <a:ext cx="8693624" cy="4858603"/>
          </a:xfrm>
        </p:spPr>
        <p:txBody>
          <a:bodyPr/>
          <a:lstStyle/>
          <a:p>
            <a:r>
              <a:rPr lang="en-US" sz="1400" b="1" u="sng" dirty="0" err="1" smtClean="0"/>
              <a:t>makefile</a:t>
            </a:r>
            <a:endParaRPr lang="en-US" sz="1400" b="1" u="sng" dirty="0" smtClean="0"/>
          </a:p>
          <a:p>
            <a:pPr marL="0" indent="0" eaLnBrk="1" hangingPunct="1">
              <a:defRPr/>
            </a:pPr>
            <a:r>
              <a:rPr lang="en-US" sz="1000" dirty="0" smtClean="0"/>
              <a:t>PACKAGE      </a:t>
            </a:r>
            <a:r>
              <a:rPr lang="en-US" sz="1000" dirty="0"/>
              <a:t>= package</a:t>
            </a:r>
          </a:p>
          <a:p>
            <a:pPr marL="0" indent="0" eaLnBrk="1" hangingPunct="1">
              <a:defRPr/>
            </a:pPr>
            <a:r>
              <a:rPr lang="en-US" sz="1000" dirty="0"/>
              <a:t>VERSION      = ` date "+%Y.%</a:t>
            </a:r>
            <a:r>
              <a:rPr lang="en-US" sz="1000" dirty="0" err="1"/>
              <a:t>m%d</a:t>
            </a:r>
            <a:r>
              <a:rPr lang="en-US" sz="1000" dirty="0"/>
              <a:t>%" `</a:t>
            </a:r>
          </a:p>
          <a:p>
            <a:pPr marL="0" indent="0" eaLnBrk="1" hangingPunct="1">
              <a:defRPr/>
            </a:pPr>
            <a:r>
              <a:rPr lang="en-US" sz="1000" dirty="0"/>
              <a:t>RELEASE_DIR  = ..</a:t>
            </a:r>
          </a:p>
          <a:p>
            <a:pPr marL="0" indent="0" eaLnBrk="1" hangingPunct="1">
              <a:defRPr/>
            </a:pPr>
            <a:r>
              <a:rPr lang="en-US" sz="1000" dirty="0"/>
              <a:t>RELEASE_FILE = $(PACKAGE)-$(VERSION)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Notice that the variable LOGNAME comes from the environment </a:t>
            </a:r>
            <a:r>
              <a:rPr lang="en-US" sz="1000" dirty="0" smtClean="0"/>
              <a:t>in # </a:t>
            </a:r>
            <a:r>
              <a:rPr lang="en-US" sz="1000" dirty="0"/>
              <a:t>POSIX shells.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all - Default target. Does nothing.</a:t>
            </a:r>
          </a:p>
          <a:p>
            <a:pPr marL="0" indent="0" eaLnBrk="1" hangingPunct="1">
              <a:defRPr/>
            </a:pPr>
            <a:r>
              <a:rPr lang="en-US" sz="1000" dirty="0"/>
              <a:t>all: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"Hello $(LOGNAME),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# sometimes: echo "Hello ${LOGNAME},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"Try 'make help'"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help - Display callable targets.</a:t>
            </a:r>
          </a:p>
          <a:p>
            <a:pPr marL="0" indent="0" eaLnBrk="1" hangingPunct="1">
              <a:defRPr/>
            </a:pPr>
            <a:r>
              <a:rPr lang="en-US" sz="1000" dirty="0"/>
              <a:t>help: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egrep</a:t>
            </a:r>
            <a:r>
              <a:rPr lang="en-US" sz="1000" dirty="0"/>
              <a:t> "^# target:" [Mm]</a:t>
            </a:r>
            <a:r>
              <a:rPr lang="en-US" sz="1000" dirty="0" err="1"/>
              <a:t>akefile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list - List source files</a:t>
            </a:r>
          </a:p>
          <a:p>
            <a:pPr marL="0" indent="0" eaLnBrk="1" hangingPunct="1">
              <a:defRPr/>
            </a:pPr>
            <a:r>
              <a:rPr lang="en-US" sz="1000" dirty="0"/>
              <a:t>list:</a:t>
            </a:r>
          </a:p>
          <a:p>
            <a:pPr marL="0" indent="0" eaLnBrk="1" hangingPunct="1">
              <a:defRPr/>
            </a:pPr>
            <a:r>
              <a:rPr lang="en-US" sz="1000" dirty="0"/>
              <a:t>        # Won't work. Each command is in separate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        </a:t>
            </a:r>
            <a:r>
              <a:rPr lang="en-US" sz="1000" dirty="0"/>
              <a:t># Correct, continuation of the same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r>
              <a:rPr lang="en-US" sz="1000" dirty="0"/>
              <a:t>; \</a:t>
            </a:r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# target: </a:t>
            </a:r>
            <a:r>
              <a:rPr lang="en-US" sz="1000" dirty="0" err="1"/>
              <a:t>dist</a:t>
            </a:r>
            <a:r>
              <a:rPr lang="en-US" sz="1000" dirty="0"/>
              <a:t> - Make a release.</a:t>
            </a:r>
          </a:p>
          <a:p>
            <a:pPr marL="0" indent="0" eaLnBrk="1" hangingPunct="1">
              <a:defRPr/>
            </a:pPr>
            <a:r>
              <a:rPr lang="en-US" sz="1000" dirty="0" err="1"/>
              <a:t>dist</a:t>
            </a:r>
            <a:r>
              <a:rPr lang="en-US" sz="1000" dirty="0"/>
              <a:t>:</a:t>
            </a:r>
          </a:p>
          <a:p>
            <a:pPr marL="0" indent="0" eaLnBrk="1" hangingPunct="1">
              <a:defRPr/>
            </a:pPr>
            <a:r>
              <a:rPr lang="en-US" sz="1000" dirty="0"/>
              <a:t>        tar -</a:t>
            </a:r>
            <a:r>
              <a:rPr lang="en-US" sz="1000" dirty="0" err="1"/>
              <a:t>cf</a:t>
            </a:r>
            <a:r>
              <a:rPr lang="en-US" sz="1000" dirty="0"/>
              <a:t>  $(RELEASE_DIR)/$(RELEASE_FILE) &amp;&amp; \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gzip</a:t>
            </a:r>
            <a:r>
              <a:rPr lang="en-US" sz="1000" dirty="0"/>
              <a:t> -9  $(RELEASE_DIR)/$(RELEASE_FILE).tar</a:t>
            </a:r>
            <a:endParaRPr lang="en-US" sz="10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Make :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645648"/>
            <a:ext cx="6168788" cy="2585158"/>
          </a:xfrm>
        </p:spPr>
        <p:txBody>
          <a:bodyPr/>
          <a:lstStyle/>
          <a:p>
            <a:r>
              <a:rPr lang="en-US" sz="1400" b="1" u="sng" dirty="0" smtClean="0"/>
              <a:t>ivy.xml</a:t>
            </a:r>
          </a:p>
          <a:p>
            <a:endParaRPr lang="en-US" sz="1400" b="1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ivy-module version="2.0"&gt;</a:t>
            </a:r>
          </a:p>
          <a:p>
            <a:r>
              <a:rPr lang="en-US" sz="1400" dirty="0"/>
              <a:t>    &lt;info </a:t>
            </a:r>
            <a:r>
              <a:rPr lang="en-US" sz="1400" dirty="0" err="1"/>
              <a:t>organisation</a:t>
            </a:r>
            <a:r>
              <a:rPr lang="en-US" sz="1400" dirty="0"/>
              <a:t>="</a:t>
            </a:r>
            <a:r>
              <a:rPr lang="en-US" sz="1400" dirty="0" err="1"/>
              <a:t>org.apache</a:t>
            </a:r>
            <a:r>
              <a:rPr lang="en-US" sz="1400" dirty="0"/>
              <a:t>" module="java-build-tools"/&gt;</a:t>
            </a:r>
          </a:p>
          <a:p>
            <a:r>
              <a:rPr lang="en-US" sz="1400" dirty="0"/>
              <a:t>    &lt;dependencies&gt;</a:t>
            </a:r>
          </a:p>
          <a:p>
            <a:r>
              <a:rPr lang="en-US" sz="1400" dirty="0"/>
              <a:t>        &lt;dependency org="</a:t>
            </a:r>
            <a:r>
              <a:rPr lang="en-US" sz="1400" dirty="0" err="1"/>
              <a:t>junit</a:t>
            </a:r>
            <a:r>
              <a:rPr lang="en-US" sz="1400" dirty="0"/>
              <a:t>" name="</a:t>
            </a:r>
            <a:r>
              <a:rPr lang="en-US" sz="1400" dirty="0" err="1"/>
              <a:t>junit</a:t>
            </a:r>
            <a:r>
              <a:rPr lang="en-US" sz="1400" dirty="0"/>
              <a:t>" rev="4.11"/&gt;</a:t>
            </a:r>
          </a:p>
          <a:p>
            <a:r>
              <a:rPr lang="en-US" sz="1400" dirty="0"/>
              <a:t>    &lt;/dependencies&gt;</a:t>
            </a:r>
          </a:p>
          <a:p>
            <a:r>
              <a:rPr lang="en-US" sz="1400" dirty="0"/>
              <a:t>&lt;/ivy-module&gt;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ivy.xml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1069" y="1550107"/>
            <a:ext cx="7987660" cy="4905284"/>
          </a:xfrm>
        </p:spPr>
        <p:txBody>
          <a:bodyPr/>
          <a:lstStyle/>
          <a:p>
            <a:r>
              <a:rPr lang="en-US" sz="1400" b="1" u="sng" dirty="0" smtClean="0"/>
              <a:t>build.xml</a:t>
            </a:r>
          </a:p>
          <a:p>
            <a:endParaRPr lang="en-US" sz="900" dirty="0"/>
          </a:p>
          <a:p>
            <a:r>
              <a:rPr lang="en-US" sz="900" dirty="0" smtClean="0"/>
              <a:t>&lt;</a:t>
            </a:r>
            <a:r>
              <a:rPr lang="en-US" sz="900" dirty="0"/>
              <a:t>project </a:t>
            </a:r>
            <a:r>
              <a:rPr lang="en-US" sz="900" dirty="0" err="1"/>
              <a:t>xmlns:ivy</a:t>
            </a:r>
            <a:r>
              <a:rPr lang="en-US" sz="900" dirty="0"/>
              <a:t>="</a:t>
            </a:r>
            <a:r>
              <a:rPr lang="en-US" sz="900" dirty="0" err="1"/>
              <a:t>antlib:org.apache.ivy.ant</a:t>
            </a:r>
            <a:r>
              <a:rPr lang="en-US" sz="900" dirty="0"/>
              <a:t>" name="java-build-tools" default="jar"&gt;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src.dir</a:t>
            </a:r>
            <a:r>
              <a:rPr lang="en-US" sz="900" dirty="0"/>
              <a:t>" value="</a:t>
            </a:r>
            <a:r>
              <a:rPr lang="en-US" sz="900" dirty="0" err="1"/>
              <a:t>src</a:t>
            </a:r>
            <a:r>
              <a:rPr lang="en-US" sz="900" dirty="0"/>
              <a:t>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build.dir</a:t>
            </a:r>
            <a:r>
              <a:rPr lang="en-US" sz="900" dirty="0"/>
              <a:t>" value="build"/&gt;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classes.dir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}/classes"/&gt;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jar.dir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}/jar"/&gt;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lib.dir</a:t>
            </a:r>
            <a:r>
              <a:rPr lang="en-US" sz="900" dirty="0"/>
              <a:t>" value="lib" /&gt;</a:t>
            </a:r>
          </a:p>
          <a:p>
            <a:r>
              <a:rPr lang="en-US" sz="900" dirty="0"/>
              <a:t>    &lt;path id="lib.path.id"&gt;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fileset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lib.dir</a:t>
            </a:r>
            <a:r>
              <a:rPr lang="en-US" sz="900" dirty="0"/>
              <a:t>}" /&gt;</a:t>
            </a:r>
          </a:p>
          <a:p>
            <a:r>
              <a:rPr lang="en-US" sz="900" dirty="0"/>
              <a:t>    &lt;/path&gt;</a:t>
            </a:r>
          </a:p>
          <a:p>
            <a:r>
              <a:rPr lang="en-US" sz="900" dirty="0"/>
              <a:t>     &lt;target name="resolve"&gt;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ivy:retrieve</a:t>
            </a:r>
            <a:r>
              <a:rPr lang="en-US" sz="900" dirty="0"/>
              <a:t> 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name="clean"&gt;</a:t>
            </a:r>
          </a:p>
          <a:p>
            <a:r>
              <a:rPr lang="en-US" sz="900" dirty="0"/>
              <a:t>        &lt;delete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build.dir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name="compile" depends="resolve"&gt;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javac</a:t>
            </a:r>
            <a:r>
              <a:rPr lang="en-US" sz="900" dirty="0"/>
              <a:t> </a:t>
            </a:r>
            <a:r>
              <a:rPr lang="en-US" sz="900" dirty="0" err="1"/>
              <a:t>srcdir</a:t>
            </a:r>
            <a:r>
              <a:rPr lang="en-US" sz="900" dirty="0"/>
              <a:t>="${</a:t>
            </a:r>
            <a:r>
              <a:rPr lang="en-US" sz="900" dirty="0" err="1"/>
              <a:t>src.dir</a:t>
            </a:r>
            <a:r>
              <a:rPr lang="en-US" sz="900" dirty="0"/>
              <a:t>}" </a:t>
            </a:r>
            <a:r>
              <a:rPr lang="en-US" sz="900" dirty="0" err="1"/>
              <a:t>destdir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 </a:t>
            </a:r>
            <a:r>
              <a:rPr lang="en-US" sz="900" dirty="0" err="1"/>
              <a:t>classpathref</a:t>
            </a:r>
            <a:r>
              <a:rPr lang="en-US" sz="900" dirty="0"/>
              <a:t>="lib.path.id"/&gt;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name="jar" depends="compile"&gt;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&lt;jar </a:t>
            </a:r>
            <a:r>
              <a:rPr lang="en-US" sz="900" dirty="0" err="1"/>
              <a:t>destfile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}/${ant.project.name}.jar" </a:t>
            </a:r>
            <a:r>
              <a:rPr lang="en-US" sz="900" dirty="0" err="1"/>
              <a:t>basedir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&lt;/project&gt;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build.xml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1587</Words>
  <Application>Microsoft Office PowerPoint</Application>
  <PresentationFormat>On-screen Show (4:3)</PresentationFormat>
  <Paragraphs>480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1_Office Theme</vt:lpstr>
      <vt:lpstr>2_Office Theme</vt:lpstr>
      <vt:lpstr>Guidelines for Ppt Template Usage</vt:lpstr>
      <vt:lpstr>SBT - Scala Build Tool An Interactive build tool</vt:lpstr>
      <vt:lpstr>Agenda</vt:lpstr>
      <vt:lpstr>The Evolution Of Build Tools</vt:lpstr>
      <vt:lpstr>Build Automation - History</vt:lpstr>
      <vt:lpstr>Build Automation - Pros &amp; Cons</vt:lpstr>
      <vt:lpstr>Make : makefile</vt:lpstr>
      <vt:lpstr>Apache Ant : ivy.xml</vt:lpstr>
      <vt:lpstr>Apache Ant : build.xml</vt:lpstr>
      <vt:lpstr>Maven : pom.xml</vt:lpstr>
      <vt:lpstr>Gradle – build.gradle</vt:lpstr>
      <vt:lpstr>SBT – build.sbt</vt:lpstr>
      <vt:lpstr>Scala Build Tool (SBT )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Mode of SBT command execution</vt:lpstr>
      <vt:lpstr>Managed vs Unmanaged dependency mgmt. </vt:lpstr>
      <vt:lpstr>This is dummy topic</vt:lpstr>
      <vt:lpstr>This is dummy topic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584</cp:revision>
  <dcterms:created xsi:type="dcterms:W3CDTF">2009-07-20T04:26:09Z</dcterms:created>
  <dcterms:modified xsi:type="dcterms:W3CDTF">2015-07-30T08:44:50Z</dcterms:modified>
</cp:coreProperties>
</file>