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4"/>
  </p:notesMasterIdLst>
  <p:handoutMasterIdLst>
    <p:handoutMasterId r:id="rId25"/>
  </p:handoutMasterIdLst>
  <p:sldIdLst>
    <p:sldId id="312" r:id="rId3"/>
    <p:sldId id="313" r:id="rId4"/>
    <p:sldId id="314" r:id="rId5"/>
    <p:sldId id="328" r:id="rId6"/>
    <p:sldId id="324" r:id="rId7"/>
    <p:sldId id="329" r:id="rId8"/>
    <p:sldId id="330" r:id="rId9"/>
    <p:sldId id="331" r:id="rId10"/>
    <p:sldId id="332" r:id="rId11"/>
    <p:sldId id="336" r:id="rId12"/>
    <p:sldId id="337" r:id="rId13"/>
    <p:sldId id="338" r:id="rId14"/>
    <p:sldId id="339" r:id="rId15"/>
    <p:sldId id="340" r:id="rId16"/>
    <p:sldId id="282" r:id="rId17"/>
    <p:sldId id="334" r:id="rId18"/>
    <p:sldId id="333" r:id="rId19"/>
    <p:sldId id="335" r:id="rId20"/>
    <p:sldId id="321" r:id="rId21"/>
    <p:sldId id="323"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72" d="100"/>
          <a:sy n="72" d="100"/>
        </p:scale>
        <p:origin x="55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A7B13-A9CC-4E93-83EE-2A08CD28DBD5}" type="datetimeFigureOut">
              <a:rPr lang="en-US" smtClean="0"/>
              <a:t>5/3/2017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1BBF6C-7F3E-4CA5-8DD4-95D776D255A4}" type="slidenum">
              <a:rPr lang="en-US" smtClean="0"/>
              <a:t>‹#›</a:t>
            </a:fld>
            <a:endParaRPr lang="en-US"/>
          </a:p>
        </p:txBody>
      </p:sp>
    </p:spTree>
    <p:extLst>
      <p:ext uri="{BB962C8B-B14F-4D97-AF65-F5344CB8AC3E}">
        <p14:creationId xmlns:p14="http://schemas.microsoft.com/office/powerpoint/2010/main" val="2742060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C585F00E-7D42-4B9F-8306-61C198590030}" type="datetime4">
              <a:rPr lang="en-US" smtClean="0"/>
              <a:t>May 3, 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FC0D4A-442A-478D-9187-E653A7051DFC}" type="datetime4">
              <a:rPr lang="en-US" smtClean="0"/>
              <a:t>May 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EAC84-6A47-43E5-9DB9-3A24CF4DCF55}" type="datetime4">
              <a:rPr lang="en-US" smtClean="0"/>
              <a:t>May 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05F388-A106-4125-8BAC-A86097ACAC01}" type="datetime4">
              <a:rPr lang="en-US" smtClean="0"/>
              <a:t>May 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9E4D13-256A-467E-944A-3E645D50F505}" type="datetime4">
              <a:rPr lang="en-US" smtClean="0"/>
              <a:t>May 3,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40B68B-F0CE-42BF-84B1-86D74763A43D}" type="datetime4">
              <a:rPr lang="en-US" smtClean="0"/>
              <a:t>May 3,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4318786-3E93-4CC3-8898-F602688229C1}" type="datetime4">
              <a:rPr lang="en-US" smtClean="0"/>
              <a:t>May 3,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FF3BF4-DA67-4193-9111-4C1E4C1CE33A}" type="datetime4">
              <a:rPr lang="en-US" smtClean="0"/>
              <a:t>May 3,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37EA9-4974-4B3E-9D30-8598D64B62D1}"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64BCB2-A660-49F7-AF21-D73D6F2244E6}" type="datetime4">
              <a:rPr lang="en-US" smtClean="0"/>
              <a:t>May 3,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93AC1B39-3DB8-401B-B1C7-82AA243D6BAB}" type="datetime4">
              <a:rPr lang="en-US" smtClean="0"/>
              <a:t>May 3,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1CB612DC-7EA2-43B0-A575-A2D8C97795F2}" type="datetime4">
              <a:rPr lang="en-US" smtClean="0"/>
              <a:t>May 3, 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ubroutine" TargetMode="External"/><Relationship Id="rId2" Type="http://schemas.openxmlformats.org/officeDocument/2006/relationships/hyperlink" Target="https://en.wikipedia.org/wiki/Control_flow_graph" TargetMode="External"/><Relationship Id="rId1" Type="http://schemas.openxmlformats.org/officeDocument/2006/relationships/slideLayout" Target="../slideLayouts/slideLayout4.xml"/><Relationship Id="rId4" Type="http://schemas.openxmlformats.org/officeDocument/2006/relationships/hyperlink" Target="https://en.wikipedia.org/wiki/Computer_progra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35224" y="3003140"/>
            <a:ext cx="8647176" cy="3321459"/>
          </a:xfrm>
        </p:spPr>
        <p:txBody>
          <a:bodyPr/>
          <a:lstStyle/>
          <a:p>
            <a:pPr lvl="5"/>
            <a:endParaRPr lang="en-US" dirty="0"/>
          </a:p>
          <a:p>
            <a:pPr lvl="5"/>
            <a:endParaRPr lang="en-US" dirty="0"/>
          </a:p>
          <a:p>
            <a:pPr marL="2286000" lvl="8" indent="0" algn="r">
              <a:buNone/>
            </a:pPr>
            <a:r>
              <a:rPr lang="en-US" sz="2500" b="1" dirty="0"/>
              <a:t>Presented By,</a:t>
            </a:r>
          </a:p>
          <a:p>
            <a:pPr marL="2286000" lvl="8" indent="0" algn="r">
              <a:buNone/>
            </a:pPr>
            <a:r>
              <a:rPr lang="en-US" sz="2500" i="1" dirty="0">
                <a:solidFill>
                  <a:schemeClr val="accent1">
                    <a:lumMod val="50000"/>
                  </a:schemeClr>
                </a:solidFill>
              </a:rPr>
              <a:t>Megha Nagabhushan,</a:t>
            </a:r>
          </a:p>
          <a:p>
            <a:pPr marL="2286000" lvl="8" indent="0" algn="r">
              <a:buNone/>
            </a:pPr>
            <a:r>
              <a:rPr lang="en-US" sz="2500" i="1" dirty="0">
                <a:solidFill>
                  <a:schemeClr val="accent1">
                    <a:lumMod val="50000"/>
                  </a:schemeClr>
                </a:solidFill>
              </a:rPr>
              <a:t>Rashmi Tripathi</a:t>
            </a:r>
          </a:p>
          <a:p>
            <a:pPr marL="2286000" lvl="8" indent="0" algn="r">
              <a:buNone/>
            </a:pPr>
            <a:endParaRPr lang="en-US" sz="2500" dirty="0">
              <a:solidFill>
                <a:schemeClr val="accent1">
                  <a:lumMod val="50000"/>
                </a:schemeClr>
              </a:solidFill>
            </a:endParaRPr>
          </a:p>
          <a:p>
            <a:pPr marL="2286000" lvl="8" indent="0">
              <a:buNone/>
            </a:pPr>
            <a:endParaRPr lang="en-US" sz="2500" dirty="0"/>
          </a:p>
        </p:txBody>
      </p:sp>
      <p:sp>
        <p:nvSpPr>
          <p:cNvPr id="5" name="Title 4"/>
          <p:cNvSpPr>
            <a:spLocks noGrp="1"/>
          </p:cNvSpPr>
          <p:nvPr>
            <p:ph type="title"/>
          </p:nvPr>
        </p:nvSpPr>
        <p:spPr>
          <a:xfrm>
            <a:off x="518160" y="1791362"/>
            <a:ext cx="10972800" cy="2135323"/>
          </a:xfrm>
        </p:spPr>
        <p:txBody>
          <a:bodyPr>
            <a:normAutofit fontScale="90000"/>
          </a:bodyPr>
          <a:lstStyle/>
          <a:p>
            <a:pPr algn="ctr"/>
            <a:r>
              <a:rPr lang="en-US" b="1" i="1" dirty="0"/>
              <a:t>Deep Learning about Deep Learning    Projects</a:t>
            </a:r>
            <a:br>
              <a:rPr lang="en-US" b="1" i="1" dirty="0"/>
            </a:br>
            <a:endParaRPr lang="en-US" b="1" i="1" dirty="0"/>
          </a:p>
        </p:txBody>
      </p:sp>
    </p:spTree>
    <p:extLst>
      <p:ext uri="{BB962C8B-B14F-4D97-AF65-F5344CB8AC3E}">
        <p14:creationId xmlns:p14="http://schemas.microsoft.com/office/powerpoint/2010/main" val="205753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u="sng" dirty="0"/>
              <a:t>Architecture</a:t>
            </a:r>
          </a:p>
        </p:txBody>
      </p:sp>
      <p:sp>
        <p:nvSpPr>
          <p:cNvPr id="9" name="Content Placeholder 2"/>
          <p:cNvSpPr txBox="1">
            <a:spLocks/>
          </p:cNvSpPr>
          <p:nvPr/>
        </p:nvSpPr>
        <p:spPr>
          <a:xfrm>
            <a:off x="457200" y="548680"/>
            <a:ext cx="8229600" cy="604867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endParaRPr lang="en-IN" sz="4000" b="1" u="sng" dirty="0">
              <a:latin typeface="Palatino Linotype" pitchFamily="18" charset="0"/>
            </a:endParaRPr>
          </a:p>
          <a:p>
            <a:pPr marL="109728" indent="0">
              <a:buFont typeface="Wingdings 2"/>
              <a:buNone/>
            </a:pPr>
            <a:endParaRPr lang="en-IN" sz="2400" u="sng" dirty="0"/>
          </a:p>
          <a:p>
            <a:endParaRPr lang="en-IN" sz="2400" u="sng" dirty="0"/>
          </a:p>
          <a:p>
            <a:endParaRPr lang="en-IN" sz="2400" u="sng" dirty="0"/>
          </a:p>
          <a:p>
            <a:endParaRPr lang="en-IN" sz="2400" u="sng" dirty="0"/>
          </a:p>
          <a:p>
            <a:endParaRPr lang="en-IN" sz="2400" u="sng" dirty="0"/>
          </a:p>
          <a:p>
            <a:endParaRPr lang="en-IN" sz="2400" u="sng" dirty="0"/>
          </a:p>
          <a:p>
            <a:endParaRPr lang="en-IN" dirty="0"/>
          </a:p>
        </p:txBody>
      </p:sp>
      <p:sp>
        <p:nvSpPr>
          <p:cNvPr id="10" name="Rectangle 9"/>
          <p:cNvSpPr/>
          <p:nvPr/>
        </p:nvSpPr>
        <p:spPr>
          <a:xfrm>
            <a:off x="1187624" y="2996952"/>
            <a:ext cx="7128792" cy="36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p:cNvGrpSpPr>
            <a:grpSpLocks/>
          </p:cNvGrpSpPr>
          <p:nvPr/>
        </p:nvGrpSpPr>
        <p:grpSpPr>
          <a:xfrm>
            <a:off x="2084832" y="2042680"/>
            <a:ext cx="8055864" cy="4421759"/>
            <a:chOff x="0" y="-328221"/>
            <a:chExt cx="7467600" cy="6489693"/>
          </a:xfrm>
        </p:grpSpPr>
        <p:sp>
          <p:nvSpPr>
            <p:cNvPr id="13" name="Oval 12"/>
            <p:cNvSpPr/>
            <p:nvPr/>
          </p:nvSpPr>
          <p:spPr>
            <a:xfrm>
              <a:off x="2383311" y="-328221"/>
              <a:ext cx="2478249" cy="1312727"/>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Deep Learning Source Code</a:t>
              </a:r>
              <a:endParaRPr lang="en-US" dirty="0">
                <a:effectLst/>
                <a:latin typeface="Times New Roman" panose="02020603050405020304" pitchFamily="18" charset="0"/>
                <a:ea typeface="Times New Roman" panose="02020603050405020304" pitchFamily="18" charset="0"/>
              </a:endParaRPr>
            </a:p>
          </p:txBody>
        </p:sp>
        <p:sp>
          <p:nvSpPr>
            <p:cNvPr id="14" name="Oval 13"/>
            <p:cNvSpPr/>
            <p:nvPr/>
          </p:nvSpPr>
          <p:spPr>
            <a:xfrm>
              <a:off x="3174492" y="4954464"/>
              <a:ext cx="1636776" cy="120700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Output</a:t>
              </a:r>
              <a:endParaRPr lang="en-US" dirty="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0" y="1734312"/>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Code Structure Analysis</a:t>
              </a:r>
              <a:endParaRPr lang="en-US">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877568"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 Extractor</a:t>
              </a:r>
              <a:endParaRPr lang="en-US" dirty="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3755136"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Features</a:t>
              </a:r>
              <a:endParaRPr lang="en-US">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5730240" y="1722120"/>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Clustering</a:t>
              </a:r>
              <a:endParaRPr lang="en-US">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95072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Dynamic Visualization</a:t>
              </a:r>
              <a:endParaRPr lang="en-US">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3992880" y="3544824"/>
              <a:ext cx="1737360" cy="100584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Static Visualization</a:t>
              </a:r>
              <a:endParaRPr lang="en-US">
                <a:effectLst/>
                <a:latin typeface="Times New Roman" panose="02020603050405020304" pitchFamily="18" charset="0"/>
                <a:ea typeface="Times New Roman" panose="02020603050405020304" pitchFamily="18" charset="0"/>
              </a:endParaRPr>
            </a:p>
          </p:txBody>
        </p:sp>
        <p:cxnSp>
          <p:nvCxnSpPr>
            <p:cNvPr id="21" name="Elbow Connector 20"/>
            <p:cNvCxnSpPr>
              <a:stCxn id="13" idx="4"/>
              <a:endCxn id="15" idx="0"/>
            </p:cNvCxnSpPr>
            <p:nvPr/>
          </p:nvCxnSpPr>
          <p:spPr>
            <a:xfrm rot="5400000">
              <a:off x="1870656" y="-17470"/>
              <a:ext cx="749806" cy="2753756"/>
            </a:xfrm>
            <a:prstGeom prst="bentConnector3">
              <a:avLst/>
            </a:prstGeom>
            <a:noFill/>
            <a:ln w="6350" cap="flat" cmpd="sng" algn="ctr">
              <a:solidFill>
                <a:srgbClr val="5B9BD5"/>
              </a:solidFill>
              <a:prstDash val="solid"/>
              <a:miter lim="800000"/>
              <a:tailEnd type="triangle"/>
            </a:ln>
            <a:effectLst/>
          </p:spPr>
        </p:cxnSp>
        <p:cxnSp>
          <p:nvCxnSpPr>
            <p:cNvPr id="22" name="Elbow Connector 21"/>
            <p:cNvCxnSpPr>
              <a:stCxn id="15" idx="3"/>
              <a:endCxn id="16" idx="1"/>
            </p:cNvCxnSpPr>
            <p:nvPr/>
          </p:nvCxnSpPr>
          <p:spPr>
            <a:xfrm flipV="1">
              <a:off x="1737360" y="2225040"/>
              <a:ext cx="140208" cy="12192"/>
            </a:xfrm>
            <a:prstGeom prst="bentConnector3">
              <a:avLst/>
            </a:prstGeom>
            <a:noFill/>
            <a:ln w="6350" cap="flat" cmpd="sng" algn="ctr">
              <a:solidFill>
                <a:srgbClr val="5B9BD5"/>
              </a:solidFill>
              <a:prstDash val="solid"/>
              <a:miter lim="800000"/>
              <a:tailEnd type="triangle"/>
            </a:ln>
            <a:effectLst/>
          </p:spPr>
        </p:cxnSp>
        <p:cxnSp>
          <p:nvCxnSpPr>
            <p:cNvPr id="23" name="Straight Arrow Connector 22"/>
            <p:cNvCxnSpPr>
              <a:stCxn id="16" idx="3"/>
              <a:endCxn id="17" idx="1"/>
            </p:cNvCxnSpPr>
            <p:nvPr/>
          </p:nvCxnSpPr>
          <p:spPr>
            <a:xfrm>
              <a:off x="3614928" y="2225040"/>
              <a:ext cx="140208" cy="0"/>
            </a:xfrm>
            <a:prstGeom prst="straightConnector1">
              <a:avLst/>
            </a:prstGeom>
            <a:noFill/>
            <a:ln w="6350" cap="flat" cmpd="sng" algn="ctr">
              <a:solidFill>
                <a:srgbClr val="5B9BD5"/>
              </a:solidFill>
              <a:prstDash val="solid"/>
              <a:miter lim="800000"/>
              <a:tailEnd type="triangle"/>
            </a:ln>
            <a:effectLst/>
          </p:spPr>
        </p:cxnSp>
        <p:cxnSp>
          <p:nvCxnSpPr>
            <p:cNvPr id="24" name="Straight Arrow Connector 23"/>
            <p:cNvCxnSpPr>
              <a:stCxn id="17" idx="3"/>
              <a:endCxn id="18" idx="1"/>
            </p:cNvCxnSpPr>
            <p:nvPr/>
          </p:nvCxnSpPr>
          <p:spPr>
            <a:xfrm>
              <a:off x="5492496" y="2225040"/>
              <a:ext cx="237744" cy="0"/>
            </a:xfrm>
            <a:prstGeom prst="straightConnector1">
              <a:avLst/>
            </a:prstGeom>
            <a:noFill/>
            <a:ln w="6350" cap="flat" cmpd="sng" algn="ctr">
              <a:solidFill>
                <a:srgbClr val="5B9BD5"/>
              </a:solidFill>
              <a:prstDash val="solid"/>
              <a:miter lim="800000"/>
              <a:tailEnd type="triangle"/>
            </a:ln>
            <a:effectLst/>
          </p:spPr>
        </p:cxnSp>
        <p:cxnSp>
          <p:nvCxnSpPr>
            <p:cNvPr id="25" name="Elbow Connector 24"/>
            <p:cNvCxnSpPr>
              <a:stCxn id="18" idx="2"/>
              <a:endCxn id="19" idx="0"/>
            </p:cNvCxnSpPr>
            <p:nvPr/>
          </p:nvCxnSpPr>
          <p:spPr>
            <a:xfrm rot="5400000">
              <a:off x="4300728" y="1246632"/>
              <a:ext cx="816864" cy="3779520"/>
            </a:xfrm>
            <a:prstGeom prst="bentConnector3">
              <a:avLst/>
            </a:prstGeom>
            <a:noFill/>
            <a:ln w="6350" cap="flat" cmpd="sng" algn="ctr">
              <a:solidFill>
                <a:srgbClr val="5B9BD5"/>
              </a:solidFill>
              <a:prstDash val="solid"/>
              <a:miter lim="800000"/>
              <a:tailEnd type="triangle"/>
            </a:ln>
            <a:effectLst/>
          </p:spPr>
        </p:cxnSp>
        <p:cxnSp>
          <p:nvCxnSpPr>
            <p:cNvPr id="26" name="Elbow Connector 25"/>
            <p:cNvCxnSpPr>
              <a:stCxn id="18" idx="2"/>
              <a:endCxn id="20" idx="0"/>
            </p:cNvCxnSpPr>
            <p:nvPr/>
          </p:nvCxnSpPr>
          <p:spPr>
            <a:xfrm rot="5400000">
              <a:off x="5321808" y="2267712"/>
              <a:ext cx="816864" cy="1737360"/>
            </a:xfrm>
            <a:prstGeom prst="bentConnector3">
              <a:avLst/>
            </a:prstGeom>
            <a:noFill/>
            <a:ln w="6350" cap="flat" cmpd="sng" algn="ctr">
              <a:solidFill>
                <a:srgbClr val="5B9BD5"/>
              </a:solidFill>
              <a:prstDash val="solid"/>
              <a:miter lim="800000"/>
              <a:tailEnd type="triangle"/>
            </a:ln>
            <a:effectLst/>
          </p:spPr>
        </p:cxnSp>
        <p:sp>
          <p:nvSpPr>
            <p:cNvPr id="27" name="Oval 26"/>
            <p:cNvSpPr/>
            <p:nvPr/>
          </p:nvSpPr>
          <p:spPr>
            <a:xfrm>
              <a:off x="140208" y="3706369"/>
              <a:ext cx="1421892" cy="993648"/>
            </a:xfrm>
            <a:prstGeom prst="ellipse">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User Program</a:t>
              </a:r>
              <a:endParaRPr lang="en-US">
                <a:effectLst/>
                <a:latin typeface="Times New Roman" panose="02020603050405020304" pitchFamily="18" charset="0"/>
                <a:ea typeface="Times New Roman" panose="02020603050405020304" pitchFamily="18" charset="0"/>
              </a:endParaRPr>
            </a:p>
          </p:txBody>
        </p:sp>
        <p:cxnSp>
          <p:nvCxnSpPr>
            <p:cNvPr id="28" name="Straight Arrow Connector 27"/>
            <p:cNvCxnSpPr>
              <a:stCxn id="27" idx="6"/>
            </p:cNvCxnSpPr>
            <p:nvPr/>
          </p:nvCxnSpPr>
          <p:spPr>
            <a:xfrm flipV="1">
              <a:off x="1562100" y="4128519"/>
              <a:ext cx="388619" cy="74674"/>
            </a:xfrm>
            <a:prstGeom prst="straightConnector1">
              <a:avLst/>
            </a:prstGeom>
            <a:noFill/>
            <a:ln w="6350" cap="flat" cmpd="sng" algn="ctr">
              <a:solidFill>
                <a:srgbClr val="5B9BD5"/>
              </a:solidFill>
              <a:prstDash val="solid"/>
              <a:miter lim="800000"/>
              <a:tailEnd type="triangle"/>
            </a:ln>
            <a:effectLst/>
          </p:spPr>
        </p:cxnSp>
        <p:cxnSp>
          <p:nvCxnSpPr>
            <p:cNvPr id="29" name="Straight Arrow Connector 28"/>
            <p:cNvCxnSpPr>
              <a:stCxn id="19" idx="2"/>
              <a:endCxn id="14" idx="0"/>
            </p:cNvCxnSpPr>
            <p:nvPr/>
          </p:nvCxnSpPr>
          <p:spPr>
            <a:xfrm>
              <a:off x="2819400" y="4550664"/>
              <a:ext cx="1173480" cy="403801"/>
            </a:xfrm>
            <a:prstGeom prst="straightConnector1">
              <a:avLst/>
            </a:prstGeom>
            <a:noFill/>
            <a:ln w="6350" cap="flat" cmpd="sng" algn="ctr">
              <a:solidFill>
                <a:srgbClr val="5B9BD5"/>
              </a:solidFill>
              <a:prstDash val="solid"/>
              <a:miter lim="800000"/>
              <a:tailEnd type="triangle"/>
            </a:ln>
            <a:effectLst/>
          </p:spPr>
        </p:cxnSp>
        <p:cxnSp>
          <p:nvCxnSpPr>
            <p:cNvPr id="30" name="Straight Arrow Connector 29"/>
            <p:cNvCxnSpPr>
              <a:stCxn id="20" idx="2"/>
              <a:endCxn id="14" idx="0"/>
            </p:cNvCxnSpPr>
            <p:nvPr/>
          </p:nvCxnSpPr>
          <p:spPr>
            <a:xfrm flipH="1">
              <a:off x="3992880" y="4550664"/>
              <a:ext cx="868680" cy="403801"/>
            </a:xfrm>
            <a:prstGeom prst="straightConnector1">
              <a:avLst/>
            </a:prstGeom>
            <a:noFill/>
            <a:ln w="63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7427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22376"/>
            <a:ext cx="10972800" cy="877824"/>
          </a:xfrm>
        </p:spPr>
        <p:txBody>
          <a:bodyPr>
            <a:normAutofit fontScale="90000"/>
          </a:bodyPr>
          <a:lstStyle/>
          <a:p>
            <a:r>
              <a:rPr lang="en-US" dirty="0"/>
              <a:t>Source Code selected for Experiments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272" y="1998219"/>
            <a:ext cx="3810000" cy="381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232" y="2402586"/>
            <a:ext cx="3352800" cy="2857500"/>
          </a:xfrm>
          <a:prstGeom prst="rect">
            <a:avLst/>
          </a:prstGeom>
        </p:spPr>
      </p:pic>
    </p:spTree>
    <p:extLst>
      <p:ext uri="{BB962C8B-B14F-4D97-AF65-F5344CB8AC3E}">
        <p14:creationId xmlns:p14="http://schemas.microsoft.com/office/powerpoint/2010/main" val="224461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Experiment 1</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421" y="1847088"/>
            <a:ext cx="6357882" cy="468035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2" y="848928"/>
            <a:ext cx="1266710" cy="1266710"/>
          </a:xfrm>
          <a:prstGeom prst="rect">
            <a:avLst/>
          </a:prstGeom>
        </p:spPr>
      </p:pic>
    </p:spTree>
    <p:extLst>
      <p:ext uri="{BB962C8B-B14F-4D97-AF65-F5344CB8AC3E}">
        <p14:creationId xmlns:p14="http://schemas.microsoft.com/office/powerpoint/2010/main" val="326090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923" y="1847088"/>
            <a:ext cx="6115574" cy="4562912"/>
          </a:xfrm>
        </p:spPr>
      </p:pic>
      <p:sp>
        <p:nvSpPr>
          <p:cNvPr id="5" name="Title 4"/>
          <p:cNvSpPr>
            <a:spLocks noGrp="1"/>
          </p:cNvSpPr>
          <p:nvPr>
            <p:ph type="title"/>
          </p:nvPr>
        </p:nvSpPr>
        <p:spPr/>
        <p:txBody>
          <a:bodyPr>
            <a:normAutofit/>
          </a:bodyPr>
          <a:lstStyle/>
          <a:p>
            <a:r>
              <a:rPr lang="en-US" dirty="0"/>
              <a:t>Experiment 1</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5481" y="848927"/>
            <a:ext cx="1258321" cy="1258321"/>
          </a:xfrm>
          <a:prstGeom prst="rect">
            <a:avLst/>
          </a:prstGeom>
        </p:spPr>
      </p:pic>
    </p:spTree>
    <p:extLst>
      <p:ext uri="{BB962C8B-B14F-4D97-AF65-F5344CB8AC3E}">
        <p14:creationId xmlns:p14="http://schemas.microsoft.com/office/powerpoint/2010/main" val="40383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Experiment 1</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45638409"/>
              </p:ext>
            </p:extLst>
          </p:nvPr>
        </p:nvGraphicFramePr>
        <p:xfrm>
          <a:off x="2915479" y="2942328"/>
          <a:ext cx="6559826" cy="2279028"/>
        </p:xfrm>
        <a:graphic>
          <a:graphicData uri="http://schemas.openxmlformats.org/drawingml/2006/table">
            <a:tbl>
              <a:tblPr firstRow="1" bandRow="1">
                <a:tableStyleId>{5C22544A-7EE6-4342-B048-85BDC9FD1C3A}</a:tableStyleId>
              </a:tblPr>
              <a:tblGrid>
                <a:gridCol w="3279913">
                  <a:extLst>
                    <a:ext uri="{9D8B030D-6E8A-4147-A177-3AD203B41FA5}">
                      <a16:colId xmlns:a16="http://schemas.microsoft.com/office/drawing/2014/main" val="1164669755"/>
                    </a:ext>
                  </a:extLst>
                </a:gridCol>
                <a:gridCol w="3279913">
                  <a:extLst>
                    <a:ext uri="{9D8B030D-6E8A-4147-A177-3AD203B41FA5}">
                      <a16:colId xmlns:a16="http://schemas.microsoft.com/office/drawing/2014/main" val="2954795864"/>
                    </a:ext>
                  </a:extLst>
                </a:gridCol>
              </a:tblGrid>
              <a:tr h="759676">
                <a:tc gridSpan="2">
                  <a:txBody>
                    <a:bodyPr/>
                    <a:lstStyle/>
                    <a:p>
                      <a:pPr algn="ctr"/>
                      <a:r>
                        <a:rPr lang="en-US" sz="3600" dirty="0"/>
                        <a:t>Analysis Results</a:t>
                      </a:r>
                    </a:p>
                  </a:txBody>
                  <a:tcPr/>
                </a:tc>
                <a:tc hMerge="1">
                  <a:txBody>
                    <a:bodyPr/>
                    <a:lstStyle/>
                    <a:p>
                      <a:endParaRPr lang="en-US" dirty="0"/>
                    </a:p>
                  </a:txBody>
                  <a:tcPr/>
                </a:tc>
                <a:extLst>
                  <a:ext uri="{0D108BD9-81ED-4DB2-BD59-A6C34878D82A}">
                    <a16:rowId xmlns:a16="http://schemas.microsoft.com/office/drawing/2014/main" val="3816956571"/>
                  </a:ext>
                </a:extLst>
              </a:tr>
              <a:tr h="759676">
                <a:tc>
                  <a:txBody>
                    <a:bodyPr/>
                    <a:lstStyle/>
                    <a:p>
                      <a:pPr algn="ctr"/>
                      <a:r>
                        <a:rPr lang="en-US" dirty="0"/>
                        <a:t>Modules</a:t>
                      </a:r>
                    </a:p>
                  </a:txBody>
                  <a:tcPr/>
                </a:tc>
                <a:tc>
                  <a:txBody>
                    <a:bodyPr/>
                    <a:lstStyle/>
                    <a:p>
                      <a:pPr algn="ctr"/>
                      <a:r>
                        <a:rPr lang="en-US" dirty="0"/>
                        <a:t>49</a:t>
                      </a:r>
                    </a:p>
                  </a:txBody>
                  <a:tcPr/>
                </a:tc>
                <a:extLst>
                  <a:ext uri="{0D108BD9-81ED-4DB2-BD59-A6C34878D82A}">
                    <a16:rowId xmlns:a16="http://schemas.microsoft.com/office/drawing/2014/main" val="1168129812"/>
                  </a:ext>
                </a:extLst>
              </a:tr>
              <a:tr h="759676">
                <a:tc>
                  <a:txBody>
                    <a:bodyPr/>
                    <a:lstStyle/>
                    <a:p>
                      <a:pPr algn="ctr"/>
                      <a:r>
                        <a:rPr lang="en-US" dirty="0"/>
                        <a:t>Classes</a:t>
                      </a:r>
                    </a:p>
                  </a:txBody>
                  <a:tcPr/>
                </a:tc>
                <a:tc>
                  <a:txBody>
                    <a:bodyPr/>
                    <a:lstStyle/>
                    <a:p>
                      <a:pPr algn="ctr"/>
                      <a:r>
                        <a:rPr lang="en-US" dirty="0"/>
                        <a:t>349</a:t>
                      </a:r>
                    </a:p>
                  </a:txBody>
                  <a:tcPr/>
                </a:tc>
                <a:extLst>
                  <a:ext uri="{0D108BD9-81ED-4DB2-BD59-A6C34878D82A}">
                    <a16:rowId xmlns:a16="http://schemas.microsoft.com/office/drawing/2014/main" val="3745067059"/>
                  </a:ext>
                </a:extLst>
              </a:tr>
            </a:tbl>
          </a:graphicData>
        </a:graphic>
      </p:graphicFrame>
    </p:spTree>
    <p:extLst>
      <p:ext uri="{BB962C8B-B14F-4D97-AF65-F5344CB8AC3E}">
        <p14:creationId xmlns:p14="http://schemas.microsoft.com/office/powerpoint/2010/main" val="330738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E2E9A5-3AF8-4E6E-ABA8-9AEEF5F54278}" type="datetime4">
              <a:rPr lang="en-US" smtClean="0"/>
              <a:t>May 3, 2017</a:t>
            </a:fld>
            <a:endParaRPr lang="en-US"/>
          </a:p>
        </p:txBody>
      </p:sp>
      <p:sp>
        <p:nvSpPr>
          <p:cNvPr id="2" name="Content Placeholder 1"/>
          <p:cNvSpPr>
            <a:spLocks noGrp="1"/>
          </p:cNvSpPr>
          <p:nvPr>
            <p:ph sz="half" idx="1"/>
          </p:nvPr>
        </p:nvSpPr>
        <p:spPr>
          <a:xfrm>
            <a:off x="545284" y="2135109"/>
            <a:ext cx="11101431" cy="4081133"/>
          </a:xfrm>
        </p:spPr>
        <p:txBody>
          <a:bodyPr/>
          <a:lstStyle/>
          <a:p>
            <a:pPr marL="0" indent="0">
              <a:buNone/>
            </a:pPr>
            <a:endParaRPr lang="en-US" dirty="0"/>
          </a:p>
          <a:p>
            <a:r>
              <a:rPr lang="en-US" dirty="0"/>
              <a:t>TensorFlow is open source project created by Google Brains Team for machine learning purposes providing a Python API and C++ API.</a:t>
            </a:r>
          </a:p>
          <a:p>
            <a:endParaRPr lang="en-US" dirty="0">
              <a:solidFill>
                <a:srgbClr val="FF5050"/>
              </a:solidFill>
            </a:endParaRPr>
          </a:p>
          <a:p>
            <a:r>
              <a:rPr lang="en-US" dirty="0"/>
              <a:t>The experiment is executed in many iterations.</a:t>
            </a:r>
          </a:p>
          <a:p>
            <a:endParaRPr lang="en-US" dirty="0"/>
          </a:p>
          <a:p>
            <a:endParaRPr lang="en-US" dirty="0">
              <a:solidFill>
                <a:srgbClr val="FF5050"/>
              </a:solidFill>
            </a:endParaRPr>
          </a:p>
        </p:txBody>
      </p:sp>
      <p:sp>
        <p:nvSpPr>
          <p:cNvPr id="3" name="Title 2"/>
          <p:cNvSpPr>
            <a:spLocks noGrp="1"/>
          </p:cNvSpPr>
          <p:nvPr>
            <p:ph type="title"/>
          </p:nvPr>
        </p:nvSpPr>
        <p:spPr/>
        <p:txBody>
          <a:bodyPr>
            <a:normAutofit/>
          </a:bodyPr>
          <a:lstStyle/>
          <a:p>
            <a:r>
              <a:rPr lang="en-US" dirty="0"/>
              <a:t> Experiment 2   -  Tensorflow</a:t>
            </a:r>
          </a:p>
        </p:txBody>
      </p:sp>
      <p:sp>
        <p:nvSpPr>
          <p:cNvPr id="8" name="Footer Placeholder 4"/>
          <p:cNvSpPr txBox="1">
            <a:spLocks/>
          </p:cNvSpPr>
          <p:nvPr/>
        </p:nvSpPr>
        <p:spPr>
          <a:xfrm>
            <a:off x="10835640" y="6356351"/>
            <a:ext cx="1152144"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Rashmi </a:t>
            </a:r>
            <a:r>
              <a:rPr lang="en-US" dirty="0" err="1"/>
              <a:t>Tripathi</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7791" y="1126334"/>
            <a:ext cx="1560352" cy="720754"/>
          </a:xfrm>
          <a:prstGeom prst="rect">
            <a:avLst/>
          </a:prstGeom>
        </p:spPr>
      </p:pic>
    </p:spTree>
    <p:extLst>
      <p:ext uri="{BB962C8B-B14F-4D97-AF65-F5344CB8AC3E}">
        <p14:creationId xmlns:p14="http://schemas.microsoft.com/office/powerpoint/2010/main" val="3929620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066778070"/>
              </p:ext>
            </p:extLst>
          </p:nvPr>
        </p:nvGraphicFramePr>
        <p:xfrm>
          <a:off x="609598" y="1920875"/>
          <a:ext cx="9574636" cy="3724914"/>
        </p:xfrm>
        <a:graphic>
          <a:graphicData uri="http://schemas.openxmlformats.org/drawingml/2006/table">
            <a:tbl>
              <a:tblPr firstRow="1" bandRow="1">
                <a:tableStyleId>{5C22544A-7EE6-4342-B048-85BDC9FD1C3A}</a:tableStyleId>
              </a:tblPr>
              <a:tblGrid>
                <a:gridCol w="1202424">
                  <a:extLst>
                    <a:ext uri="{9D8B030D-6E8A-4147-A177-3AD203B41FA5}">
                      <a16:colId xmlns:a16="http://schemas.microsoft.com/office/drawing/2014/main" val="20000"/>
                    </a:ext>
                  </a:extLst>
                </a:gridCol>
                <a:gridCol w="8372212">
                  <a:extLst>
                    <a:ext uri="{9D8B030D-6E8A-4147-A177-3AD203B41FA5}">
                      <a16:colId xmlns:a16="http://schemas.microsoft.com/office/drawing/2014/main" val="20001"/>
                    </a:ext>
                  </a:extLst>
                </a:gridCol>
              </a:tblGrid>
              <a:tr h="620819">
                <a:tc>
                  <a:txBody>
                    <a:bodyPr/>
                    <a:lstStyle/>
                    <a:p>
                      <a:r>
                        <a:rPr lang="en-US" dirty="0"/>
                        <a:t>Iteration</a:t>
                      </a:r>
                    </a:p>
                  </a:txBody>
                  <a:tcPr/>
                </a:tc>
                <a:tc>
                  <a:txBody>
                    <a:bodyPr/>
                    <a:lstStyle/>
                    <a:p>
                      <a:r>
                        <a:rPr lang="en-US" dirty="0"/>
                        <a:t>Description</a:t>
                      </a:r>
                    </a:p>
                  </a:txBody>
                  <a:tcPr/>
                </a:tc>
                <a:extLst>
                  <a:ext uri="{0D108BD9-81ED-4DB2-BD59-A6C34878D82A}">
                    <a16:rowId xmlns:a16="http://schemas.microsoft.com/office/drawing/2014/main" val="10000"/>
                  </a:ext>
                </a:extLst>
              </a:tr>
              <a:tr h="620819">
                <a:tc>
                  <a:txBody>
                    <a:bodyPr/>
                    <a:lstStyle/>
                    <a:p>
                      <a:r>
                        <a:rPr lang="en-US" dirty="0"/>
                        <a:t>1</a:t>
                      </a:r>
                    </a:p>
                  </a:txBody>
                  <a:tcPr/>
                </a:tc>
                <a:tc>
                  <a:txBody>
                    <a:bodyPr/>
                    <a:lstStyle/>
                    <a:p>
                      <a:r>
                        <a:rPr lang="en-US" dirty="0"/>
                        <a:t>Collect</a:t>
                      </a:r>
                      <a:r>
                        <a:rPr lang="en-US" baseline="0" dirty="0"/>
                        <a:t> about all the packages need to be iterated over for all classes</a:t>
                      </a:r>
                      <a:endParaRPr lang="en-US" dirty="0"/>
                    </a:p>
                  </a:txBody>
                  <a:tcPr/>
                </a:tc>
                <a:extLst>
                  <a:ext uri="{0D108BD9-81ED-4DB2-BD59-A6C34878D82A}">
                    <a16:rowId xmlns:a16="http://schemas.microsoft.com/office/drawing/2014/main" val="10001"/>
                  </a:ext>
                </a:extLst>
              </a:tr>
              <a:tr h="620819">
                <a:tc>
                  <a:txBody>
                    <a:bodyPr/>
                    <a:lstStyle/>
                    <a:p>
                      <a:r>
                        <a:rPr lang="en-US" dirty="0"/>
                        <a:t>2</a:t>
                      </a:r>
                    </a:p>
                  </a:txBody>
                  <a:tcPr/>
                </a:tc>
                <a:tc>
                  <a:txBody>
                    <a:bodyPr/>
                    <a:lstStyle/>
                    <a:p>
                      <a:r>
                        <a:rPr lang="en-US" dirty="0"/>
                        <a:t>Collect</a:t>
                      </a:r>
                      <a:r>
                        <a:rPr lang="en-US" baseline="0" dirty="0"/>
                        <a:t> Classes and functions information</a:t>
                      </a:r>
                      <a:endParaRPr lang="en-US" dirty="0"/>
                    </a:p>
                  </a:txBody>
                  <a:tcPr/>
                </a:tc>
                <a:extLst>
                  <a:ext uri="{0D108BD9-81ED-4DB2-BD59-A6C34878D82A}">
                    <a16:rowId xmlns:a16="http://schemas.microsoft.com/office/drawing/2014/main" val="10002"/>
                  </a:ext>
                </a:extLst>
              </a:tr>
              <a:tr h="620819">
                <a:tc>
                  <a:txBody>
                    <a:bodyPr/>
                    <a:lstStyle/>
                    <a:p>
                      <a:r>
                        <a:rPr lang="en-US" dirty="0"/>
                        <a:t>3</a:t>
                      </a:r>
                    </a:p>
                  </a:txBody>
                  <a:tcPr/>
                </a:tc>
                <a:tc>
                  <a:txBody>
                    <a:bodyPr/>
                    <a:lstStyle/>
                    <a:p>
                      <a:r>
                        <a:rPr lang="en-US" dirty="0"/>
                        <a:t>Visualize using any of JavaScript available using</a:t>
                      </a:r>
                      <a:r>
                        <a:rPr lang="en-US" baseline="0" dirty="0"/>
                        <a:t> d3.js</a:t>
                      </a:r>
                      <a:endParaRPr lang="en-US" dirty="0"/>
                    </a:p>
                  </a:txBody>
                  <a:tcPr/>
                </a:tc>
                <a:extLst>
                  <a:ext uri="{0D108BD9-81ED-4DB2-BD59-A6C34878D82A}">
                    <a16:rowId xmlns:a16="http://schemas.microsoft.com/office/drawing/2014/main" val="10003"/>
                  </a:ext>
                </a:extLst>
              </a:tr>
              <a:tr h="620819">
                <a:tc>
                  <a:txBody>
                    <a:bodyPr/>
                    <a:lstStyle/>
                    <a:p>
                      <a:r>
                        <a:rPr lang="en-US" dirty="0"/>
                        <a:t>4</a:t>
                      </a:r>
                    </a:p>
                  </a:txBody>
                  <a:tcPr/>
                </a:tc>
                <a:tc>
                  <a:txBody>
                    <a:bodyPr/>
                    <a:lstStyle/>
                    <a:p>
                      <a:r>
                        <a:rPr lang="en-US" dirty="0"/>
                        <a:t>Generate dynamic graph using </a:t>
                      </a:r>
                      <a:r>
                        <a:rPr lang="en-US" dirty="0" err="1"/>
                        <a:t>pycallGraph</a:t>
                      </a:r>
                      <a:endParaRPr lang="en-US" dirty="0"/>
                    </a:p>
                  </a:txBody>
                  <a:tcPr/>
                </a:tc>
                <a:extLst>
                  <a:ext uri="{0D108BD9-81ED-4DB2-BD59-A6C34878D82A}">
                    <a16:rowId xmlns:a16="http://schemas.microsoft.com/office/drawing/2014/main" val="10004"/>
                  </a:ext>
                </a:extLst>
              </a:tr>
              <a:tr h="62081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Title 5"/>
          <p:cNvSpPr>
            <a:spLocks noGrp="1"/>
          </p:cNvSpPr>
          <p:nvPr>
            <p:ph type="title"/>
          </p:nvPr>
        </p:nvSpPr>
        <p:spPr>
          <a:xfrm>
            <a:off x="609598" y="511141"/>
            <a:ext cx="10972800" cy="1143000"/>
          </a:xfrm>
        </p:spPr>
        <p:txBody>
          <a:bodyPr/>
          <a:lstStyle/>
          <a:p>
            <a:r>
              <a:rPr lang="en-US" dirty="0"/>
              <a:t>Iteration Information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046" y="1000500"/>
            <a:ext cx="1560352" cy="720754"/>
          </a:xfrm>
          <a:prstGeom prst="rect">
            <a:avLst/>
          </a:prstGeom>
        </p:spPr>
      </p:pic>
    </p:spTree>
    <p:extLst>
      <p:ext uri="{BB962C8B-B14F-4D97-AF65-F5344CB8AC3E}">
        <p14:creationId xmlns:p14="http://schemas.microsoft.com/office/powerpoint/2010/main" val="39510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1481146"/>
              </p:ext>
            </p:extLst>
          </p:nvPr>
        </p:nvGraphicFramePr>
        <p:xfrm>
          <a:off x="805343" y="2852256"/>
          <a:ext cx="10427516" cy="1956755"/>
        </p:xfrm>
        <a:graphic>
          <a:graphicData uri="http://schemas.openxmlformats.org/drawingml/2006/table">
            <a:tbl>
              <a:tblPr firstRow="1" firstCol="1" bandRow="1">
                <a:tableStyleId>{5C22544A-7EE6-4342-B048-85BDC9FD1C3A}</a:tableStyleId>
              </a:tblPr>
              <a:tblGrid>
                <a:gridCol w="5213758">
                  <a:extLst>
                    <a:ext uri="{9D8B030D-6E8A-4147-A177-3AD203B41FA5}">
                      <a16:colId xmlns:a16="http://schemas.microsoft.com/office/drawing/2014/main" val="20000"/>
                    </a:ext>
                  </a:extLst>
                </a:gridCol>
                <a:gridCol w="5213758">
                  <a:extLst>
                    <a:ext uri="{9D8B030D-6E8A-4147-A177-3AD203B41FA5}">
                      <a16:colId xmlns:a16="http://schemas.microsoft.com/office/drawing/2014/main" val="20001"/>
                    </a:ext>
                  </a:extLst>
                </a:gridCol>
              </a:tblGrid>
              <a:tr h="345219">
                <a:tc>
                  <a:txBody>
                    <a:bodyPr/>
                    <a:lstStyle/>
                    <a:p>
                      <a:pPr marL="0" marR="0">
                        <a:lnSpc>
                          <a:spcPct val="107000"/>
                        </a:lnSpc>
                        <a:spcBef>
                          <a:spcPts val="0"/>
                        </a:spcBef>
                        <a:spcAft>
                          <a:spcPts val="0"/>
                        </a:spcAft>
                      </a:pPr>
                      <a:r>
                        <a:rPr lang="en-US" sz="2400">
                          <a:effectLst/>
                        </a:rPr>
                        <a:t>   Structure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Total</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45219">
                <a:tc>
                  <a:txBody>
                    <a:bodyPr/>
                    <a:lstStyle/>
                    <a:p>
                      <a:pPr marL="0" marR="0">
                        <a:lnSpc>
                          <a:spcPct val="107000"/>
                        </a:lnSpc>
                        <a:spcBef>
                          <a:spcPts val="0"/>
                        </a:spcBef>
                        <a:spcAft>
                          <a:spcPts val="0"/>
                        </a:spcAft>
                      </a:pPr>
                      <a:r>
                        <a:rPr lang="en-US" sz="2400" dirty="0">
                          <a:effectLst/>
                        </a:rPr>
                        <a:t>   Packages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319</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5219">
                <a:tc>
                  <a:txBody>
                    <a:bodyPr/>
                    <a:lstStyle/>
                    <a:p>
                      <a:pPr marL="0" marR="0">
                        <a:lnSpc>
                          <a:spcPct val="107000"/>
                        </a:lnSpc>
                        <a:spcBef>
                          <a:spcPts val="0"/>
                        </a:spcBef>
                        <a:spcAft>
                          <a:spcPts val="0"/>
                        </a:spcAft>
                      </a:pPr>
                      <a:r>
                        <a:rPr lang="en-US" sz="2400" dirty="0">
                          <a:effectLst/>
                        </a:rPr>
                        <a:t>   Modules (Number of python files)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268</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5219">
                <a:tc>
                  <a:txBody>
                    <a:bodyPr/>
                    <a:lstStyle/>
                    <a:p>
                      <a:pPr marL="0" marR="0">
                        <a:lnSpc>
                          <a:spcPct val="107000"/>
                        </a:lnSpc>
                        <a:spcBef>
                          <a:spcPts val="0"/>
                        </a:spcBef>
                        <a:spcAft>
                          <a:spcPts val="0"/>
                        </a:spcAft>
                      </a:pPr>
                      <a:r>
                        <a:rPr lang="en-US" sz="2400" dirty="0">
                          <a:effectLst/>
                        </a:rPr>
                        <a:t>   Classes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Still in progress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5219">
                <a:tc>
                  <a:txBody>
                    <a:bodyPr/>
                    <a:lstStyle/>
                    <a:p>
                      <a:pPr marL="0" marR="0">
                        <a:lnSpc>
                          <a:spcPct val="107000"/>
                        </a:lnSpc>
                        <a:spcBef>
                          <a:spcPts val="0"/>
                        </a:spcBef>
                        <a:spcAft>
                          <a:spcPts val="0"/>
                        </a:spcAft>
                      </a:pPr>
                      <a:r>
                        <a:rPr lang="en-US" sz="2400" dirty="0">
                          <a:effectLst/>
                        </a:rPr>
                        <a:t>   Important API’s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1356</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Title 4"/>
          <p:cNvSpPr>
            <a:spLocks noGrp="1"/>
          </p:cNvSpPr>
          <p:nvPr>
            <p:ph type="title"/>
          </p:nvPr>
        </p:nvSpPr>
        <p:spPr>
          <a:xfrm>
            <a:off x="2206305" y="720866"/>
            <a:ext cx="5682143" cy="1143000"/>
          </a:xfrm>
        </p:spPr>
        <p:txBody>
          <a:bodyPr>
            <a:normAutofit fontScale="90000"/>
          </a:bodyPr>
          <a:lstStyle/>
          <a:p>
            <a:r>
              <a:rPr lang="en-US" dirty="0"/>
              <a:t>First Iteration 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013" y="931989"/>
            <a:ext cx="1560352" cy="720754"/>
          </a:xfrm>
          <a:prstGeom prst="rect">
            <a:avLst/>
          </a:prstGeom>
        </p:spPr>
      </p:pic>
    </p:spTree>
    <p:extLst>
      <p:ext uri="{BB962C8B-B14F-4D97-AF65-F5344CB8AC3E}">
        <p14:creationId xmlns:p14="http://schemas.microsoft.com/office/powerpoint/2010/main" val="32517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732" y="2004969"/>
            <a:ext cx="8990668" cy="3506598"/>
          </a:xfrm>
        </p:spPr>
      </p:pic>
      <p:sp>
        <p:nvSpPr>
          <p:cNvPr id="5" name="Title 4"/>
          <p:cNvSpPr>
            <a:spLocks noGrp="1"/>
          </p:cNvSpPr>
          <p:nvPr>
            <p:ph type="title"/>
          </p:nvPr>
        </p:nvSpPr>
        <p:spPr/>
        <p:txBody>
          <a:bodyPr/>
          <a:lstStyle/>
          <a:p>
            <a:r>
              <a:rPr lang="en-US" dirty="0"/>
              <a:t>First Iteration 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7123" y="1034055"/>
            <a:ext cx="1560352" cy="720754"/>
          </a:xfrm>
          <a:prstGeom prst="rect">
            <a:avLst/>
          </a:prstGeom>
        </p:spPr>
      </p:pic>
    </p:spTree>
    <p:extLst>
      <p:ext uri="{BB962C8B-B14F-4D97-AF65-F5344CB8AC3E}">
        <p14:creationId xmlns:p14="http://schemas.microsoft.com/office/powerpoint/2010/main" val="20194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678505" y="6492875"/>
            <a:ext cx="1811130" cy="365125"/>
          </a:xfrm>
        </p:spPr>
        <p:txBody>
          <a:bodyPr/>
          <a:lstStyle/>
          <a:p>
            <a:pPr algn="r"/>
            <a:endParaRPr lang="en-US" dirty="0"/>
          </a:p>
        </p:txBody>
      </p:sp>
      <p:sp>
        <p:nvSpPr>
          <p:cNvPr id="4" name="Content Placeholder 3"/>
          <p:cNvSpPr>
            <a:spLocks noGrp="1"/>
          </p:cNvSpPr>
          <p:nvPr>
            <p:ph idx="1"/>
          </p:nvPr>
        </p:nvSpPr>
        <p:spPr>
          <a:xfrm>
            <a:off x="609600" y="2239860"/>
            <a:ext cx="10972800" cy="4359059"/>
          </a:xfrm>
        </p:spPr>
        <p:txBody>
          <a:bodyPr>
            <a:normAutofit/>
          </a:bodyPr>
          <a:lstStyle/>
          <a:p>
            <a:r>
              <a:rPr lang="en-US" sz="2800" dirty="0"/>
              <a:t>Merge the visualization with virtual reality for better understanding</a:t>
            </a:r>
          </a:p>
          <a:p>
            <a:r>
              <a:rPr lang="en-US" sz="2800" dirty="0"/>
              <a:t> To show the actual time between each function call.</a:t>
            </a:r>
          </a:p>
        </p:txBody>
      </p:sp>
      <p:sp>
        <p:nvSpPr>
          <p:cNvPr id="5" name="Title 4"/>
          <p:cNvSpPr>
            <a:spLocks noGrp="1"/>
          </p:cNvSpPr>
          <p:nvPr>
            <p:ph type="title"/>
          </p:nvPr>
        </p:nvSpPr>
        <p:spPr/>
        <p:txBody>
          <a:bodyPr/>
          <a:lstStyle/>
          <a:p>
            <a:r>
              <a:rPr lang="en-US" dirty="0"/>
              <a:t>Future Developments</a:t>
            </a:r>
          </a:p>
        </p:txBody>
      </p:sp>
    </p:spTree>
    <p:extLst>
      <p:ext uri="{BB962C8B-B14F-4D97-AF65-F5344CB8AC3E}">
        <p14:creationId xmlns:p14="http://schemas.microsoft.com/office/powerpoint/2010/main" val="11405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2103755"/>
            <a:ext cx="10972800" cy="4389120"/>
          </a:xfrm>
        </p:spPr>
        <p:txBody>
          <a:bodyPr>
            <a:normAutofit lnSpcReduction="10000"/>
          </a:bodyPr>
          <a:lstStyle/>
          <a:p>
            <a:pPr marL="0" indent="0">
              <a:buFontTx/>
              <a:buNone/>
              <a:defRPr/>
            </a:pPr>
            <a:r>
              <a:rPr lang="en-GB" sz="2800" b="1" dirty="0">
                <a:solidFill>
                  <a:schemeClr val="tx1">
                    <a:lumMod val="95000"/>
                    <a:lumOff val="5000"/>
                  </a:schemeClr>
                </a:solidFill>
              </a:rPr>
              <a:t> 1.‘Deep Learning’ </a:t>
            </a:r>
            <a:r>
              <a:rPr lang="en-GB" sz="2800" b="1" dirty="0">
                <a:solidFill>
                  <a:srgbClr val="FF0000"/>
                </a:solidFill>
              </a:rPr>
              <a:t>means </a:t>
            </a:r>
            <a:r>
              <a:rPr lang="en-GB" sz="2800" dirty="0">
                <a:solidFill>
                  <a:srgbClr val="FF0000"/>
                </a:solidFill>
              </a:rPr>
              <a:t>using a </a:t>
            </a:r>
            <a:r>
              <a:rPr lang="en-GB" sz="2800" b="1" dirty="0">
                <a:solidFill>
                  <a:schemeClr val="tx1">
                    <a:lumMod val="95000"/>
                    <a:lumOff val="5000"/>
                  </a:schemeClr>
                </a:solidFill>
              </a:rPr>
              <a:t>neural network</a:t>
            </a:r>
          </a:p>
          <a:p>
            <a:pPr marL="0" indent="0">
              <a:buFontTx/>
              <a:buNone/>
              <a:defRPr/>
            </a:pPr>
            <a:r>
              <a:rPr lang="en-GB" sz="2800" b="1" dirty="0">
                <a:solidFill>
                  <a:srgbClr val="FF0000"/>
                </a:solidFill>
              </a:rPr>
              <a:t>         </a:t>
            </a:r>
            <a:r>
              <a:rPr lang="en-GB" sz="2800" dirty="0">
                <a:solidFill>
                  <a:srgbClr val="FF0000"/>
                </a:solidFill>
              </a:rPr>
              <a:t>with </a:t>
            </a:r>
            <a:r>
              <a:rPr lang="en-GB" sz="2800" b="1" u="sng" dirty="0">
                <a:solidFill>
                  <a:schemeClr val="tx1">
                    <a:lumMod val="95000"/>
                    <a:lumOff val="5000"/>
                  </a:schemeClr>
                </a:solidFill>
              </a:rPr>
              <a:t>several layers of nodes</a:t>
            </a:r>
            <a:r>
              <a:rPr lang="en-GB" sz="2800" b="1" u="sng" dirty="0">
                <a:solidFill>
                  <a:srgbClr val="FF0000"/>
                </a:solidFill>
              </a:rPr>
              <a:t> </a:t>
            </a:r>
            <a:r>
              <a:rPr lang="en-GB" sz="2800" dirty="0">
                <a:solidFill>
                  <a:srgbClr val="FF0000"/>
                </a:solidFill>
              </a:rPr>
              <a:t>between input and output</a:t>
            </a:r>
            <a:r>
              <a:rPr lang="en-GB" sz="2800" b="1" dirty="0">
                <a:solidFill>
                  <a:srgbClr val="FF0000"/>
                </a:solidFill>
              </a:rPr>
              <a:t> </a:t>
            </a:r>
          </a:p>
          <a:p>
            <a:pPr marL="0" indent="0">
              <a:buFontTx/>
              <a:buNone/>
              <a:defRPr/>
            </a:pPr>
            <a:r>
              <a:rPr lang="en-GB" sz="2800" b="1" dirty="0">
                <a:solidFill>
                  <a:srgbClr val="FF0000"/>
                </a:solidFill>
              </a:rPr>
              <a:t>  </a:t>
            </a:r>
          </a:p>
          <a:p>
            <a:pPr marL="0" indent="0">
              <a:buFontTx/>
              <a:buNone/>
              <a:defRPr/>
            </a:pPr>
            <a:r>
              <a:rPr lang="en-GB" sz="2800" b="1" dirty="0">
                <a:solidFill>
                  <a:srgbClr val="FF0000"/>
                </a:solidFill>
              </a:rPr>
              <a:t> 2.   the series of layers between input &amp; output do</a:t>
            </a:r>
          </a:p>
          <a:p>
            <a:pPr marL="0" indent="0">
              <a:buFontTx/>
              <a:buNone/>
              <a:defRPr/>
            </a:pPr>
            <a:r>
              <a:rPr lang="en-GB" sz="2800" b="1" dirty="0">
                <a:solidFill>
                  <a:srgbClr val="FF0000"/>
                </a:solidFill>
              </a:rPr>
              <a:t> </a:t>
            </a:r>
            <a:r>
              <a:rPr lang="en-GB" sz="2800" b="1" dirty="0">
                <a:solidFill>
                  <a:schemeClr val="tx1">
                    <a:lumMod val="95000"/>
                    <a:lumOff val="5000"/>
                  </a:schemeClr>
                </a:solidFill>
              </a:rPr>
              <a:t>feature identification and processing in a series of stages</a:t>
            </a:r>
            <a:r>
              <a:rPr lang="en-GB" sz="2800" b="1" dirty="0">
                <a:solidFill>
                  <a:srgbClr val="FF0000"/>
                </a:solidFill>
              </a:rPr>
              <a:t>, </a:t>
            </a:r>
          </a:p>
          <a:p>
            <a:pPr marL="0" indent="0">
              <a:buFontTx/>
              <a:buNone/>
              <a:defRPr/>
            </a:pPr>
            <a:r>
              <a:rPr lang="en-GB" sz="2800" b="1" dirty="0">
                <a:solidFill>
                  <a:srgbClr val="FF0000"/>
                </a:solidFill>
              </a:rPr>
              <a:t>  just as our brains seem to.</a:t>
            </a:r>
          </a:p>
          <a:p>
            <a:pPr marL="0" indent="0">
              <a:buFontTx/>
              <a:buNone/>
              <a:defRPr/>
            </a:pPr>
            <a:endParaRPr lang="en-GB" sz="2800" b="1" dirty="0">
              <a:solidFill>
                <a:srgbClr val="FF0000"/>
              </a:solidFill>
            </a:endParaRPr>
          </a:p>
          <a:p>
            <a:pPr marL="0" indent="0">
              <a:buFontTx/>
              <a:buNone/>
              <a:defRPr/>
            </a:pPr>
            <a:r>
              <a:rPr lang="en-US" sz="2800" b="1" dirty="0">
                <a:solidFill>
                  <a:schemeClr val="tx1">
                    <a:lumMod val="95000"/>
                    <a:lumOff val="5000"/>
                  </a:schemeClr>
                </a:solidFill>
              </a:rPr>
              <a:t> 3.GitHub, one of the popular online repository hosting service has </a:t>
            </a:r>
            <a:r>
              <a:rPr lang="en-US" sz="2800" b="1" dirty="0">
                <a:solidFill>
                  <a:srgbClr val="FF0000"/>
                </a:solidFill>
              </a:rPr>
              <a:t>867</a:t>
            </a:r>
            <a:r>
              <a:rPr lang="en-US" sz="2800" b="1" dirty="0">
                <a:solidFill>
                  <a:schemeClr val="tx1">
                    <a:lumMod val="95000"/>
                    <a:lumOff val="5000"/>
                  </a:schemeClr>
                </a:solidFill>
              </a:rPr>
              <a:t> deep leaning projects </a:t>
            </a:r>
            <a:endParaRPr lang="en-GB" sz="2800" b="1" dirty="0">
              <a:solidFill>
                <a:schemeClr val="tx1">
                  <a:lumMod val="95000"/>
                  <a:lumOff val="5000"/>
                </a:schemeClr>
              </a:solidFill>
            </a:endParaRPr>
          </a:p>
          <a:p>
            <a:endParaRPr lang="en-US" dirty="0"/>
          </a:p>
        </p:txBody>
      </p:sp>
      <p:sp>
        <p:nvSpPr>
          <p:cNvPr id="5" name="Title 4"/>
          <p:cNvSpPr>
            <a:spLocks noGrp="1"/>
          </p:cNvSpPr>
          <p:nvPr>
            <p:ph type="title"/>
          </p:nvPr>
        </p:nvSpPr>
        <p:spPr/>
        <p:txBody>
          <a:bodyPr/>
          <a:lstStyle/>
          <a:p>
            <a:r>
              <a:rPr lang="en-US" dirty="0"/>
              <a:t>Deep Learning </a:t>
            </a:r>
          </a:p>
        </p:txBody>
      </p:sp>
      <p:sp>
        <p:nvSpPr>
          <p:cNvPr id="7" name="Footer Placeholder 2"/>
          <p:cNvSpPr>
            <a:spLocks noGrp="1"/>
          </p:cNvSpPr>
          <p:nvPr>
            <p:ph type="ftr" sz="quarter" idx="11"/>
          </p:nvPr>
        </p:nvSpPr>
        <p:spPr>
          <a:xfrm>
            <a:off x="9678505" y="6492875"/>
            <a:ext cx="1811130" cy="365125"/>
          </a:xfrm>
        </p:spPr>
        <p:txBody>
          <a:bodyPr/>
          <a:lstStyle/>
          <a:p>
            <a:pPr algn="r"/>
            <a:endParaRPr lang="en-US" dirty="0"/>
          </a:p>
        </p:txBody>
      </p:sp>
    </p:spTree>
    <p:extLst>
      <p:ext uri="{BB962C8B-B14F-4D97-AF65-F5344CB8AC3E}">
        <p14:creationId xmlns:p14="http://schemas.microsoft.com/office/powerpoint/2010/main" val="240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sp>
        <p:nvSpPr>
          <p:cNvPr id="4" name="Content Placeholder 3"/>
          <p:cNvSpPr>
            <a:spLocks noGrp="1"/>
          </p:cNvSpPr>
          <p:nvPr>
            <p:ph idx="1"/>
          </p:nvPr>
        </p:nvSpPr>
        <p:spPr>
          <a:xfrm>
            <a:off x="609600" y="1967231"/>
            <a:ext cx="10972800" cy="4389120"/>
          </a:xfrm>
        </p:spPr>
        <p:txBody>
          <a:bodyPr>
            <a:normAutofit fontScale="92500" lnSpcReduction="10000"/>
          </a:bodyPr>
          <a:lstStyle/>
          <a:p>
            <a:pPr lvl="0" hangingPunct="0"/>
            <a:r>
              <a:rPr lang="en-US" dirty="0" err="1"/>
              <a:t>Herbsleb</a:t>
            </a:r>
            <a:r>
              <a:rPr lang="en-US" dirty="0"/>
              <a:t>, James, Christian </a:t>
            </a:r>
            <a:r>
              <a:rPr lang="en-US" dirty="0" err="1"/>
              <a:t>Kästner</a:t>
            </a:r>
            <a:r>
              <a:rPr lang="en-US" dirty="0"/>
              <a:t>, and Christopher Bogart. "Intelligently Transparent Software Ecosystems." IEEE Software 33.1 (2016): 89-96. </a:t>
            </a:r>
          </a:p>
          <a:p>
            <a:pPr lvl="0" hangingPunct="0"/>
            <a:r>
              <a:rPr lang="en-US" dirty="0"/>
              <a:t>L. </a:t>
            </a:r>
            <a:r>
              <a:rPr lang="en-US" dirty="0" err="1"/>
              <a:t>Dabbish</a:t>
            </a:r>
            <a:r>
              <a:rPr lang="en-US" dirty="0"/>
              <a:t> et al., “Leveraging Transparency,” IEEE Software, vol. 30, no. 1, 2013, pp. 37–43. </a:t>
            </a:r>
          </a:p>
          <a:p>
            <a:pPr lvl="0" hangingPunct="0"/>
            <a:r>
              <a:rPr lang="en-US" dirty="0"/>
              <a:t>K.T. </a:t>
            </a:r>
            <a:r>
              <a:rPr lang="en-US" dirty="0" err="1"/>
              <a:t>Stolee</a:t>
            </a:r>
            <a:r>
              <a:rPr lang="en-US" dirty="0"/>
              <a:t>, S. </a:t>
            </a:r>
            <a:r>
              <a:rPr lang="en-US" dirty="0" err="1"/>
              <a:t>Elbaum</a:t>
            </a:r>
            <a:r>
              <a:rPr lang="en-US" dirty="0"/>
              <a:t>, and D. </a:t>
            </a:r>
            <a:r>
              <a:rPr lang="en-US" dirty="0" err="1"/>
              <a:t>Dobos</a:t>
            </a:r>
            <a:r>
              <a:rPr lang="en-US" dirty="0"/>
              <a:t>, “Solving the Search for Source Code,” ACM Trans. Software Eng. and Methodology, vol. 23, no. 3, 2014, article 26. L.  </a:t>
            </a:r>
            <a:r>
              <a:rPr lang="en-US" dirty="0" err="1"/>
              <a:t>Martie</a:t>
            </a:r>
            <a:r>
              <a:rPr lang="en-US" dirty="0"/>
              <a:t>,  T.D.  </a:t>
            </a:r>
            <a:r>
              <a:rPr lang="en-US" dirty="0" err="1"/>
              <a:t>LaToza</a:t>
            </a:r>
            <a:r>
              <a:rPr lang="en-US" dirty="0"/>
              <a:t>,  and   A.   van  der  Hoek, </a:t>
            </a:r>
          </a:p>
          <a:p>
            <a:pPr hangingPunct="0"/>
            <a:r>
              <a:rPr lang="en-US" dirty="0"/>
              <a:t>“</a:t>
            </a:r>
            <a:r>
              <a:rPr lang="en-US" dirty="0" err="1"/>
              <a:t>CodeExchange</a:t>
            </a:r>
            <a:r>
              <a:rPr lang="en-US" dirty="0"/>
              <a:t>: Supporting Reformulation of Code Queries in Context,” to be published in Proc. 30th Int’l Conf. Automated Software Eng., 2015. </a:t>
            </a:r>
          </a:p>
          <a:p>
            <a:pPr lvl="0" hangingPunct="0"/>
            <a:r>
              <a:rPr lang="en-US" dirty="0"/>
              <a:t>H. Cleve and A. Zeller, “Locating Causes of Program Failures,” Proc. 27th Int’l Conf. Software Eng. (ICSE 05), 2005, pp. 342–351. </a:t>
            </a:r>
          </a:p>
          <a:p>
            <a:endParaRPr lang="en-US" dirty="0"/>
          </a:p>
          <a:p>
            <a:endParaRPr lang="en-US" dirty="0"/>
          </a:p>
          <a:p>
            <a:endParaRPr lang="en-US" dirty="0"/>
          </a:p>
        </p:txBody>
      </p:sp>
      <p:sp>
        <p:nvSpPr>
          <p:cNvPr id="5" name="Title 4"/>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74536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00784"/>
            <a:ext cx="5029200" cy="2795016"/>
          </a:xfrm>
          <a:prstGeom prst="rect">
            <a:avLst/>
          </a:prstGeom>
        </p:spPr>
      </p:pic>
    </p:spTree>
    <p:extLst>
      <p:ext uri="{BB962C8B-B14F-4D97-AF65-F5344CB8AC3E}">
        <p14:creationId xmlns:p14="http://schemas.microsoft.com/office/powerpoint/2010/main" val="32545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4776" y="702662"/>
            <a:ext cx="10972800" cy="1591056"/>
          </a:xfrm>
        </p:spPr>
        <p:txBody>
          <a:bodyPr>
            <a:normAutofit fontScale="90000"/>
          </a:bodyPr>
          <a:lstStyle/>
          <a:p>
            <a:br>
              <a:rPr lang="en-US" dirty="0"/>
            </a:br>
            <a:r>
              <a:rPr lang="en-US" dirty="0"/>
              <a:t>Deep Learning Projects</a:t>
            </a:r>
            <a:br>
              <a:rPr lang="en-US" dirty="0"/>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76" y="2069564"/>
            <a:ext cx="8997696" cy="3877056"/>
          </a:xfrm>
          <a:prstGeom prst="rect">
            <a:avLst/>
          </a:prstGeom>
        </p:spPr>
      </p:pic>
    </p:spTree>
    <p:extLst>
      <p:ext uri="{BB962C8B-B14F-4D97-AF65-F5344CB8AC3E}">
        <p14:creationId xmlns:p14="http://schemas.microsoft.com/office/powerpoint/2010/main" val="8572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sp>
        <p:nvSpPr>
          <p:cNvPr id="4" name="Content Placeholder 3"/>
          <p:cNvSpPr>
            <a:spLocks noGrp="1"/>
          </p:cNvSpPr>
          <p:nvPr>
            <p:ph idx="1"/>
          </p:nvPr>
        </p:nvSpPr>
        <p:spPr>
          <a:xfrm>
            <a:off x="5714121" y="3088221"/>
            <a:ext cx="10972800" cy="4389120"/>
          </a:xfrm>
        </p:spPr>
        <p:txBody>
          <a:bodyPr/>
          <a:lstStyle/>
          <a:p>
            <a:r>
              <a:rPr lang="en-US" dirty="0"/>
              <a:t>Lack of understanding</a:t>
            </a:r>
          </a:p>
          <a:p>
            <a:r>
              <a:rPr lang="en-US" dirty="0"/>
              <a:t>Lot of unfamiliar concepts</a:t>
            </a:r>
          </a:p>
          <a:p>
            <a:r>
              <a:rPr lang="en-US" dirty="0"/>
              <a:t>Time consuming</a:t>
            </a:r>
          </a:p>
          <a:p>
            <a:r>
              <a:rPr lang="en-US" dirty="0"/>
              <a:t>Less Productivity</a:t>
            </a:r>
          </a:p>
          <a:p>
            <a:endParaRPr lang="en-US" dirty="0"/>
          </a:p>
        </p:txBody>
      </p:sp>
      <p:sp>
        <p:nvSpPr>
          <p:cNvPr id="5" name="Title 4"/>
          <p:cNvSpPr>
            <a:spLocks noGrp="1"/>
          </p:cNvSpPr>
          <p:nvPr>
            <p:ph type="title"/>
          </p:nvPr>
        </p:nvSpPr>
        <p:spPr>
          <a:xfrm>
            <a:off x="609600" y="704088"/>
            <a:ext cx="10972800" cy="1856232"/>
          </a:xfrm>
        </p:spPr>
        <p:txBody>
          <a:bodyPr>
            <a:normAutofit/>
          </a:bodyPr>
          <a:lstStyle/>
          <a:p>
            <a:r>
              <a:rPr lang="en-US" dirty="0"/>
              <a:t>Existing Challenges while learning Deep Learning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98" y="3180080"/>
            <a:ext cx="4603750" cy="1574800"/>
          </a:xfrm>
          <a:prstGeom prst="rect">
            <a:avLst/>
          </a:prstGeom>
        </p:spPr>
      </p:pic>
    </p:spTree>
    <p:extLst>
      <p:ext uri="{BB962C8B-B14F-4D97-AF65-F5344CB8AC3E}">
        <p14:creationId xmlns:p14="http://schemas.microsoft.com/office/powerpoint/2010/main" val="24890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388-A106-4125-8BAC-A86097ACAC01}"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5403" y="1902111"/>
            <a:ext cx="7446942" cy="4188905"/>
          </a:xfrm>
          <a:prstGeom prst="rect">
            <a:avLst/>
          </a:prstGeom>
        </p:spPr>
      </p:pic>
      <p:sp>
        <p:nvSpPr>
          <p:cNvPr id="5" name="Title 4"/>
          <p:cNvSpPr>
            <a:spLocks noGrp="1"/>
          </p:cNvSpPr>
          <p:nvPr>
            <p:ph type="title"/>
          </p:nvPr>
        </p:nvSpPr>
        <p:spPr>
          <a:xfrm>
            <a:off x="1021080" y="493776"/>
            <a:ext cx="10972800" cy="1143000"/>
          </a:xfrm>
        </p:spPr>
        <p:txBody>
          <a:bodyPr/>
          <a:lstStyle/>
          <a:p>
            <a:r>
              <a:rPr lang="en-US" dirty="0"/>
              <a:t>What our Project Model will Do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819" y="3547872"/>
            <a:ext cx="3590061" cy="1247394"/>
          </a:xfrm>
          <a:prstGeom prst="rect">
            <a:avLst/>
          </a:prstGeom>
        </p:spPr>
      </p:pic>
    </p:spTree>
    <p:extLst>
      <p:ext uri="{BB962C8B-B14F-4D97-AF65-F5344CB8AC3E}">
        <p14:creationId xmlns:p14="http://schemas.microsoft.com/office/powerpoint/2010/main" val="36893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499872" y="2514445"/>
            <a:ext cx="10253472" cy="4434840"/>
          </a:xfrm>
        </p:spPr>
        <p:txBody>
          <a:bodyPr>
            <a:normAutofit/>
          </a:bodyPr>
          <a:lstStyle/>
          <a:p>
            <a:pPr hangingPunct="0"/>
            <a:r>
              <a:rPr lang="en-US" dirty="0"/>
              <a:t>Helps in understanding the </a:t>
            </a:r>
            <a:r>
              <a:rPr lang="en-US" dirty="0">
                <a:solidFill>
                  <a:srgbClr val="FF0000"/>
                </a:solidFill>
              </a:rPr>
              <a:t>network and logical flow </a:t>
            </a:r>
            <a:r>
              <a:rPr lang="en-US" dirty="0"/>
              <a:t>of the code. </a:t>
            </a:r>
          </a:p>
          <a:p>
            <a:pPr hangingPunct="0"/>
            <a:r>
              <a:rPr lang="en-US" dirty="0"/>
              <a:t>We are building an intelligent model that helps in </a:t>
            </a:r>
            <a:r>
              <a:rPr lang="en-US" dirty="0">
                <a:solidFill>
                  <a:srgbClr val="FF0000"/>
                </a:solidFill>
              </a:rPr>
              <a:t>internal learning </a:t>
            </a:r>
            <a:r>
              <a:rPr lang="en-US" dirty="0"/>
              <a:t>and interpretation of the existing model. </a:t>
            </a:r>
          </a:p>
          <a:p>
            <a:pPr hangingPunct="0"/>
            <a:r>
              <a:rPr lang="en-US" dirty="0"/>
              <a:t>This intelligent model can be used to cascade the features of different projects and develop a new project.</a:t>
            </a:r>
          </a:p>
          <a:p>
            <a:pPr marL="0" indent="0" hangingPunct="0">
              <a:buNone/>
            </a:pPr>
            <a:endParaRPr lang="en-US" dirty="0"/>
          </a:p>
        </p:txBody>
      </p:sp>
      <p:sp>
        <p:nvSpPr>
          <p:cNvPr id="6" name="Title 5"/>
          <p:cNvSpPr>
            <a:spLocks noGrp="1"/>
          </p:cNvSpPr>
          <p:nvPr>
            <p:ph type="title"/>
          </p:nvPr>
        </p:nvSpPr>
        <p:spPr/>
        <p:txBody>
          <a:bodyPr/>
          <a:lstStyle/>
          <a:p>
            <a:r>
              <a:rPr lang="en-US" dirty="0"/>
              <a:t>Model Problem Statement</a:t>
            </a:r>
          </a:p>
        </p:txBody>
      </p:sp>
    </p:spTree>
    <p:extLst>
      <p:ext uri="{BB962C8B-B14F-4D97-AF65-F5344CB8AC3E}">
        <p14:creationId xmlns:p14="http://schemas.microsoft.com/office/powerpoint/2010/main" val="193230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sp>
        <p:nvSpPr>
          <p:cNvPr id="5" name="Content Placeholder 4"/>
          <p:cNvSpPr>
            <a:spLocks noGrp="1"/>
          </p:cNvSpPr>
          <p:nvPr>
            <p:ph sz="half" idx="1"/>
          </p:nvPr>
        </p:nvSpPr>
        <p:spPr>
          <a:xfrm>
            <a:off x="609600" y="1920085"/>
            <a:ext cx="10445496" cy="4434840"/>
          </a:xfrm>
        </p:spPr>
        <p:txBody>
          <a:bodyPr/>
          <a:lstStyle/>
          <a:p>
            <a:endParaRPr lang="en-US" dirty="0"/>
          </a:p>
          <a:p>
            <a:r>
              <a:rPr lang="en-US" dirty="0"/>
              <a:t>Using </a:t>
            </a:r>
            <a:r>
              <a:rPr lang="en-US" dirty="0" err="1">
                <a:solidFill>
                  <a:srgbClr val="FF0000"/>
                </a:solidFill>
              </a:rPr>
              <a:t>Callgraphs</a:t>
            </a:r>
            <a:endParaRPr lang="en-US" dirty="0">
              <a:solidFill>
                <a:srgbClr val="FF0000"/>
              </a:solidFill>
            </a:endParaRPr>
          </a:p>
          <a:p>
            <a:endParaRPr lang="en-US" dirty="0">
              <a:solidFill>
                <a:srgbClr val="FF0000"/>
              </a:solidFill>
            </a:endParaRPr>
          </a:p>
          <a:p>
            <a:r>
              <a:rPr lang="en-US" dirty="0" err="1">
                <a:solidFill>
                  <a:srgbClr val="FF0000"/>
                </a:solidFill>
              </a:rPr>
              <a:t>Callgraphs</a:t>
            </a:r>
            <a:r>
              <a:rPr lang="en-US" dirty="0">
                <a:solidFill>
                  <a:srgbClr val="FF0000"/>
                </a:solidFill>
              </a:rPr>
              <a:t> </a:t>
            </a:r>
            <a:r>
              <a:rPr lang="en-US" dirty="0"/>
              <a:t>(also known as a </a:t>
            </a:r>
            <a:r>
              <a:rPr lang="en-US" b="1" dirty="0"/>
              <a:t>call multigraph</a:t>
            </a:r>
            <a:r>
              <a:rPr lang="en-US" dirty="0"/>
              <a:t>) is a </a:t>
            </a:r>
            <a:r>
              <a:rPr lang="en-US" dirty="0">
                <a:hlinkClick r:id="rId2" tooltip="Control flow graph"/>
              </a:rPr>
              <a:t>control flow graph</a:t>
            </a:r>
            <a:r>
              <a:rPr lang="en-US" dirty="0"/>
              <a:t>, which represents calling relationships between </a:t>
            </a:r>
            <a:r>
              <a:rPr lang="en-US" dirty="0">
                <a:hlinkClick r:id="rId3" tooltip="Subroutine"/>
              </a:rPr>
              <a:t>subroutines</a:t>
            </a:r>
            <a:r>
              <a:rPr lang="en-US" dirty="0"/>
              <a:t> in a </a:t>
            </a:r>
            <a:r>
              <a:rPr lang="en-US" dirty="0">
                <a:hlinkClick r:id="rId4" tooltip="Computer program"/>
              </a:rPr>
              <a:t>computer program</a:t>
            </a:r>
            <a:r>
              <a:rPr lang="en-US" dirty="0"/>
              <a:t>. Each node represents a procedure and each edge </a:t>
            </a:r>
            <a:r>
              <a:rPr lang="en-US" i="1" dirty="0"/>
              <a:t>(f, g)</a:t>
            </a:r>
            <a:r>
              <a:rPr lang="en-US" dirty="0"/>
              <a:t> indicates that procedure </a:t>
            </a:r>
            <a:r>
              <a:rPr lang="en-US" i="1" dirty="0"/>
              <a:t>f</a:t>
            </a:r>
            <a:r>
              <a:rPr lang="en-US" dirty="0"/>
              <a:t> calls procedure </a:t>
            </a:r>
            <a:r>
              <a:rPr lang="en-US" i="1" dirty="0"/>
              <a:t>g</a:t>
            </a:r>
            <a:r>
              <a:rPr lang="en-US" dirty="0"/>
              <a:t>. Thus, a cycle in the graph indicates recursive procedure calls.</a:t>
            </a:r>
            <a:endParaRPr lang="en-US" dirty="0">
              <a:solidFill>
                <a:srgbClr val="FF0000"/>
              </a:solidFill>
            </a:endParaRPr>
          </a:p>
          <a:p>
            <a:endParaRPr lang="en-US" dirty="0"/>
          </a:p>
        </p:txBody>
      </p:sp>
      <p:sp>
        <p:nvSpPr>
          <p:cNvPr id="6" name="Title 5"/>
          <p:cNvSpPr>
            <a:spLocks noGrp="1"/>
          </p:cNvSpPr>
          <p:nvPr>
            <p:ph type="title"/>
          </p:nvPr>
        </p:nvSpPr>
        <p:spPr/>
        <p:txBody>
          <a:bodyPr/>
          <a:lstStyle/>
          <a:p>
            <a:r>
              <a:rPr lang="en-US" dirty="0"/>
              <a:t>How ??</a:t>
            </a:r>
          </a:p>
        </p:txBody>
      </p:sp>
    </p:spTree>
    <p:extLst>
      <p:ext uri="{BB962C8B-B14F-4D97-AF65-F5344CB8AC3E}">
        <p14:creationId xmlns:p14="http://schemas.microsoft.com/office/powerpoint/2010/main" val="42286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997097"/>
            <a:ext cx="5384800" cy="4209245"/>
          </a:xfrm>
        </p:spPr>
      </p:pic>
      <p:sp>
        <p:nvSpPr>
          <p:cNvPr id="6" name="Title 5"/>
          <p:cNvSpPr>
            <a:spLocks noGrp="1"/>
          </p:cNvSpPr>
          <p:nvPr>
            <p:ph type="title"/>
          </p:nvPr>
        </p:nvSpPr>
        <p:spPr>
          <a:xfrm>
            <a:off x="609600" y="704088"/>
            <a:ext cx="11411824" cy="1143000"/>
          </a:xfrm>
        </p:spPr>
        <p:txBody>
          <a:bodyPr>
            <a:normAutofit/>
          </a:bodyPr>
          <a:lstStyle/>
          <a:p>
            <a:r>
              <a:rPr lang="en-US" dirty="0"/>
              <a:t> Sample Call Graph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204" y="2057053"/>
            <a:ext cx="4444444" cy="3784127"/>
          </a:xfrm>
          <a:prstGeom prst="rect">
            <a:avLst/>
          </a:prstGeom>
        </p:spPr>
      </p:pic>
    </p:spTree>
    <p:extLst>
      <p:ext uri="{BB962C8B-B14F-4D97-AF65-F5344CB8AC3E}">
        <p14:creationId xmlns:p14="http://schemas.microsoft.com/office/powerpoint/2010/main" val="32465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0B68B-F0CE-42BF-84B1-86D74763A43D}" type="datetime4">
              <a:rPr lang="en-US" smtClean="0"/>
              <a:t>May 3, 2017</a:t>
            </a:fld>
            <a:endParaRPr lang="en-US"/>
          </a:p>
        </p:txBody>
      </p:sp>
      <p:sp>
        <p:nvSpPr>
          <p:cNvPr id="3" name="Footer Placeholder 2"/>
          <p:cNvSpPr>
            <a:spLocks noGrp="1"/>
          </p:cNvSpPr>
          <p:nvPr>
            <p:ph type="ftr" sz="quarter" idx="11"/>
          </p:nvPr>
        </p:nvSpPr>
        <p:spPr/>
        <p:txBody>
          <a:bodyPr/>
          <a:lstStyle/>
          <a:p>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847236142"/>
              </p:ext>
            </p:extLst>
          </p:nvPr>
        </p:nvGraphicFramePr>
        <p:xfrm>
          <a:off x="433432" y="2114025"/>
          <a:ext cx="9940954" cy="4318738"/>
        </p:xfrm>
        <a:graphic>
          <a:graphicData uri="http://schemas.openxmlformats.org/drawingml/2006/table">
            <a:tbl>
              <a:tblPr firstRow="1" bandRow="1">
                <a:tableStyleId>{5C22544A-7EE6-4342-B048-85BDC9FD1C3A}</a:tableStyleId>
              </a:tblPr>
              <a:tblGrid>
                <a:gridCol w="4970477">
                  <a:extLst>
                    <a:ext uri="{9D8B030D-6E8A-4147-A177-3AD203B41FA5}">
                      <a16:colId xmlns:a16="http://schemas.microsoft.com/office/drawing/2014/main" val="20000"/>
                    </a:ext>
                  </a:extLst>
                </a:gridCol>
                <a:gridCol w="4970477">
                  <a:extLst>
                    <a:ext uri="{9D8B030D-6E8A-4147-A177-3AD203B41FA5}">
                      <a16:colId xmlns:a16="http://schemas.microsoft.com/office/drawing/2014/main" val="20001"/>
                    </a:ext>
                  </a:extLst>
                </a:gridCol>
              </a:tblGrid>
              <a:tr h="522463">
                <a:tc>
                  <a:txBody>
                    <a:bodyPr/>
                    <a:lstStyle/>
                    <a:p>
                      <a:r>
                        <a:rPr kumimoji="0" lang="en-US" b="1" kern="1200" dirty="0">
                          <a:solidFill>
                            <a:schemeClr val="lt1"/>
                          </a:solidFill>
                          <a:latin typeface="+mn-lt"/>
                          <a:ea typeface="+mn-ea"/>
                          <a:cs typeface="+mn-cs"/>
                        </a:rPr>
                        <a:t>Static Call Graph</a:t>
                      </a:r>
                    </a:p>
                  </a:txBody>
                  <a:tcPr/>
                </a:tc>
                <a:tc>
                  <a:txBody>
                    <a:bodyPr/>
                    <a:lstStyle/>
                    <a:p>
                      <a:r>
                        <a:rPr lang="en-US" dirty="0"/>
                        <a:t>Dynamic Call Graph</a:t>
                      </a:r>
                    </a:p>
                  </a:txBody>
                  <a:tcPr/>
                </a:tc>
                <a:extLst>
                  <a:ext uri="{0D108BD9-81ED-4DB2-BD59-A6C34878D82A}">
                    <a16:rowId xmlns:a16="http://schemas.microsoft.com/office/drawing/2014/main" val="10000"/>
                  </a:ext>
                </a:extLst>
              </a:tr>
              <a:tr h="2558557">
                <a:tc>
                  <a:txBody>
                    <a:bodyPr/>
                    <a:lstStyle/>
                    <a:p>
                      <a:r>
                        <a:rPr lang="en-US" dirty="0"/>
                        <a:t>It represents every possible run of the program. </a:t>
                      </a:r>
                    </a:p>
                    <a:p>
                      <a:endParaRPr lang="en-US" dirty="0"/>
                    </a:p>
                    <a:p>
                      <a:r>
                        <a:rPr lang="en-US" dirty="0"/>
                        <a:t>The exact static call graph is an undecidable problem, so static call graph algorithms are generally over approximations. That is, every call relationship that occurs is represented in the graph, and possibly also some call relationships that would never occur in actual runs of the program. </a:t>
                      </a:r>
                    </a:p>
                  </a:txBody>
                  <a:tcPr/>
                </a:tc>
                <a:tc>
                  <a:txBody>
                    <a:bodyPr/>
                    <a:lstStyle/>
                    <a:p>
                      <a:r>
                        <a:rPr lang="en-US" dirty="0"/>
                        <a:t>A dynamic call graph is a record of an execution of the program, e.g., as output by a profiler. </a:t>
                      </a:r>
                    </a:p>
                    <a:p>
                      <a:endParaRPr lang="en-US" dirty="0"/>
                    </a:p>
                    <a:p>
                      <a:r>
                        <a:rPr lang="en-US" dirty="0"/>
                        <a:t>Thus, a dynamic call graph can be exact, but only describes one run of the program</a:t>
                      </a:r>
                    </a:p>
                  </a:txBody>
                  <a:tcPr/>
                </a:tc>
                <a:extLst>
                  <a:ext uri="{0D108BD9-81ED-4DB2-BD59-A6C34878D82A}">
                    <a16:rowId xmlns:a16="http://schemas.microsoft.com/office/drawing/2014/main" val="10001"/>
                  </a:ext>
                </a:extLst>
              </a:tr>
              <a:tr h="9616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6" name="Title 5"/>
          <p:cNvSpPr>
            <a:spLocks noGrp="1"/>
          </p:cNvSpPr>
          <p:nvPr>
            <p:ph type="title"/>
          </p:nvPr>
        </p:nvSpPr>
        <p:spPr/>
        <p:txBody>
          <a:bodyPr/>
          <a:lstStyle/>
          <a:p>
            <a:r>
              <a:rPr lang="en-US" dirty="0"/>
              <a:t>Types of Call Graph</a:t>
            </a:r>
          </a:p>
        </p:txBody>
      </p:sp>
    </p:spTree>
    <p:extLst>
      <p:ext uri="{BB962C8B-B14F-4D97-AF65-F5344CB8AC3E}">
        <p14:creationId xmlns:p14="http://schemas.microsoft.com/office/powerpoint/2010/main" val="354107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521</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Century Gothic</vt:lpstr>
      <vt:lpstr>Palatino Linotype</vt:lpstr>
      <vt:lpstr>Times New Roman</vt:lpstr>
      <vt:lpstr>Wingdings 2</vt:lpstr>
      <vt:lpstr>Presentation on brainstorming</vt:lpstr>
      <vt:lpstr>Deep Learning about Deep Learning    Projects </vt:lpstr>
      <vt:lpstr>Deep Learning </vt:lpstr>
      <vt:lpstr> Deep Learning Projects </vt:lpstr>
      <vt:lpstr>Existing Challenges while learning Deep Learning</vt:lpstr>
      <vt:lpstr>What our Project Model will Do ?</vt:lpstr>
      <vt:lpstr>Model Problem Statement</vt:lpstr>
      <vt:lpstr>How ??</vt:lpstr>
      <vt:lpstr> Sample Call Graph</vt:lpstr>
      <vt:lpstr>Types of Call Graph</vt:lpstr>
      <vt:lpstr>Architecture</vt:lpstr>
      <vt:lpstr>Source Code selected for Experiments</vt:lpstr>
      <vt:lpstr>Experiment 1</vt:lpstr>
      <vt:lpstr>Experiment 1</vt:lpstr>
      <vt:lpstr>Experiment 1</vt:lpstr>
      <vt:lpstr> Experiment 2   -  Tensorflow</vt:lpstr>
      <vt:lpstr>Iteration Information</vt:lpstr>
      <vt:lpstr>First Iteration Results</vt:lpstr>
      <vt:lpstr>First Iteration Results</vt:lpstr>
      <vt:lpstr>Future Developments</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2016-10-07T04:58:58Z</dcterms:created>
  <dcterms:modified xsi:type="dcterms:W3CDTF">2017-05-03T18:26:53Z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