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3"/>
  </p:notesMasterIdLst>
  <p:handoutMasterIdLst>
    <p:handoutMasterId r:id="rId24"/>
  </p:handoutMasterIdLst>
  <p:sldIdLst>
    <p:sldId id="312" r:id="rId3"/>
    <p:sldId id="313" r:id="rId4"/>
    <p:sldId id="314" r:id="rId5"/>
    <p:sldId id="328" r:id="rId6"/>
    <p:sldId id="324" r:id="rId7"/>
    <p:sldId id="329" r:id="rId8"/>
    <p:sldId id="330" r:id="rId9"/>
    <p:sldId id="331" r:id="rId10"/>
    <p:sldId id="332" r:id="rId11"/>
    <p:sldId id="336" r:id="rId12"/>
    <p:sldId id="337" r:id="rId13"/>
    <p:sldId id="338" r:id="rId14"/>
    <p:sldId id="339" r:id="rId15"/>
    <p:sldId id="282" r:id="rId16"/>
    <p:sldId id="334" r:id="rId17"/>
    <p:sldId id="333" r:id="rId18"/>
    <p:sldId id="335" r:id="rId19"/>
    <p:sldId id="321" r:id="rId20"/>
    <p:sldId id="323" r:id="rId21"/>
    <p:sldId id="32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p:scale>
          <a:sx n="76" d="100"/>
          <a:sy n="76" d="100"/>
        </p:scale>
        <p:origin x="19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A7B13-A9CC-4E93-83EE-2A08CD28DBD5}" type="datetimeFigureOut">
              <a:rPr lang="en-US" smtClean="0"/>
              <a:t>4/5/2017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1BBF6C-7F3E-4CA5-8DD4-95D776D255A4}" type="slidenum">
              <a:rPr lang="en-US" smtClean="0"/>
              <a:t>‹#›</a:t>
            </a:fld>
            <a:endParaRPr lang="en-US"/>
          </a:p>
        </p:txBody>
      </p:sp>
    </p:spTree>
    <p:extLst>
      <p:ext uri="{BB962C8B-B14F-4D97-AF65-F5344CB8AC3E}">
        <p14:creationId xmlns:p14="http://schemas.microsoft.com/office/powerpoint/2010/main" val="2742060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C585F00E-7D42-4B9F-8306-61C198590030}" type="datetime4">
              <a:rPr lang="en-US" smtClean="0"/>
              <a:t>April 5, 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FC0D4A-442A-478D-9187-E653A7051DFC}" type="datetime4">
              <a:rPr lang="en-US" smtClean="0"/>
              <a:t>April 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EAC84-6A47-43E5-9DB9-3A24CF4DCF55}" type="datetime4">
              <a:rPr lang="en-US" smtClean="0"/>
              <a:t>April 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05F388-A106-4125-8BAC-A86097ACAC01}" type="datetime4">
              <a:rPr lang="en-US" smtClean="0"/>
              <a:t>April 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9E4D13-256A-467E-944A-3E645D50F505}" type="datetime4">
              <a:rPr lang="en-US" smtClean="0"/>
              <a:t>April 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40B68B-F0CE-42BF-84B1-86D74763A43D}" type="datetime4">
              <a:rPr lang="en-US" smtClean="0"/>
              <a:t>April 5,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4318786-3E93-4CC3-8898-F602688229C1}" type="datetime4">
              <a:rPr lang="en-US" smtClean="0"/>
              <a:t>April 5,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FF3BF4-DA67-4193-9111-4C1E4C1CE33A}" type="datetime4">
              <a:rPr lang="en-US" smtClean="0"/>
              <a:t>April 5,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37EA9-4974-4B3E-9D30-8598D64B62D1}"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64BCB2-A660-49F7-AF21-D73D6F2244E6}" type="datetime4">
              <a:rPr lang="en-US" smtClean="0"/>
              <a:t>April 5,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93AC1B39-3DB8-401B-B1C7-82AA243D6BAB}" type="datetime4">
              <a:rPr lang="en-US" smtClean="0"/>
              <a:t>April 5,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1CB612DC-7EA2-43B0-A575-A2D8C97795F2}" type="datetime4">
              <a:rPr lang="en-US" smtClean="0"/>
              <a:t>April 5, 2017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ubroutine" TargetMode="External"/><Relationship Id="rId2" Type="http://schemas.openxmlformats.org/officeDocument/2006/relationships/hyperlink" Target="https://en.wikipedia.org/wiki/Control_flow_graph" TargetMode="External"/><Relationship Id="rId1" Type="http://schemas.openxmlformats.org/officeDocument/2006/relationships/slideLayout" Target="../slideLayouts/slideLayout4.xml"/><Relationship Id="rId4" Type="http://schemas.openxmlformats.org/officeDocument/2006/relationships/hyperlink" Target="https://en.wikipedia.org/wiki/Computer_progra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35224" y="3003140"/>
            <a:ext cx="8647176" cy="3321459"/>
          </a:xfrm>
        </p:spPr>
        <p:txBody>
          <a:bodyPr/>
          <a:lstStyle/>
          <a:p>
            <a:pPr lvl="5"/>
            <a:endParaRPr lang="en-US" dirty="0"/>
          </a:p>
          <a:p>
            <a:pPr lvl="5"/>
            <a:endParaRPr lang="en-US" dirty="0"/>
          </a:p>
          <a:p>
            <a:pPr marL="2286000" lvl="8" indent="0" algn="r">
              <a:buNone/>
            </a:pPr>
            <a:r>
              <a:rPr lang="en-US" sz="2500" b="1" dirty="0"/>
              <a:t>Presented By,</a:t>
            </a:r>
          </a:p>
          <a:p>
            <a:pPr marL="2286000" lvl="8" indent="0" algn="r">
              <a:buNone/>
            </a:pPr>
            <a:r>
              <a:rPr lang="en-US" sz="2500" i="1" dirty="0" smtClean="0">
                <a:solidFill>
                  <a:schemeClr val="accent1">
                    <a:lumMod val="50000"/>
                  </a:schemeClr>
                </a:solidFill>
              </a:rPr>
              <a:t>Megha Nagabhushan,</a:t>
            </a:r>
            <a:endParaRPr lang="en-US" sz="2500" i="1" dirty="0">
              <a:solidFill>
                <a:schemeClr val="accent1">
                  <a:lumMod val="50000"/>
                </a:schemeClr>
              </a:solidFill>
            </a:endParaRPr>
          </a:p>
          <a:p>
            <a:pPr marL="2286000" lvl="8" indent="0" algn="r">
              <a:buNone/>
            </a:pPr>
            <a:r>
              <a:rPr lang="en-US" sz="2500" i="1" dirty="0">
                <a:solidFill>
                  <a:schemeClr val="accent1">
                    <a:lumMod val="50000"/>
                  </a:schemeClr>
                </a:solidFill>
              </a:rPr>
              <a:t>Rashmi </a:t>
            </a:r>
            <a:r>
              <a:rPr lang="en-US" sz="2500" i="1" dirty="0" smtClean="0">
                <a:solidFill>
                  <a:schemeClr val="accent1">
                    <a:lumMod val="50000"/>
                  </a:schemeClr>
                </a:solidFill>
              </a:rPr>
              <a:t>Tripathi</a:t>
            </a:r>
            <a:endParaRPr lang="en-US" sz="2500" i="1" dirty="0">
              <a:solidFill>
                <a:schemeClr val="accent1">
                  <a:lumMod val="50000"/>
                </a:schemeClr>
              </a:solidFill>
            </a:endParaRPr>
          </a:p>
          <a:p>
            <a:pPr marL="2286000" lvl="8" indent="0" algn="r">
              <a:buNone/>
            </a:pPr>
            <a:endParaRPr lang="en-US" sz="2500" dirty="0">
              <a:solidFill>
                <a:schemeClr val="accent1">
                  <a:lumMod val="50000"/>
                </a:schemeClr>
              </a:solidFill>
            </a:endParaRPr>
          </a:p>
          <a:p>
            <a:pPr marL="2286000" lvl="8" indent="0">
              <a:buNone/>
            </a:pPr>
            <a:endParaRPr lang="en-US" sz="2500" dirty="0"/>
          </a:p>
        </p:txBody>
      </p:sp>
      <p:sp>
        <p:nvSpPr>
          <p:cNvPr id="5" name="Title 4"/>
          <p:cNvSpPr>
            <a:spLocks noGrp="1"/>
          </p:cNvSpPr>
          <p:nvPr>
            <p:ph type="title"/>
          </p:nvPr>
        </p:nvSpPr>
        <p:spPr>
          <a:xfrm>
            <a:off x="518160" y="1791362"/>
            <a:ext cx="10972800" cy="2135323"/>
          </a:xfrm>
        </p:spPr>
        <p:txBody>
          <a:bodyPr>
            <a:normAutofit fontScale="90000"/>
          </a:bodyPr>
          <a:lstStyle/>
          <a:p>
            <a:pPr algn="ctr"/>
            <a:r>
              <a:rPr lang="en-US" b="1" i="1" dirty="0" smtClean="0"/>
              <a:t>Deep Learning about Deep Learning    Projects</a:t>
            </a:r>
            <a:br>
              <a:rPr lang="en-US" b="1" i="1" dirty="0" smtClean="0"/>
            </a:br>
            <a:endParaRPr lang="en-US" b="1" i="1" dirty="0"/>
          </a:p>
        </p:txBody>
      </p:sp>
    </p:spTree>
    <p:extLst>
      <p:ext uri="{BB962C8B-B14F-4D97-AF65-F5344CB8AC3E}">
        <p14:creationId xmlns:p14="http://schemas.microsoft.com/office/powerpoint/2010/main" val="205753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u="sng" dirty="0"/>
              <a:t>Architecture</a:t>
            </a:r>
          </a:p>
        </p:txBody>
      </p:sp>
      <p:sp>
        <p:nvSpPr>
          <p:cNvPr id="9" name="Content Placeholder 2"/>
          <p:cNvSpPr txBox="1">
            <a:spLocks/>
          </p:cNvSpPr>
          <p:nvPr/>
        </p:nvSpPr>
        <p:spPr>
          <a:xfrm>
            <a:off x="457200" y="548680"/>
            <a:ext cx="8229600" cy="6048671"/>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endParaRPr lang="en-IN" sz="4000" b="1" u="sng" dirty="0">
              <a:latin typeface="Palatino Linotype" pitchFamily="18" charset="0"/>
            </a:endParaRPr>
          </a:p>
          <a:p>
            <a:pPr marL="109728" indent="0">
              <a:buFont typeface="Wingdings 2"/>
              <a:buNone/>
            </a:pPr>
            <a:endParaRPr lang="en-IN" sz="2400" u="sng" dirty="0"/>
          </a:p>
          <a:p>
            <a:endParaRPr lang="en-IN" sz="2400" u="sng" dirty="0"/>
          </a:p>
          <a:p>
            <a:endParaRPr lang="en-IN" sz="2400" u="sng" dirty="0"/>
          </a:p>
          <a:p>
            <a:endParaRPr lang="en-IN" sz="2400" u="sng" dirty="0"/>
          </a:p>
          <a:p>
            <a:endParaRPr lang="en-IN" sz="2400" u="sng" dirty="0"/>
          </a:p>
          <a:p>
            <a:endParaRPr lang="en-IN" sz="2400" u="sng" dirty="0"/>
          </a:p>
          <a:p>
            <a:endParaRPr lang="en-IN" dirty="0"/>
          </a:p>
        </p:txBody>
      </p:sp>
      <p:sp>
        <p:nvSpPr>
          <p:cNvPr id="10" name="Rectangle 9"/>
          <p:cNvSpPr/>
          <p:nvPr/>
        </p:nvSpPr>
        <p:spPr>
          <a:xfrm>
            <a:off x="1187624" y="2996952"/>
            <a:ext cx="7128792" cy="36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p:cNvGrpSpPr>
            <a:grpSpLocks/>
          </p:cNvGrpSpPr>
          <p:nvPr/>
        </p:nvGrpSpPr>
        <p:grpSpPr>
          <a:xfrm>
            <a:off x="2084832" y="2042680"/>
            <a:ext cx="8055864" cy="4421759"/>
            <a:chOff x="0" y="-328221"/>
            <a:chExt cx="7467600" cy="6489693"/>
          </a:xfrm>
        </p:grpSpPr>
        <p:sp>
          <p:nvSpPr>
            <p:cNvPr id="13" name="Oval 12"/>
            <p:cNvSpPr/>
            <p:nvPr/>
          </p:nvSpPr>
          <p:spPr>
            <a:xfrm>
              <a:off x="2383311" y="-328221"/>
              <a:ext cx="2478249" cy="1312727"/>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dirty="0">
                  <a:solidFill>
                    <a:srgbClr val="FFFFFF"/>
                  </a:solidFill>
                  <a:latin typeface="Calibri" panose="020F0502020204030204" pitchFamily="34" charset="0"/>
                  <a:ea typeface="Times New Roman" panose="02020603050405020304" pitchFamily="18" charset="0"/>
                  <a:cs typeface="Times New Roman" panose="02020603050405020304" pitchFamily="18" charset="0"/>
                </a:rPr>
                <a:t>Deep Learning </a:t>
              </a:r>
              <a:r>
                <a:rPr lang="en-US" dirty="0" smtClean="0">
                  <a:solidFill>
                    <a:srgbClr val="FFFFFF"/>
                  </a:solidFill>
                  <a:latin typeface="Calibri" panose="020F0502020204030204" pitchFamily="34" charset="0"/>
                  <a:ea typeface="Times New Roman" panose="02020603050405020304" pitchFamily="18" charset="0"/>
                  <a:cs typeface="Times New Roman" panose="02020603050405020304" pitchFamily="18" charset="0"/>
                </a:rPr>
                <a:t>Source Code</a:t>
              </a:r>
              <a:endParaRPr lang="en-US" dirty="0">
                <a:effectLst/>
                <a:latin typeface="Times New Roman" panose="02020603050405020304" pitchFamily="18" charset="0"/>
                <a:ea typeface="Times New Roman" panose="02020603050405020304" pitchFamily="18" charset="0"/>
              </a:endParaRPr>
            </a:p>
          </p:txBody>
        </p:sp>
        <p:sp>
          <p:nvSpPr>
            <p:cNvPr id="14" name="Oval 13"/>
            <p:cNvSpPr/>
            <p:nvPr/>
          </p:nvSpPr>
          <p:spPr>
            <a:xfrm>
              <a:off x="3174492" y="4954464"/>
              <a:ext cx="1636776" cy="1207008"/>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Output</a:t>
              </a:r>
              <a:endParaRPr lang="en-US" dirty="0">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0" y="1734312"/>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Code Structure Analysis</a:t>
              </a:r>
              <a:endParaRPr lang="en-US">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877568"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Features Extractor</a:t>
              </a:r>
              <a:endParaRPr lang="en-US" dirty="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3755136"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Features</a:t>
              </a:r>
              <a:endParaRPr lang="en-US">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5730240"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Clustering</a:t>
              </a:r>
              <a:endParaRPr lang="en-US">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1950720" y="3544824"/>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Dynamic Visualization</a:t>
              </a:r>
              <a:endParaRPr lang="en-US">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3992880" y="3544824"/>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Static Visualization</a:t>
              </a:r>
              <a:endParaRPr lang="en-US">
                <a:effectLst/>
                <a:latin typeface="Times New Roman" panose="02020603050405020304" pitchFamily="18" charset="0"/>
                <a:ea typeface="Times New Roman" panose="02020603050405020304" pitchFamily="18" charset="0"/>
              </a:endParaRPr>
            </a:p>
          </p:txBody>
        </p:sp>
        <p:cxnSp>
          <p:nvCxnSpPr>
            <p:cNvPr id="21" name="Elbow Connector 20"/>
            <p:cNvCxnSpPr>
              <a:stCxn id="13" idx="4"/>
              <a:endCxn id="15" idx="0"/>
            </p:cNvCxnSpPr>
            <p:nvPr/>
          </p:nvCxnSpPr>
          <p:spPr>
            <a:xfrm rot="5400000">
              <a:off x="1870656" y="-17470"/>
              <a:ext cx="749806" cy="2753756"/>
            </a:xfrm>
            <a:prstGeom prst="bentConnector3">
              <a:avLst/>
            </a:prstGeom>
            <a:noFill/>
            <a:ln w="6350" cap="flat" cmpd="sng" algn="ctr">
              <a:solidFill>
                <a:srgbClr val="5B9BD5"/>
              </a:solidFill>
              <a:prstDash val="solid"/>
              <a:miter lim="800000"/>
              <a:tailEnd type="triangle"/>
            </a:ln>
            <a:effectLst/>
          </p:spPr>
        </p:cxnSp>
        <p:cxnSp>
          <p:nvCxnSpPr>
            <p:cNvPr id="22" name="Elbow Connector 21"/>
            <p:cNvCxnSpPr>
              <a:stCxn id="15" idx="3"/>
              <a:endCxn id="16" idx="1"/>
            </p:cNvCxnSpPr>
            <p:nvPr/>
          </p:nvCxnSpPr>
          <p:spPr>
            <a:xfrm flipV="1">
              <a:off x="1737360" y="2225040"/>
              <a:ext cx="140208" cy="12192"/>
            </a:xfrm>
            <a:prstGeom prst="bentConnector3">
              <a:avLst/>
            </a:prstGeom>
            <a:noFill/>
            <a:ln w="6350" cap="flat" cmpd="sng" algn="ctr">
              <a:solidFill>
                <a:srgbClr val="5B9BD5"/>
              </a:solidFill>
              <a:prstDash val="solid"/>
              <a:miter lim="800000"/>
              <a:tailEnd type="triangle"/>
            </a:ln>
            <a:effectLst/>
          </p:spPr>
        </p:cxnSp>
        <p:cxnSp>
          <p:nvCxnSpPr>
            <p:cNvPr id="23" name="Straight Arrow Connector 22"/>
            <p:cNvCxnSpPr>
              <a:stCxn id="16" idx="3"/>
              <a:endCxn id="17" idx="1"/>
            </p:cNvCxnSpPr>
            <p:nvPr/>
          </p:nvCxnSpPr>
          <p:spPr>
            <a:xfrm>
              <a:off x="3614928" y="2225040"/>
              <a:ext cx="140208" cy="0"/>
            </a:xfrm>
            <a:prstGeom prst="straightConnector1">
              <a:avLst/>
            </a:prstGeom>
            <a:noFill/>
            <a:ln w="6350" cap="flat" cmpd="sng" algn="ctr">
              <a:solidFill>
                <a:srgbClr val="5B9BD5"/>
              </a:solidFill>
              <a:prstDash val="solid"/>
              <a:miter lim="800000"/>
              <a:tailEnd type="triangle"/>
            </a:ln>
            <a:effectLst/>
          </p:spPr>
        </p:cxnSp>
        <p:cxnSp>
          <p:nvCxnSpPr>
            <p:cNvPr id="24" name="Straight Arrow Connector 23"/>
            <p:cNvCxnSpPr>
              <a:stCxn id="17" idx="3"/>
              <a:endCxn id="18" idx="1"/>
            </p:cNvCxnSpPr>
            <p:nvPr/>
          </p:nvCxnSpPr>
          <p:spPr>
            <a:xfrm>
              <a:off x="5492496" y="2225040"/>
              <a:ext cx="237744" cy="0"/>
            </a:xfrm>
            <a:prstGeom prst="straightConnector1">
              <a:avLst/>
            </a:prstGeom>
            <a:noFill/>
            <a:ln w="6350" cap="flat" cmpd="sng" algn="ctr">
              <a:solidFill>
                <a:srgbClr val="5B9BD5"/>
              </a:solidFill>
              <a:prstDash val="solid"/>
              <a:miter lim="800000"/>
              <a:tailEnd type="triangle"/>
            </a:ln>
            <a:effectLst/>
          </p:spPr>
        </p:cxnSp>
        <p:cxnSp>
          <p:nvCxnSpPr>
            <p:cNvPr id="25" name="Elbow Connector 24"/>
            <p:cNvCxnSpPr>
              <a:stCxn id="18" idx="2"/>
              <a:endCxn id="19" idx="0"/>
            </p:cNvCxnSpPr>
            <p:nvPr/>
          </p:nvCxnSpPr>
          <p:spPr>
            <a:xfrm rot="5400000">
              <a:off x="4300728" y="1246632"/>
              <a:ext cx="816864" cy="3779520"/>
            </a:xfrm>
            <a:prstGeom prst="bentConnector3">
              <a:avLst/>
            </a:prstGeom>
            <a:noFill/>
            <a:ln w="6350" cap="flat" cmpd="sng" algn="ctr">
              <a:solidFill>
                <a:srgbClr val="5B9BD5"/>
              </a:solidFill>
              <a:prstDash val="solid"/>
              <a:miter lim="800000"/>
              <a:tailEnd type="triangle"/>
            </a:ln>
            <a:effectLst/>
          </p:spPr>
        </p:cxnSp>
        <p:cxnSp>
          <p:nvCxnSpPr>
            <p:cNvPr id="26" name="Elbow Connector 25"/>
            <p:cNvCxnSpPr>
              <a:stCxn id="18" idx="2"/>
              <a:endCxn id="20" idx="0"/>
            </p:cNvCxnSpPr>
            <p:nvPr/>
          </p:nvCxnSpPr>
          <p:spPr>
            <a:xfrm rot="5400000">
              <a:off x="5321808" y="2267712"/>
              <a:ext cx="816864" cy="1737360"/>
            </a:xfrm>
            <a:prstGeom prst="bentConnector3">
              <a:avLst/>
            </a:prstGeom>
            <a:noFill/>
            <a:ln w="6350" cap="flat" cmpd="sng" algn="ctr">
              <a:solidFill>
                <a:srgbClr val="5B9BD5"/>
              </a:solidFill>
              <a:prstDash val="solid"/>
              <a:miter lim="800000"/>
              <a:tailEnd type="triangle"/>
            </a:ln>
            <a:effectLst/>
          </p:spPr>
        </p:cxnSp>
        <p:sp>
          <p:nvSpPr>
            <p:cNvPr id="27" name="Oval 26"/>
            <p:cNvSpPr/>
            <p:nvPr/>
          </p:nvSpPr>
          <p:spPr>
            <a:xfrm>
              <a:off x="140208" y="3706369"/>
              <a:ext cx="1421892" cy="993648"/>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User Program</a:t>
              </a:r>
              <a:endParaRPr lang="en-US">
                <a:effectLst/>
                <a:latin typeface="Times New Roman" panose="02020603050405020304" pitchFamily="18" charset="0"/>
                <a:ea typeface="Times New Roman" panose="02020603050405020304" pitchFamily="18" charset="0"/>
              </a:endParaRPr>
            </a:p>
          </p:txBody>
        </p:sp>
        <p:cxnSp>
          <p:nvCxnSpPr>
            <p:cNvPr id="28" name="Straight Arrow Connector 27"/>
            <p:cNvCxnSpPr>
              <a:stCxn id="27" idx="6"/>
            </p:cNvCxnSpPr>
            <p:nvPr/>
          </p:nvCxnSpPr>
          <p:spPr>
            <a:xfrm flipV="1">
              <a:off x="1562100" y="4128519"/>
              <a:ext cx="388619" cy="74674"/>
            </a:xfrm>
            <a:prstGeom prst="straightConnector1">
              <a:avLst/>
            </a:prstGeom>
            <a:noFill/>
            <a:ln w="6350" cap="flat" cmpd="sng" algn="ctr">
              <a:solidFill>
                <a:srgbClr val="5B9BD5"/>
              </a:solidFill>
              <a:prstDash val="solid"/>
              <a:miter lim="800000"/>
              <a:tailEnd type="triangle"/>
            </a:ln>
            <a:effectLst/>
          </p:spPr>
        </p:cxnSp>
        <p:cxnSp>
          <p:nvCxnSpPr>
            <p:cNvPr id="29" name="Straight Arrow Connector 28"/>
            <p:cNvCxnSpPr>
              <a:stCxn id="19" idx="2"/>
              <a:endCxn id="14" idx="0"/>
            </p:cNvCxnSpPr>
            <p:nvPr/>
          </p:nvCxnSpPr>
          <p:spPr>
            <a:xfrm>
              <a:off x="2819400" y="4550664"/>
              <a:ext cx="1173480" cy="403801"/>
            </a:xfrm>
            <a:prstGeom prst="straightConnector1">
              <a:avLst/>
            </a:prstGeom>
            <a:noFill/>
            <a:ln w="6350" cap="flat" cmpd="sng" algn="ctr">
              <a:solidFill>
                <a:srgbClr val="5B9BD5"/>
              </a:solidFill>
              <a:prstDash val="solid"/>
              <a:miter lim="800000"/>
              <a:tailEnd type="triangle"/>
            </a:ln>
            <a:effectLst/>
          </p:spPr>
        </p:cxnSp>
        <p:cxnSp>
          <p:nvCxnSpPr>
            <p:cNvPr id="30" name="Straight Arrow Connector 29"/>
            <p:cNvCxnSpPr>
              <a:stCxn id="20" idx="2"/>
              <a:endCxn id="14" idx="0"/>
            </p:cNvCxnSpPr>
            <p:nvPr/>
          </p:nvCxnSpPr>
          <p:spPr>
            <a:xfrm flipH="1">
              <a:off x="3992880" y="4550664"/>
              <a:ext cx="868680" cy="403801"/>
            </a:xfrm>
            <a:prstGeom prst="straightConnector1">
              <a:avLst/>
            </a:prstGeom>
            <a:noFill/>
            <a:ln w="63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7427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22376"/>
            <a:ext cx="10972800" cy="877824"/>
          </a:xfrm>
        </p:spPr>
        <p:txBody>
          <a:bodyPr>
            <a:normAutofit fontScale="90000"/>
          </a:bodyPr>
          <a:lstStyle/>
          <a:p>
            <a:r>
              <a:rPr lang="en-US" dirty="0"/>
              <a:t>Source Code selected for Experiments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272" y="1998219"/>
            <a:ext cx="3810000" cy="381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232" y="2402586"/>
            <a:ext cx="3352800" cy="2857500"/>
          </a:xfrm>
          <a:prstGeom prst="rect">
            <a:avLst/>
          </a:prstGeom>
        </p:spPr>
      </p:pic>
    </p:spTree>
    <p:extLst>
      <p:ext uri="{BB962C8B-B14F-4D97-AF65-F5344CB8AC3E}">
        <p14:creationId xmlns:p14="http://schemas.microsoft.com/office/powerpoint/2010/main" val="224461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Experiment 1</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421" y="1847088"/>
            <a:ext cx="6357882" cy="468035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5482" y="848928"/>
            <a:ext cx="1266710" cy="1266710"/>
          </a:xfrm>
          <a:prstGeom prst="rect">
            <a:avLst/>
          </a:prstGeom>
        </p:spPr>
      </p:pic>
    </p:spTree>
    <p:extLst>
      <p:ext uri="{BB962C8B-B14F-4D97-AF65-F5344CB8AC3E}">
        <p14:creationId xmlns:p14="http://schemas.microsoft.com/office/powerpoint/2010/main" val="326090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923" y="1847088"/>
            <a:ext cx="6115574" cy="4562912"/>
          </a:xfrm>
        </p:spPr>
      </p:pic>
      <p:sp>
        <p:nvSpPr>
          <p:cNvPr id="5" name="Title 4"/>
          <p:cNvSpPr>
            <a:spLocks noGrp="1"/>
          </p:cNvSpPr>
          <p:nvPr>
            <p:ph type="title"/>
          </p:nvPr>
        </p:nvSpPr>
        <p:spPr/>
        <p:txBody>
          <a:bodyPr>
            <a:normAutofit/>
          </a:bodyPr>
          <a:lstStyle/>
          <a:p>
            <a:r>
              <a:rPr lang="en-US" dirty="0"/>
              <a:t>Experiment 1</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5481" y="848927"/>
            <a:ext cx="1258321" cy="1258321"/>
          </a:xfrm>
          <a:prstGeom prst="rect">
            <a:avLst/>
          </a:prstGeom>
        </p:spPr>
      </p:pic>
    </p:spTree>
    <p:extLst>
      <p:ext uri="{BB962C8B-B14F-4D97-AF65-F5344CB8AC3E}">
        <p14:creationId xmlns:p14="http://schemas.microsoft.com/office/powerpoint/2010/main" val="40383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E2E9A5-3AF8-4E6E-ABA8-9AEEF5F54278}" type="datetime4">
              <a:rPr lang="en-US" smtClean="0"/>
              <a:t>April 5, 2017</a:t>
            </a:fld>
            <a:endParaRPr lang="en-US"/>
          </a:p>
        </p:txBody>
      </p:sp>
      <p:sp>
        <p:nvSpPr>
          <p:cNvPr id="2" name="Content Placeholder 1"/>
          <p:cNvSpPr>
            <a:spLocks noGrp="1"/>
          </p:cNvSpPr>
          <p:nvPr>
            <p:ph sz="half" idx="1"/>
          </p:nvPr>
        </p:nvSpPr>
        <p:spPr>
          <a:xfrm>
            <a:off x="545284" y="2135109"/>
            <a:ext cx="11101431" cy="4081133"/>
          </a:xfrm>
        </p:spPr>
        <p:txBody>
          <a:bodyPr/>
          <a:lstStyle/>
          <a:p>
            <a:pPr marL="0" indent="0">
              <a:buNone/>
            </a:pPr>
            <a:endParaRPr lang="en-US" dirty="0"/>
          </a:p>
          <a:p>
            <a:r>
              <a:rPr lang="en-US" dirty="0"/>
              <a:t>TensorFlow is open source project created by Google Brains Team for machine learning purposes providing a Python API and C++ API</a:t>
            </a:r>
            <a:r>
              <a:rPr lang="en-US" dirty="0" smtClean="0"/>
              <a:t>.</a:t>
            </a:r>
          </a:p>
          <a:p>
            <a:endParaRPr lang="en-US" dirty="0">
              <a:solidFill>
                <a:srgbClr val="FF5050"/>
              </a:solidFill>
            </a:endParaRPr>
          </a:p>
          <a:p>
            <a:r>
              <a:rPr lang="en-US" dirty="0"/>
              <a:t>The experiment is executed in many iterations</a:t>
            </a:r>
            <a:r>
              <a:rPr lang="en-US" dirty="0" smtClean="0"/>
              <a:t>.</a:t>
            </a:r>
          </a:p>
          <a:p>
            <a:endParaRPr lang="en-US" dirty="0"/>
          </a:p>
          <a:p>
            <a:endParaRPr lang="en-US" dirty="0">
              <a:solidFill>
                <a:srgbClr val="FF5050"/>
              </a:solidFill>
            </a:endParaRPr>
          </a:p>
        </p:txBody>
      </p:sp>
      <p:sp>
        <p:nvSpPr>
          <p:cNvPr id="3" name="Title 2"/>
          <p:cNvSpPr>
            <a:spLocks noGrp="1"/>
          </p:cNvSpPr>
          <p:nvPr>
            <p:ph type="title"/>
          </p:nvPr>
        </p:nvSpPr>
        <p:spPr/>
        <p:txBody>
          <a:bodyPr>
            <a:normAutofit/>
          </a:bodyPr>
          <a:lstStyle/>
          <a:p>
            <a:r>
              <a:rPr lang="en-US" dirty="0"/>
              <a:t> </a:t>
            </a:r>
            <a:r>
              <a:rPr lang="en-US" dirty="0" smtClean="0"/>
              <a:t>Experiment </a:t>
            </a:r>
            <a:r>
              <a:rPr lang="en-US" dirty="0" smtClean="0"/>
              <a:t>2   -  Tensorflow</a:t>
            </a:r>
            <a:endParaRPr lang="en-US" dirty="0"/>
          </a:p>
        </p:txBody>
      </p:sp>
      <p:sp>
        <p:nvSpPr>
          <p:cNvPr id="8" name="Footer Placeholder 4"/>
          <p:cNvSpPr txBox="1">
            <a:spLocks/>
          </p:cNvSpPr>
          <p:nvPr/>
        </p:nvSpPr>
        <p:spPr>
          <a:xfrm>
            <a:off x="10835640" y="6356351"/>
            <a:ext cx="1152144"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Rashmi </a:t>
            </a:r>
            <a:r>
              <a:rPr lang="en-US" dirty="0" err="1"/>
              <a:t>Tripathi</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7791" y="1126334"/>
            <a:ext cx="1560352" cy="720754"/>
          </a:xfrm>
          <a:prstGeom prst="rect">
            <a:avLst/>
          </a:prstGeom>
        </p:spPr>
      </p:pic>
    </p:spTree>
    <p:extLst>
      <p:ext uri="{BB962C8B-B14F-4D97-AF65-F5344CB8AC3E}">
        <p14:creationId xmlns:p14="http://schemas.microsoft.com/office/powerpoint/2010/main" val="392962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066778070"/>
              </p:ext>
            </p:extLst>
          </p:nvPr>
        </p:nvGraphicFramePr>
        <p:xfrm>
          <a:off x="609598" y="1920875"/>
          <a:ext cx="9574636" cy="3724914"/>
        </p:xfrm>
        <a:graphic>
          <a:graphicData uri="http://schemas.openxmlformats.org/drawingml/2006/table">
            <a:tbl>
              <a:tblPr firstRow="1" bandRow="1">
                <a:tableStyleId>{5C22544A-7EE6-4342-B048-85BDC9FD1C3A}</a:tableStyleId>
              </a:tblPr>
              <a:tblGrid>
                <a:gridCol w="1202424"/>
                <a:gridCol w="8372212"/>
              </a:tblGrid>
              <a:tr h="620819">
                <a:tc>
                  <a:txBody>
                    <a:bodyPr/>
                    <a:lstStyle/>
                    <a:p>
                      <a:r>
                        <a:rPr lang="en-US" dirty="0" smtClean="0"/>
                        <a:t>Iteration</a:t>
                      </a:r>
                      <a:endParaRPr lang="en-US" dirty="0"/>
                    </a:p>
                  </a:txBody>
                  <a:tcPr/>
                </a:tc>
                <a:tc>
                  <a:txBody>
                    <a:bodyPr/>
                    <a:lstStyle/>
                    <a:p>
                      <a:r>
                        <a:rPr lang="en-US" dirty="0" smtClean="0"/>
                        <a:t>Description</a:t>
                      </a:r>
                      <a:endParaRPr lang="en-US" dirty="0"/>
                    </a:p>
                  </a:txBody>
                  <a:tcPr/>
                </a:tc>
              </a:tr>
              <a:tr h="620819">
                <a:tc>
                  <a:txBody>
                    <a:bodyPr/>
                    <a:lstStyle/>
                    <a:p>
                      <a:r>
                        <a:rPr lang="en-US" dirty="0" smtClean="0"/>
                        <a:t>1</a:t>
                      </a:r>
                      <a:endParaRPr lang="en-US" dirty="0"/>
                    </a:p>
                  </a:txBody>
                  <a:tcPr/>
                </a:tc>
                <a:tc>
                  <a:txBody>
                    <a:bodyPr/>
                    <a:lstStyle/>
                    <a:p>
                      <a:r>
                        <a:rPr lang="en-US" dirty="0" smtClean="0"/>
                        <a:t>Collect</a:t>
                      </a:r>
                      <a:r>
                        <a:rPr lang="en-US" baseline="0" dirty="0" smtClean="0"/>
                        <a:t> about all the packages need to be iterated over for all classes</a:t>
                      </a:r>
                      <a:endParaRPr lang="en-US" dirty="0"/>
                    </a:p>
                  </a:txBody>
                  <a:tcPr/>
                </a:tc>
              </a:tr>
              <a:tr h="620819">
                <a:tc>
                  <a:txBody>
                    <a:bodyPr/>
                    <a:lstStyle/>
                    <a:p>
                      <a:r>
                        <a:rPr lang="en-US" dirty="0" smtClean="0"/>
                        <a:t>2</a:t>
                      </a:r>
                      <a:endParaRPr lang="en-US" dirty="0"/>
                    </a:p>
                  </a:txBody>
                  <a:tcPr/>
                </a:tc>
                <a:tc>
                  <a:txBody>
                    <a:bodyPr/>
                    <a:lstStyle/>
                    <a:p>
                      <a:r>
                        <a:rPr lang="en-US" dirty="0" smtClean="0"/>
                        <a:t>Collect</a:t>
                      </a:r>
                      <a:r>
                        <a:rPr lang="en-US" baseline="0" dirty="0" smtClean="0"/>
                        <a:t> Classes and functions information</a:t>
                      </a:r>
                      <a:endParaRPr lang="en-US" dirty="0"/>
                    </a:p>
                  </a:txBody>
                  <a:tcPr/>
                </a:tc>
              </a:tr>
              <a:tr h="620819">
                <a:tc>
                  <a:txBody>
                    <a:bodyPr/>
                    <a:lstStyle/>
                    <a:p>
                      <a:r>
                        <a:rPr lang="en-US" dirty="0" smtClean="0"/>
                        <a:t>3</a:t>
                      </a:r>
                      <a:endParaRPr lang="en-US" dirty="0"/>
                    </a:p>
                  </a:txBody>
                  <a:tcPr/>
                </a:tc>
                <a:tc>
                  <a:txBody>
                    <a:bodyPr/>
                    <a:lstStyle/>
                    <a:p>
                      <a:r>
                        <a:rPr lang="en-US" dirty="0" smtClean="0"/>
                        <a:t>Visualize using any of JavaScript available using</a:t>
                      </a:r>
                      <a:r>
                        <a:rPr lang="en-US" baseline="0" dirty="0" smtClean="0"/>
                        <a:t> d3.js</a:t>
                      </a:r>
                      <a:endParaRPr lang="en-US" dirty="0"/>
                    </a:p>
                  </a:txBody>
                  <a:tcPr/>
                </a:tc>
              </a:tr>
              <a:tr h="620819">
                <a:tc>
                  <a:txBody>
                    <a:bodyPr/>
                    <a:lstStyle/>
                    <a:p>
                      <a:r>
                        <a:rPr lang="en-US" dirty="0" smtClean="0"/>
                        <a:t>4</a:t>
                      </a:r>
                      <a:endParaRPr lang="en-US" dirty="0"/>
                    </a:p>
                  </a:txBody>
                  <a:tcPr/>
                </a:tc>
                <a:tc>
                  <a:txBody>
                    <a:bodyPr/>
                    <a:lstStyle/>
                    <a:p>
                      <a:r>
                        <a:rPr lang="en-US" dirty="0" smtClean="0"/>
                        <a:t>Generate dynamic graph using </a:t>
                      </a:r>
                      <a:r>
                        <a:rPr lang="en-US" dirty="0" err="1" smtClean="0"/>
                        <a:t>pycallGraph</a:t>
                      </a:r>
                      <a:endParaRPr lang="en-US" dirty="0"/>
                    </a:p>
                  </a:txBody>
                  <a:tcPr/>
                </a:tc>
              </a:tr>
              <a:tr h="620819">
                <a:tc>
                  <a:txBody>
                    <a:bodyPr/>
                    <a:lstStyle/>
                    <a:p>
                      <a:endParaRPr lang="en-US" dirty="0"/>
                    </a:p>
                  </a:txBody>
                  <a:tcPr/>
                </a:tc>
                <a:tc>
                  <a:txBody>
                    <a:bodyPr/>
                    <a:lstStyle/>
                    <a:p>
                      <a:endParaRPr lang="en-US" dirty="0"/>
                    </a:p>
                  </a:txBody>
                  <a:tcPr/>
                </a:tc>
              </a:tr>
            </a:tbl>
          </a:graphicData>
        </a:graphic>
      </p:graphicFrame>
      <p:sp>
        <p:nvSpPr>
          <p:cNvPr id="6" name="Title 5"/>
          <p:cNvSpPr>
            <a:spLocks noGrp="1"/>
          </p:cNvSpPr>
          <p:nvPr>
            <p:ph type="title"/>
          </p:nvPr>
        </p:nvSpPr>
        <p:spPr>
          <a:xfrm>
            <a:off x="609598" y="511141"/>
            <a:ext cx="10972800" cy="1143000"/>
          </a:xfrm>
        </p:spPr>
        <p:txBody>
          <a:bodyPr/>
          <a:lstStyle/>
          <a:p>
            <a:r>
              <a:rPr lang="en-US" dirty="0" smtClean="0"/>
              <a:t>Iteration Information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046" y="1000500"/>
            <a:ext cx="1560352" cy="720754"/>
          </a:xfrm>
          <a:prstGeom prst="rect">
            <a:avLst/>
          </a:prstGeom>
        </p:spPr>
      </p:pic>
    </p:spTree>
    <p:extLst>
      <p:ext uri="{BB962C8B-B14F-4D97-AF65-F5344CB8AC3E}">
        <p14:creationId xmlns:p14="http://schemas.microsoft.com/office/powerpoint/2010/main" val="39510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1481146"/>
              </p:ext>
            </p:extLst>
          </p:nvPr>
        </p:nvGraphicFramePr>
        <p:xfrm>
          <a:off x="805343" y="2852256"/>
          <a:ext cx="10427516" cy="1956755"/>
        </p:xfrm>
        <a:graphic>
          <a:graphicData uri="http://schemas.openxmlformats.org/drawingml/2006/table">
            <a:tbl>
              <a:tblPr firstRow="1" firstCol="1" bandRow="1">
                <a:tableStyleId>{5C22544A-7EE6-4342-B048-85BDC9FD1C3A}</a:tableStyleId>
              </a:tblPr>
              <a:tblGrid>
                <a:gridCol w="5213758"/>
                <a:gridCol w="5213758"/>
              </a:tblGrid>
              <a:tr h="345219">
                <a:tc>
                  <a:txBody>
                    <a:bodyPr/>
                    <a:lstStyle/>
                    <a:p>
                      <a:pPr marL="0" marR="0">
                        <a:lnSpc>
                          <a:spcPct val="107000"/>
                        </a:lnSpc>
                        <a:spcBef>
                          <a:spcPts val="0"/>
                        </a:spcBef>
                        <a:spcAft>
                          <a:spcPts val="0"/>
                        </a:spcAft>
                      </a:pPr>
                      <a:r>
                        <a:rPr lang="en-US" sz="2400">
                          <a:effectLst/>
                        </a:rPr>
                        <a:t>   </a:t>
                      </a:r>
                      <a:r>
                        <a:rPr lang="en-US" sz="2400" smtClean="0">
                          <a:effectLst/>
                        </a:rPr>
                        <a:t>Structure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Total</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5219">
                <a:tc>
                  <a:txBody>
                    <a:bodyPr/>
                    <a:lstStyle/>
                    <a:p>
                      <a:pPr marL="0" marR="0">
                        <a:lnSpc>
                          <a:spcPct val="107000"/>
                        </a:lnSpc>
                        <a:spcBef>
                          <a:spcPts val="0"/>
                        </a:spcBef>
                        <a:spcAft>
                          <a:spcPts val="0"/>
                        </a:spcAft>
                      </a:pPr>
                      <a:r>
                        <a:rPr lang="en-US" sz="2400" dirty="0">
                          <a:effectLst/>
                        </a:rPr>
                        <a:t>   </a:t>
                      </a:r>
                      <a:r>
                        <a:rPr lang="en-US" sz="2400" dirty="0" smtClean="0">
                          <a:effectLst/>
                        </a:rPr>
                        <a:t>Packages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319</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5219">
                <a:tc>
                  <a:txBody>
                    <a:bodyPr/>
                    <a:lstStyle/>
                    <a:p>
                      <a:pPr marL="0" marR="0">
                        <a:lnSpc>
                          <a:spcPct val="107000"/>
                        </a:lnSpc>
                        <a:spcBef>
                          <a:spcPts val="0"/>
                        </a:spcBef>
                        <a:spcAft>
                          <a:spcPts val="0"/>
                        </a:spcAft>
                      </a:pPr>
                      <a:r>
                        <a:rPr lang="en-US" sz="2400" dirty="0">
                          <a:effectLst/>
                        </a:rPr>
                        <a:t>   </a:t>
                      </a:r>
                      <a:r>
                        <a:rPr lang="en-US" sz="2400" dirty="0" smtClean="0">
                          <a:effectLst/>
                        </a:rPr>
                        <a:t>Modules </a:t>
                      </a:r>
                      <a:r>
                        <a:rPr lang="en-US" sz="2400" dirty="0">
                          <a:effectLst/>
                        </a:rPr>
                        <a:t>(Number of python files)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268</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5219">
                <a:tc>
                  <a:txBody>
                    <a:bodyPr/>
                    <a:lstStyle/>
                    <a:p>
                      <a:pPr marL="0" marR="0">
                        <a:lnSpc>
                          <a:spcPct val="107000"/>
                        </a:lnSpc>
                        <a:spcBef>
                          <a:spcPts val="0"/>
                        </a:spcBef>
                        <a:spcAft>
                          <a:spcPts val="0"/>
                        </a:spcAft>
                      </a:pPr>
                      <a:r>
                        <a:rPr lang="en-US" sz="2400" dirty="0">
                          <a:effectLst/>
                        </a:rPr>
                        <a:t>   </a:t>
                      </a:r>
                      <a:r>
                        <a:rPr lang="en-US" sz="2400" dirty="0" smtClean="0">
                          <a:effectLst/>
                        </a:rPr>
                        <a:t>Classes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Still in progress</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5219">
                <a:tc>
                  <a:txBody>
                    <a:bodyPr/>
                    <a:lstStyle/>
                    <a:p>
                      <a:pPr marL="0" marR="0">
                        <a:lnSpc>
                          <a:spcPct val="107000"/>
                        </a:lnSpc>
                        <a:spcBef>
                          <a:spcPts val="0"/>
                        </a:spcBef>
                        <a:spcAft>
                          <a:spcPts val="0"/>
                        </a:spcAft>
                      </a:pPr>
                      <a:r>
                        <a:rPr lang="en-US" sz="2400" dirty="0">
                          <a:effectLst/>
                        </a:rPr>
                        <a:t>   </a:t>
                      </a:r>
                      <a:r>
                        <a:rPr lang="en-US" sz="2400" dirty="0" smtClean="0">
                          <a:effectLst/>
                        </a:rPr>
                        <a:t>Important </a:t>
                      </a:r>
                      <a:r>
                        <a:rPr lang="en-US" sz="2400" dirty="0">
                          <a:effectLst/>
                        </a:rPr>
                        <a:t>API’s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1356</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itle 4"/>
          <p:cNvSpPr>
            <a:spLocks noGrp="1"/>
          </p:cNvSpPr>
          <p:nvPr>
            <p:ph type="title"/>
          </p:nvPr>
        </p:nvSpPr>
        <p:spPr>
          <a:xfrm>
            <a:off x="2206305" y="720866"/>
            <a:ext cx="5682143" cy="1143000"/>
          </a:xfrm>
        </p:spPr>
        <p:txBody>
          <a:bodyPr>
            <a:normAutofit fontScale="90000"/>
          </a:bodyPr>
          <a:lstStyle/>
          <a:p>
            <a:r>
              <a:rPr lang="en-US" dirty="0" smtClean="0"/>
              <a:t>First Iteration Results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3" y="931989"/>
            <a:ext cx="1560352" cy="720754"/>
          </a:xfrm>
          <a:prstGeom prst="rect">
            <a:avLst/>
          </a:prstGeom>
        </p:spPr>
      </p:pic>
    </p:spTree>
    <p:extLst>
      <p:ext uri="{BB962C8B-B14F-4D97-AF65-F5344CB8AC3E}">
        <p14:creationId xmlns:p14="http://schemas.microsoft.com/office/powerpoint/2010/main" val="32517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732" y="2004969"/>
            <a:ext cx="8990668" cy="3506598"/>
          </a:xfrm>
        </p:spPr>
      </p:pic>
      <p:sp>
        <p:nvSpPr>
          <p:cNvPr id="5" name="Title 4"/>
          <p:cNvSpPr>
            <a:spLocks noGrp="1"/>
          </p:cNvSpPr>
          <p:nvPr>
            <p:ph type="title"/>
          </p:nvPr>
        </p:nvSpPr>
        <p:spPr/>
        <p:txBody>
          <a:bodyPr/>
          <a:lstStyle/>
          <a:p>
            <a:r>
              <a:rPr lang="en-US" dirty="0"/>
              <a:t>First Iteration 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7123" y="1034055"/>
            <a:ext cx="1560352" cy="720754"/>
          </a:xfrm>
          <a:prstGeom prst="rect">
            <a:avLst/>
          </a:prstGeom>
        </p:spPr>
      </p:pic>
    </p:spTree>
    <p:extLst>
      <p:ext uri="{BB962C8B-B14F-4D97-AF65-F5344CB8AC3E}">
        <p14:creationId xmlns:p14="http://schemas.microsoft.com/office/powerpoint/2010/main" val="20194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78505" y="6492875"/>
            <a:ext cx="1811130" cy="365125"/>
          </a:xfrm>
        </p:spPr>
        <p:txBody>
          <a:bodyPr/>
          <a:lstStyle/>
          <a:p>
            <a:pPr algn="r"/>
            <a:endParaRPr lang="en-US" dirty="0"/>
          </a:p>
        </p:txBody>
      </p:sp>
      <p:sp>
        <p:nvSpPr>
          <p:cNvPr id="4" name="Content Placeholder 3"/>
          <p:cNvSpPr>
            <a:spLocks noGrp="1"/>
          </p:cNvSpPr>
          <p:nvPr>
            <p:ph idx="1"/>
          </p:nvPr>
        </p:nvSpPr>
        <p:spPr>
          <a:xfrm>
            <a:off x="609600" y="2239860"/>
            <a:ext cx="10972800" cy="4359059"/>
          </a:xfrm>
        </p:spPr>
        <p:txBody>
          <a:bodyPr>
            <a:normAutofit/>
          </a:bodyPr>
          <a:lstStyle/>
          <a:p>
            <a:r>
              <a:rPr lang="en-US" sz="2800" dirty="0" smtClean="0"/>
              <a:t>Merge the visualization with virtual reality for better understanding</a:t>
            </a:r>
          </a:p>
          <a:p>
            <a:r>
              <a:rPr lang="en-US" sz="2800" dirty="0" smtClean="0"/>
              <a:t> To show the actual time between each function call.</a:t>
            </a:r>
            <a:endParaRPr lang="en-US" sz="2800" dirty="0"/>
          </a:p>
        </p:txBody>
      </p:sp>
      <p:sp>
        <p:nvSpPr>
          <p:cNvPr id="5" name="Title 4"/>
          <p:cNvSpPr>
            <a:spLocks noGrp="1"/>
          </p:cNvSpPr>
          <p:nvPr>
            <p:ph type="title"/>
          </p:nvPr>
        </p:nvSpPr>
        <p:spPr/>
        <p:txBody>
          <a:bodyPr/>
          <a:lstStyle/>
          <a:p>
            <a:r>
              <a:rPr lang="en-US" dirty="0" smtClean="0"/>
              <a:t>Future Developments</a:t>
            </a:r>
            <a:endParaRPr lang="en-US" dirty="0"/>
          </a:p>
        </p:txBody>
      </p:sp>
    </p:spTree>
    <p:extLst>
      <p:ext uri="{BB962C8B-B14F-4D97-AF65-F5344CB8AC3E}">
        <p14:creationId xmlns:p14="http://schemas.microsoft.com/office/powerpoint/2010/main" val="11405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sp>
        <p:nvSpPr>
          <p:cNvPr id="4" name="Content Placeholder 3"/>
          <p:cNvSpPr>
            <a:spLocks noGrp="1"/>
          </p:cNvSpPr>
          <p:nvPr>
            <p:ph idx="1"/>
          </p:nvPr>
        </p:nvSpPr>
        <p:spPr>
          <a:xfrm>
            <a:off x="609600" y="1967231"/>
            <a:ext cx="10972800" cy="4389120"/>
          </a:xfrm>
        </p:spPr>
        <p:txBody>
          <a:bodyPr>
            <a:normAutofit fontScale="92500" lnSpcReduction="10000"/>
          </a:bodyPr>
          <a:lstStyle/>
          <a:p>
            <a:pPr lvl="0" hangingPunct="0"/>
            <a:r>
              <a:rPr lang="en-US" dirty="0" err="1"/>
              <a:t>Herbsleb</a:t>
            </a:r>
            <a:r>
              <a:rPr lang="en-US" dirty="0"/>
              <a:t>, James, Christian </a:t>
            </a:r>
            <a:r>
              <a:rPr lang="en-US" dirty="0" err="1"/>
              <a:t>Kästner</a:t>
            </a:r>
            <a:r>
              <a:rPr lang="en-US" dirty="0"/>
              <a:t>, and Christopher Bogart. "Intelligently Transparent Software Ecosystems." IEEE Software 33.1 (2016): 89-96. </a:t>
            </a:r>
          </a:p>
          <a:p>
            <a:pPr lvl="0" hangingPunct="0"/>
            <a:r>
              <a:rPr lang="en-US" dirty="0"/>
              <a:t>L. </a:t>
            </a:r>
            <a:r>
              <a:rPr lang="en-US" dirty="0" err="1"/>
              <a:t>Dabbish</a:t>
            </a:r>
            <a:r>
              <a:rPr lang="en-US" dirty="0"/>
              <a:t> et al., “Leveraging Transparency,” IEEE </a:t>
            </a:r>
            <a:r>
              <a:rPr lang="en-US" dirty="0" smtClean="0"/>
              <a:t>Software</a:t>
            </a:r>
            <a:r>
              <a:rPr lang="en-US" dirty="0"/>
              <a:t>, vol. 30, no. 1, 2013, pp. 37–43</a:t>
            </a:r>
            <a:r>
              <a:rPr lang="en-US" dirty="0" smtClean="0"/>
              <a:t>.</a:t>
            </a:r>
            <a:r>
              <a:rPr lang="en-US" dirty="0"/>
              <a:t> </a:t>
            </a:r>
          </a:p>
          <a:p>
            <a:pPr lvl="0" hangingPunct="0"/>
            <a:r>
              <a:rPr lang="en-US" dirty="0"/>
              <a:t>K.T. </a:t>
            </a:r>
            <a:r>
              <a:rPr lang="en-US" dirty="0" err="1"/>
              <a:t>Stolee</a:t>
            </a:r>
            <a:r>
              <a:rPr lang="en-US" dirty="0"/>
              <a:t>, S. </a:t>
            </a:r>
            <a:r>
              <a:rPr lang="en-US" dirty="0" err="1"/>
              <a:t>Elbaum</a:t>
            </a:r>
            <a:r>
              <a:rPr lang="en-US" dirty="0"/>
              <a:t>, and D. </a:t>
            </a:r>
            <a:r>
              <a:rPr lang="en-US" dirty="0" err="1"/>
              <a:t>Dobos</a:t>
            </a:r>
            <a:r>
              <a:rPr lang="en-US" dirty="0"/>
              <a:t>, “Solving the Search for Source Code,” ACM Trans. Software Eng. and </a:t>
            </a:r>
            <a:r>
              <a:rPr lang="en-US" dirty="0" smtClean="0"/>
              <a:t>Methodology</a:t>
            </a:r>
            <a:r>
              <a:rPr lang="en-US" dirty="0"/>
              <a:t>, vol. 23, no. 3, 2014, article 26. </a:t>
            </a:r>
            <a:r>
              <a:rPr lang="en-US" dirty="0" smtClean="0"/>
              <a:t>L</a:t>
            </a:r>
            <a:r>
              <a:rPr lang="en-US" dirty="0"/>
              <a:t>.  </a:t>
            </a:r>
            <a:r>
              <a:rPr lang="en-US" dirty="0" err="1"/>
              <a:t>Martie</a:t>
            </a:r>
            <a:r>
              <a:rPr lang="en-US" dirty="0"/>
              <a:t>,  T.D.  </a:t>
            </a:r>
            <a:r>
              <a:rPr lang="en-US" dirty="0" err="1"/>
              <a:t>LaToza</a:t>
            </a:r>
            <a:r>
              <a:rPr lang="en-US" dirty="0"/>
              <a:t>,  and   A.   van  der  Hoek, </a:t>
            </a:r>
          </a:p>
          <a:p>
            <a:pPr hangingPunct="0"/>
            <a:r>
              <a:rPr lang="en-US" dirty="0"/>
              <a:t>“</a:t>
            </a:r>
            <a:r>
              <a:rPr lang="en-US" dirty="0" err="1"/>
              <a:t>CodeExchange</a:t>
            </a:r>
            <a:r>
              <a:rPr lang="en-US" dirty="0"/>
              <a:t>: Supporting Reformulation of Code Queries in Context,” to be published in Proc. 30th Int’l </a:t>
            </a:r>
            <a:r>
              <a:rPr lang="en-US" dirty="0" smtClean="0"/>
              <a:t>Conf</a:t>
            </a:r>
            <a:r>
              <a:rPr lang="en-US" dirty="0"/>
              <a:t>. Automated Software Eng., 2015. </a:t>
            </a:r>
          </a:p>
          <a:p>
            <a:pPr lvl="0" hangingPunct="0"/>
            <a:r>
              <a:rPr lang="en-US" dirty="0"/>
              <a:t>H. Cleve and A. Zeller, “Locating Causes of Program Failures,” Proc. 27th Int’l Conf. Software Eng. (ICSE 05), </a:t>
            </a:r>
            <a:r>
              <a:rPr lang="en-US" dirty="0" smtClean="0"/>
              <a:t>2005</a:t>
            </a:r>
            <a:r>
              <a:rPr lang="en-US" dirty="0"/>
              <a:t>, pp. 342–351. </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174536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2103755"/>
            <a:ext cx="10972800" cy="4389120"/>
          </a:xfrm>
        </p:spPr>
        <p:txBody>
          <a:bodyPr>
            <a:normAutofit lnSpcReduction="10000"/>
          </a:bodyPr>
          <a:lstStyle/>
          <a:p>
            <a:pPr marL="0" indent="0">
              <a:buFontTx/>
              <a:buNone/>
              <a:defRPr/>
            </a:pPr>
            <a:r>
              <a:rPr lang="en-GB" sz="2800" b="1" dirty="0" smtClean="0">
                <a:solidFill>
                  <a:schemeClr val="tx1">
                    <a:lumMod val="95000"/>
                    <a:lumOff val="5000"/>
                  </a:schemeClr>
                </a:solidFill>
              </a:rPr>
              <a:t> 1.‘Deep </a:t>
            </a:r>
            <a:r>
              <a:rPr lang="en-GB" sz="2800" b="1" dirty="0">
                <a:solidFill>
                  <a:schemeClr val="tx1">
                    <a:lumMod val="95000"/>
                    <a:lumOff val="5000"/>
                  </a:schemeClr>
                </a:solidFill>
              </a:rPr>
              <a:t>Learning’ </a:t>
            </a:r>
            <a:r>
              <a:rPr lang="en-GB" sz="2800" b="1" dirty="0">
                <a:solidFill>
                  <a:srgbClr val="FF0000"/>
                </a:solidFill>
              </a:rPr>
              <a:t>means </a:t>
            </a:r>
            <a:r>
              <a:rPr lang="en-GB" sz="2800" dirty="0">
                <a:solidFill>
                  <a:srgbClr val="FF0000"/>
                </a:solidFill>
              </a:rPr>
              <a:t>using a </a:t>
            </a:r>
            <a:r>
              <a:rPr lang="en-GB" sz="2800" b="1" dirty="0">
                <a:solidFill>
                  <a:schemeClr val="tx1">
                    <a:lumMod val="95000"/>
                    <a:lumOff val="5000"/>
                  </a:schemeClr>
                </a:solidFill>
              </a:rPr>
              <a:t>neural network</a:t>
            </a:r>
          </a:p>
          <a:p>
            <a:pPr marL="0" indent="0">
              <a:buFontTx/>
              <a:buNone/>
              <a:defRPr/>
            </a:pPr>
            <a:r>
              <a:rPr lang="en-GB" sz="2800" b="1" dirty="0">
                <a:solidFill>
                  <a:srgbClr val="FF0000"/>
                </a:solidFill>
              </a:rPr>
              <a:t>         </a:t>
            </a:r>
            <a:r>
              <a:rPr lang="en-GB" sz="2800" dirty="0">
                <a:solidFill>
                  <a:srgbClr val="FF0000"/>
                </a:solidFill>
              </a:rPr>
              <a:t>with </a:t>
            </a:r>
            <a:r>
              <a:rPr lang="en-GB" sz="2800" b="1" u="sng" dirty="0">
                <a:solidFill>
                  <a:schemeClr val="tx1">
                    <a:lumMod val="95000"/>
                    <a:lumOff val="5000"/>
                  </a:schemeClr>
                </a:solidFill>
              </a:rPr>
              <a:t>several layers of nodes</a:t>
            </a:r>
            <a:r>
              <a:rPr lang="en-GB" sz="2800" b="1" u="sng" dirty="0">
                <a:solidFill>
                  <a:srgbClr val="FF0000"/>
                </a:solidFill>
              </a:rPr>
              <a:t> </a:t>
            </a:r>
            <a:r>
              <a:rPr lang="en-GB" sz="2800" dirty="0">
                <a:solidFill>
                  <a:srgbClr val="FF0000"/>
                </a:solidFill>
              </a:rPr>
              <a:t>between input and output</a:t>
            </a:r>
            <a:r>
              <a:rPr lang="en-GB" sz="2800" b="1" dirty="0">
                <a:solidFill>
                  <a:srgbClr val="FF0000"/>
                </a:solidFill>
              </a:rPr>
              <a:t> </a:t>
            </a:r>
          </a:p>
          <a:p>
            <a:pPr marL="0" indent="0">
              <a:buFontTx/>
              <a:buNone/>
              <a:defRPr/>
            </a:pPr>
            <a:r>
              <a:rPr lang="en-GB" sz="2800" b="1" dirty="0">
                <a:solidFill>
                  <a:srgbClr val="FF0000"/>
                </a:solidFill>
              </a:rPr>
              <a:t>  </a:t>
            </a:r>
          </a:p>
          <a:p>
            <a:pPr marL="0" indent="0">
              <a:buFontTx/>
              <a:buNone/>
              <a:defRPr/>
            </a:pPr>
            <a:r>
              <a:rPr lang="en-GB" sz="2800" b="1" dirty="0" smtClean="0">
                <a:solidFill>
                  <a:srgbClr val="FF0000"/>
                </a:solidFill>
              </a:rPr>
              <a:t> 2</a:t>
            </a:r>
            <a:r>
              <a:rPr lang="en-GB" sz="2800" b="1" dirty="0">
                <a:solidFill>
                  <a:srgbClr val="FF0000"/>
                </a:solidFill>
              </a:rPr>
              <a:t>.   the series of layers between input &amp; output do</a:t>
            </a:r>
          </a:p>
          <a:p>
            <a:pPr marL="0" indent="0">
              <a:buFontTx/>
              <a:buNone/>
              <a:defRPr/>
            </a:pPr>
            <a:r>
              <a:rPr lang="en-GB" sz="2800" b="1" dirty="0">
                <a:solidFill>
                  <a:srgbClr val="FF0000"/>
                </a:solidFill>
              </a:rPr>
              <a:t> </a:t>
            </a:r>
            <a:r>
              <a:rPr lang="en-GB" sz="2800" b="1" dirty="0">
                <a:solidFill>
                  <a:schemeClr val="tx1">
                    <a:lumMod val="95000"/>
                    <a:lumOff val="5000"/>
                  </a:schemeClr>
                </a:solidFill>
              </a:rPr>
              <a:t>feature identification and processing in a series of stages</a:t>
            </a:r>
            <a:r>
              <a:rPr lang="en-GB" sz="2800" b="1" dirty="0">
                <a:solidFill>
                  <a:srgbClr val="FF0000"/>
                </a:solidFill>
              </a:rPr>
              <a:t>, </a:t>
            </a:r>
          </a:p>
          <a:p>
            <a:pPr marL="0" indent="0">
              <a:buFontTx/>
              <a:buNone/>
              <a:defRPr/>
            </a:pPr>
            <a:r>
              <a:rPr lang="en-GB" sz="2800" b="1" dirty="0">
                <a:solidFill>
                  <a:srgbClr val="FF0000"/>
                </a:solidFill>
              </a:rPr>
              <a:t>  just as our brains seem to</a:t>
            </a:r>
            <a:r>
              <a:rPr lang="en-GB" sz="2800" b="1" dirty="0" smtClean="0">
                <a:solidFill>
                  <a:srgbClr val="FF0000"/>
                </a:solidFill>
              </a:rPr>
              <a:t>.</a:t>
            </a:r>
          </a:p>
          <a:p>
            <a:pPr marL="0" indent="0">
              <a:buFontTx/>
              <a:buNone/>
              <a:defRPr/>
            </a:pPr>
            <a:endParaRPr lang="en-GB" sz="2800" b="1" dirty="0" smtClean="0">
              <a:solidFill>
                <a:srgbClr val="FF0000"/>
              </a:solidFill>
            </a:endParaRPr>
          </a:p>
          <a:p>
            <a:pPr marL="0" indent="0">
              <a:buFontTx/>
              <a:buNone/>
              <a:defRPr/>
            </a:pPr>
            <a:r>
              <a:rPr lang="en-US" sz="2800" b="1" dirty="0" smtClean="0">
                <a:solidFill>
                  <a:schemeClr val="tx1">
                    <a:lumMod val="95000"/>
                    <a:lumOff val="5000"/>
                  </a:schemeClr>
                </a:solidFill>
              </a:rPr>
              <a:t> 3.GitHub</a:t>
            </a:r>
            <a:r>
              <a:rPr lang="en-US" sz="2800" b="1" dirty="0">
                <a:solidFill>
                  <a:schemeClr val="tx1">
                    <a:lumMod val="95000"/>
                    <a:lumOff val="5000"/>
                  </a:schemeClr>
                </a:solidFill>
              </a:rPr>
              <a:t>, one of the popular online repository hosting service has </a:t>
            </a:r>
            <a:r>
              <a:rPr lang="en-US" sz="2800" b="1" dirty="0">
                <a:solidFill>
                  <a:srgbClr val="FF0000"/>
                </a:solidFill>
              </a:rPr>
              <a:t>867</a:t>
            </a:r>
            <a:r>
              <a:rPr lang="en-US" sz="2800" b="1" dirty="0">
                <a:solidFill>
                  <a:schemeClr val="tx1">
                    <a:lumMod val="95000"/>
                    <a:lumOff val="5000"/>
                  </a:schemeClr>
                </a:solidFill>
              </a:rPr>
              <a:t> deep leaning projects </a:t>
            </a:r>
            <a:endParaRPr lang="en-GB" sz="2800" b="1" dirty="0">
              <a:solidFill>
                <a:schemeClr val="tx1">
                  <a:lumMod val="95000"/>
                  <a:lumOff val="5000"/>
                </a:schemeClr>
              </a:solidFill>
            </a:endParaRPr>
          </a:p>
          <a:p>
            <a:endParaRPr lang="en-US" dirty="0"/>
          </a:p>
        </p:txBody>
      </p:sp>
      <p:sp>
        <p:nvSpPr>
          <p:cNvPr id="5" name="Title 4"/>
          <p:cNvSpPr>
            <a:spLocks noGrp="1"/>
          </p:cNvSpPr>
          <p:nvPr>
            <p:ph type="title"/>
          </p:nvPr>
        </p:nvSpPr>
        <p:spPr/>
        <p:txBody>
          <a:bodyPr/>
          <a:lstStyle/>
          <a:p>
            <a:r>
              <a:rPr lang="en-US" dirty="0" smtClean="0"/>
              <a:t>Deep Learning </a:t>
            </a:r>
            <a:endParaRPr lang="en-US" dirty="0"/>
          </a:p>
        </p:txBody>
      </p:sp>
      <p:sp>
        <p:nvSpPr>
          <p:cNvPr id="7" name="Footer Placeholder 2"/>
          <p:cNvSpPr>
            <a:spLocks noGrp="1"/>
          </p:cNvSpPr>
          <p:nvPr>
            <p:ph type="ftr" sz="quarter" idx="11"/>
          </p:nvPr>
        </p:nvSpPr>
        <p:spPr>
          <a:xfrm>
            <a:off x="9678505" y="6492875"/>
            <a:ext cx="1811130" cy="365125"/>
          </a:xfrm>
        </p:spPr>
        <p:txBody>
          <a:bodyPr/>
          <a:lstStyle/>
          <a:p>
            <a:pPr algn="r"/>
            <a:endParaRPr lang="en-US" dirty="0"/>
          </a:p>
        </p:txBody>
      </p:sp>
    </p:spTree>
    <p:extLst>
      <p:ext uri="{BB962C8B-B14F-4D97-AF65-F5344CB8AC3E}">
        <p14:creationId xmlns:p14="http://schemas.microsoft.com/office/powerpoint/2010/main" val="240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April 5, 2017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00784"/>
            <a:ext cx="5029200" cy="2795016"/>
          </a:xfrm>
          <a:prstGeom prst="rect">
            <a:avLst/>
          </a:prstGeom>
        </p:spPr>
      </p:pic>
    </p:spTree>
    <p:extLst>
      <p:ext uri="{BB962C8B-B14F-4D97-AF65-F5344CB8AC3E}">
        <p14:creationId xmlns:p14="http://schemas.microsoft.com/office/powerpoint/2010/main" val="32545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4776" y="702662"/>
            <a:ext cx="10972800" cy="1591056"/>
          </a:xfrm>
        </p:spPr>
        <p:txBody>
          <a:bodyPr>
            <a:normAutofit fontScale="90000"/>
          </a:bodyPr>
          <a:lstStyle/>
          <a:p>
            <a:r>
              <a:rPr lang="en-US" dirty="0" smtClean="0"/>
              <a:t/>
            </a:r>
            <a:br>
              <a:rPr lang="en-US" dirty="0" smtClean="0"/>
            </a:br>
            <a:r>
              <a:rPr lang="en-US" dirty="0" smtClean="0"/>
              <a:t>Deep Learning Projects</a:t>
            </a:r>
            <a:br>
              <a:rPr lang="en-US" dirty="0" smtClean="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76" y="2069564"/>
            <a:ext cx="8997696" cy="3877056"/>
          </a:xfrm>
          <a:prstGeom prst="rect">
            <a:avLst/>
          </a:prstGeom>
        </p:spPr>
      </p:pic>
    </p:spTree>
    <p:extLst>
      <p:ext uri="{BB962C8B-B14F-4D97-AF65-F5344CB8AC3E}">
        <p14:creationId xmlns:p14="http://schemas.microsoft.com/office/powerpoint/2010/main" val="85725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April 5, 2017</a:t>
            </a:fld>
            <a:endParaRPr lang="en-US"/>
          </a:p>
        </p:txBody>
      </p:sp>
      <p:sp>
        <p:nvSpPr>
          <p:cNvPr id="4" name="Content Placeholder 3"/>
          <p:cNvSpPr>
            <a:spLocks noGrp="1"/>
          </p:cNvSpPr>
          <p:nvPr>
            <p:ph idx="1"/>
          </p:nvPr>
        </p:nvSpPr>
        <p:spPr>
          <a:xfrm>
            <a:off x="5714121" y="3088221"/>
            <a:ext cx="10972800" cy="4389120"/>
          </a:xfrm>
        </p:spPr>
        <p:txBody>
          <a:bodyPr/>
          <a:lstStyle/>
          <a:p>
            <a:r>
              <a:rPr lang="en-US" dirty="0" smtClean="0"/>
              <a:t>Lack of understanding</a:t>
            </a:r>
          </a:p>
          <a:p>
            <a:r>
              <a:rPr lang="en-US" dirty="0" smtClean="0"/>
              <a:t>Lot of unfamiliar concepts</a:t>
            </a:r>
          </a:p>
          <a:p>
            <a:r>
              <a:rPr lang="en-US" dirty="0" smtClean="0"/>
              <a:t>Time consuming</a:t>
            </a:r>
          </a:p>
          <a:p>
            <a:r>
              <a:rPr lang="en-US" dirty="0" smtClean="0"/>
              <a:t>Less Productivity</a:t>
            </a:r>
          </a:p>
          <a:p>
            <a:endParaRPr lang="en-US" dirty="0"/>
          </a:p>
        </p:txBody>
      </p:sp>
      <p:sp>
        <p:nvSpPr>
          <p:cNvPr id="5" name="Title 4"/>
          <p:cNvSpPr>
            <a:spLocks noGrp="1"/>
          </p:cNvSpPr>
          <p:nvPr>
            <p:ph type="title"/>
          </p:nvPr>
        </p:nvSpPr>
        <p:spPr>
          <a:xfrm>
            <a:off x="609600" y="704088"/>
            <a:ext cx="10972800" cy="1856232"/>
          </a:xfrm>
        </p:spPr>
        <p:txBody>
          <a:bodyPr>
            <a:normAutofit/>
          </a:bodyPr>
          <a:lstStyle/>
          <a:p>
            <a:r>
              <a:rPr lang="en-US" dirty="0" smtClean="0"/>
              <a:t>Existing Challenges while learning Deep Learning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98" y="3180080"/>
            <a:ext cx="4603750" cy="1574800"/>
          </a:xfrm>
          <a:prstGeom prst="rect">
            <a:avLst/>
          </a:prstGeom>
        </p:spPr>
      </p:pic>
    </p:spTree>
    <p:extLst>
      <p:ext uri="{BB962C8B-B14F-4D97-AF65-F5344CB8AC3E}">
        <p14:creationId xmlns:p14="http://schemas.microsoft.com/office/powerpoint/2010/main" val="24890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5403" y="1902111"/>
            <a:ext cx="7446942" cy="4188905"/>
          </a:xfrm>
          <a:prstGeom prst="rect">
            <a:avLst/>
          </a:prstGeom>
        </p:spPr>
      </p:pic>
      <p:sp>
        <p:nvSpPr>
          <p:cNvPr id="5" name="Title 4"/>
          <p:cNvSpPr>
            <a:spLocks noGrp="1"/>
          </p:cNvSpPr>
          <p:nvPr>
            <p:ph type="title"/>
          </p:nvPr>
        </p:nvSpPr>
        <p:spPr>
          <a:xfrm>
            <a:off x="1021080" y="493776"/>
            <a:ext cx="10972800" cy="1143000"/>
          </a:xfrm>
        </p:spPr>
        <p:txBody>
          <a:bodyPr/>
          <a:lstStyle/>
          <a:p>
            <a:r>
              <a:rPr lang="en-US" dirty="0" smtClean="0"/>
              <a:t>What our Project Model will Do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819" y="3547872"/>
            <a:ext cx="3590061" cy="1247394"/>
          </a:xfrm>
          <a:prstGeom prst="rect">
            <a:avLst/>
          </a:prstGeom>
        </p:spPr>
      </p:pic>
    </p:spTree>
    <p:extLst>
      <p:ext uri="{BB962C8B-B14F-4D97-AF65-F5344CB8AC3E}">
        <p14:creationId xmlns:p14="http://schemas.microsoft.com/office/powerpoint/2010/main" val="36893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sp>
        <p:nvSpPr>
          <p:cNvPr id="5" name="Content Placeholder 4"/>
          <p:cNvSpPr>
            <a:spLocks noGrp="1"/>
          </p:cNvSpPr>
          <p:nvPr>
            <p:ph sz="half" idx="1"/>
          </p:nvPr>
        </p:nvSpPr>
        <p:spPr>
          <a:xfrm>
            <a:off x="499872" y="2514445"/>
            <a:ext cx="10253472" cy="4434840"/>
          </a:xfrm>
        </p:spPr>
        <p:txBody>
          <a:bodyPr>
            <a:normAutofit/>
          </a:bodyPr>
          <a:lstStyle/>
          <a:p>
            <a:pPr hangingPunct="0"/>
            <a:r>
              <a:rPr lang="en-US" dirty="0" smtClean="0"/>
              <a:t>Helps in understanding </a:t>
            </a:r>
            <a:r>
              <a:rPr lang="en-US" dirty="0"/>
              <a:t>the </a:t>
            </a:r>
            <a:r>
              <a:rPr lang="en-US" dirty="0">
                <a:solidFill>
                  <a:srgbClr val="FF0000"/>
                </a:solidFill>
              </a:rPr>
              <a:t>network and logical flow </a:t>
            </a:r>
            <a:r>
              <a:rPr lang="en-US" dirty="0"/>
              <a:t>of the </a:t>
            </a:r>
            <a:r>
              <a:rPr lang="en-US" dirty="0" smtClean="0"/>
              <a:t>code. </a:t>
            </a:r>
          </a:p>
          <a:p>
            <a:pPr hangingPunct="0"/>
            <a:r>
              <a:rPr lang="en-US" dirty="0" smtClean="0"/>
              <a:t>We are </a:t>
            </a:r>
            <a:r>
              <a:rPr lang="en-US" dirty="0"/>
              <a:t>building an intelligent model that helps in </a:t>
            </a:r>
            <a:r>
              <a:rPr lang="en-US" dirty="0">
                <a:solidFill>
                  <a:srgbClr val="FF0000"/>
                </a:solidFill>
              </a:rPr>
              <a:t>internal learning </a:t>
            </a:r>
            <a:r>
              <a:rPr lang="en-US" dirty="0"/>
              <a:t>and interpretation of the existing model. </a:t>
            </a:r>
            <a:endParaRPr lang="en-US" dirty="0" smtClean="0"/>
          </a:p>
          <a:p>
            <a:pPr hangingPunct="0"/>
            <a:r>
              <a:rPr lang="en-US" dirty="0" smtClean="0"/>
              <a:t>This </a:t>
            </a:r>
            <a:r>
              <a:rPr lang="en-US" dirty="0"/>
              <a:t>intelligent model can be used to cascade the features of different projects and develop a new project.</a:t>
            </a:r>
          </a:p>
          <a:p>
            <a:pPr marL="0" indent="0" hangingPunct="0">
              <a:buNone/>
            </a:pPr>
            <a:endParaRPr lang="en-US" dirty="0"/>
          </a:p>
        </p:txBody>
      </p:sp>
      <p:sp>
        <p:nvSpPr>
          <p:cNvPr id="6" name="Title 5"/>
          <p:cNvSpPr>
            <a:spLocks noGrp="1"/>
          </p:cNvSpPr>
          <p:nvPr>
            <p:ph type="title"/>
          </p:nvPr>
        </p:nvSpPr>
        <p:spPr/>
        <p:txBody>
          <a:bodyPr/>
          <a:lstStyle/>
          <a:p>
            <a:r>
              <a:rPr lang="en-US" dirty="0" smtClean="0"/>
              <a:t>Model Problem Statement</a:t>
            </a:r>
            <a:endParaRPr lang="en-US" dirty="0"/>
          </a:p>
        </p:txBody>
      </p:sp>
    </p:spTree>
    <p:extLst>
      <p:ext uri="{BB962C8B-B14F-4D97-AF65-F5344CB8AC3E}">
        <p14:creationId xmlns:p14="http://schemas.microsoft.com/office/powerpoint/2010/main" val="193230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sp>
        <p:nvSpPr>
          <p:cNvPr id="5" name="Content Placeholder 4"/>
          <p:cNvSpPr>
            <a:spLocks noGrp="1"/>
          </p:cNvSpPr>
          <p:nvPr>
            <p:ph sz="half" idx="1"/>
          </p:nvPr>
        </p:nvSpPr>
        <p:spPr>
          <a:xfrm>
            <a:off x="609600" y="1920085"/>
            <a:ext cx="10445496" cy="4434840"/>
          </a:xfrm>
        </p:spPr>
        <p:txBody>
          <a:bodyPr/>
          <a:lstStyle/>
          <a:p>
            <a:endParaRPr lang="en-US" dirty="0" smtClean="0"/>
          </a:p>
          <a:p>
            <a:r>
              <a:rPr lang="en-US" dirty="0" smtClean="0"/>
              <a:t>Using </a:t>
            </a:r>
            <a:r>
              <a:rPr lang="en-US" dirty="0" err="1" smtClean="0">
                <a:solidFill>
                  <a:srgbClr val="FF0000"/>
                </a:solidFill>
              </a:rPr>
              <a:t>Callgraphs</a:t>
            </a:r>
            <a:endParaRPr lang="en-US" dirty="0" smtClean="0">
              <a:solidFill>
                <a:srgbClr val="FF0000"/>
              </a:solidFill>
            </a:endParaRPr>
          </a:p>
          <a:p>
            <a:endParaRPr lang="en-US" dirty="0">
              <a:solidFill>
                <a:srgbClr val="FF0000"/>
              </a:solidFill>
            </a:endParaRPr>
          </a:p>
          <a:p>
            <a:r>
              <a:rPr lang="en-US" dirty="0" err="1" smtClean="0">
                <a:solidFill>
                  <a:srgbClr val="FF0000"/>
                </a:solidFill>
              </a:rPr>
              <a:t>Callgraphs</a:t>
            </a:r>
            <a:r>
              <a:rPr lang="en-US" dirty="0" smtClean="0">
                <a:solidFill>
                  <a:srgbClr val="FF0000"/>
                </a:solidFill>
              </a:rPr>
              <a:t> </a:t>
            </a:r>
            <a:r>
              <a:rPr lang="en-US" dirty="0" smtClean="0"/>
              <a:t>(</a:t>
            </a:r>
            <a:r>
              <a:rPr lang="en-US" dirty="0"/>
              <a:t>also known as a </a:t>
            </a:r>
            <a:r>
              <a:rPr lang="en-US" b="1" dirty="0"/>
              <a:t>call </a:t>
            </a:r>
            <a:r>
              <a:rPr lang="en-US" b="1" dirty="0" smtClean="0"/>
              <a:t>multigraph</a:t>
            </a:r>
            <a:r>
              <a:rPr lang="en-US" dirty="0" smtClean="0"/>
              <a:t>) </a:t>
            </a:r>
            <a:r>
              <a:rPr lang="en-US" dirty="0"/>
              <a:t>is a </a:t>
            </a:r>
            <a:r>
              <a:rPr lang="en-US" dirty="0">
                <a:hlinkClick r:id="rId2" tooltip="Control flow graph"/>
              </a:rPr>
              <a:t>control flow graph</a:t>
            </a:r>
            <a:r>
              <a:rPr lang="en-US" dirty="0" smtClean="0"/>
              <a:t>,</a:t>
            </a:r>
            <a:r>
              <a:rPr lang="en-US" dirty="0"/>
              <a:t> which represents calling relationships between </a:t>
            </a:r>
            <a:r>
              <a:rPr lang="en-US" dirty="0">
                <a:hlinkClick r:id="rId3" tooltip="Subroutine"/>
              </a:rPr>
              <a:t>subroutines</a:t>
            </a:r>
            <a:r>
              <a:rPr lang="en-US" dirty="0"/>
              <a:t> in a </a:t>
            </a:r>
            <a:r>
              <a:rPr lang="en-US" dirty="0">
                <a:hlinkClick r:id="rId4" tooltip="Computer program"/>
              </a:rPr>
              <a:t>computer program</a:t>
            </a:r>
            <a:r>
              <a:rPr lang="en-US" dirty="0"/>
              <a:t>. Each node represents a procedure and each edge </a:t>
            </a:r>
            <a:r>
              <a:rPr lang="en-US" i="1" dirty="0"/>
              <a:t>(f, g)</a:t>
            </a:r>
            <a:r>
              <a:rPr lang="en-US" dirty="0"/>
              <a:t> indicates that procedure </a:t>
            </a:r>
            <a:r>
              <a:rPr lang="en-US" i="1" dirty="0"/>
              <a:t>f</a:t>
            </a:r>
            <a:r>
              <a:rPr lang="en-US" dirty="0"/>
              <a:t> calls procedure </a:t>
            </a:r>
            <a:r>
              <a:rPr lang="en-US" i="1" dirty="0"/>
              <a:t>g</a:t>
            </a:r>
            <a:r>
              <a:rPr lang="en-US" dirty="0"/>
              <a:t>. Thus, a cycle in the graph indicates recursive procedure calls.</a:t>
            </a:r>
            <a:endParaRPr lang="en-US" dirty="0" smtClean="0">
              <a:solidFill>
                <a:srgbClr val="FF0000"/>
              </a:solidFill>
            </a:endParaRPr>
          </a:p>
          <a:p>
            <a:endParaRPr lang="en-US" dirty="0"/>
          </a:p>
        </p:txBody>
      </p:sp>
      <p:sp>
        <p:nvSpPr>
          <p:cNvPr id="6" name="Title 5"/>
          <p:cNvSpPr>
            <a:spLocks noGrp="1"/>
          </p:cNvSpPr>
          <p:nvPr>
            <p:ph type="title"/>
          </p:nvPr>
        </p:nvSpPr>
        <p:spPr/>
        <p:txBody>
          <a:bodyPr/>
          <a:lstStyle/>
          <a:p>
            <a:r>
              <a:rPr lang="en-US" dirty="0" smtClean="0"/>
              <a:t>How ??</a:t>
            </a:r>
            <a:endParaRPr lang="en-US" dirty="0"/>
          </a:p>
        </p:txBody>
      </p:sp>
    </p:spTree>
    <p:extLst>
      <p:ext uri="{BB962C8B-B14F-4D97-AF65-F5344CB8AC3E}">
        <p14:creationId xmlns:p14="http://schemas.microsoft.com/office/powerpoint/2010/main" val="42286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997097"/>
            <a:ext cx="5384800" cy="4209245"/>
          </a:xfrm>
        </p:spPr>
      </p:pic>
      <p:sp>
        <p:nvSpPr>
          <p:cNvPr id="6" name="Title 5"/>
          <p:cNvSpPr>
            <a:spLocks noGrp="1"/>
          </p:cNvSpPr>
          <p:nvPr>
            <p:ph type="title"/>
          </p:nvPr>
        </p:nvSpPr>
        <p:spPr>
          <a:xfrm>
            <a:off x="609600" y="704088"/>
            <a:ext cx="11411824" cy="1143000"/>
          </a:xfrm>
        </p:spPr>
        <p:txBody>
          <a:bodyPr>
            <a:normAutofit/>
          </a:bodyPr>
          <a:lstStyle/>
          <a:p>
            <a:r>
              <a:rPr lang="en-US" dirty="0" smtClean="0"/>
              <a:t> Sample Call Graph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204" y="2057053"/>
            <a:ext cx="4444444" cy="3784127"/>
          </a:xfrm>
          <a:prstGeom prst="rect">
            <a:avLst/>
          </a:prstGeom>
        </p:spPr>
      </p:pic>
    </p:spTree>
    <p:extLst>
      <p:ext uri="{BB962C8B-B14F-4D97-AF65-F5344CB8AC3E}">
        <p14:creationId xmlns:p14="http://schemas.microsoft.com/office/powerpoint/2010/main" val="32465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April 5,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847236142"/>
              </p:ext>
            </p:extLst>
          </p:nvPr>
        </p:nvGraphicFramePr>
        <p:xfrm>
          <a:off x="433432" y="2114025"/>
          <a:ext cx="9940954" cy="4318738"/>
        </p:xfrm>
        <a:graphic>
          <a:graphicData uri="http://schemas.openxmlformats.org/drawingml/2006/table">
            <a:tbl>
              <a:tblPr firstRow="1" bandRow="1">
                <a:tableStyleId>{5C22544A-7EE6-4342-B048-85BDC9FD1C3A}</a:tableStyleId>
              </a:tblPr>
              <a:tblGrid>
                <a:gridCol w="4970477"/>
                <a:gridCol w="4970477"/>
              </a:tblGrid>
              <a:tr h="522463">
                <a:tc>
                  <a:txBody>
                    <a:bodyPr/>
                    <a:lstStyle/>
                    <a:p>
                      <a:r>
                        <a:rPr kumimoji="0" lang="en-US" b="1" kern="1200" dirty="0" smtClean="0">
                          <a:solidFill>
                            <a:schemeClr val="lt1"/>
                          </a:solidFill>
                          <a:latin typeface="+mn-lt"/>
                          <a:ea typeface="+mn-ea"/>
                          <a:cs typeface="+mn-cs"/>
                        </a:rPr>
                        <a:t>Static Call Graph</a:t>
                      </a:r>
                      <a:endParaRPr kumimoji="0" lang="en-US" b="1" kern="1200" dirty="0">
                        <a:solidFill>
                          <a:schemeClr val="lt1"/>
                        </a:solidFill>
                        <a:latin typeface="+mn-lt"/>
                        <a:ea typeface="+mn-ea"/>
                        <a:cs typeface="+mn-cs"/>
                      </a:endParaRPr>
                    </a:p>
                  </a:txBody>
                  <a:tcPr/>
                </a:tc>
                <a:tc>
                  <a:txBody>
                    <a:bodyPr/>
                    <a:lstStyle/>
                    <a:p>
                      <a:r>
                        <a:rPr lang="en-US" dirty="0" smtClean="0"/>
                        <a:t>Dynamic Call Graph</a:t>
                      </a:r>
                      <a:endParaRPr lang="en-US" dirty="0"/>
                    </a:p>
                  </a:txBody>
                  <a:tcPr/>
                </a:tc>
              </a:tr>
              <a:tr h="2558557">
                <a:tc>
                  <a:txBody>
                    <a:bodyPr/>
                    <a:lstStyle/>
                    <a:p>
                      <a:r>
                        <a:rPr lang="en-US" dirty="0" smtClean="0"/>
                        <a:t>It represents every possible run of the program. </a:t>
                      </a:r>
                    </a:p>
                    <a:p>
                      <a:endParaRPr lang="en-US" dirty="0" smtClean="0"/>
                    </a:p>
                    <a:p>
                      <a:r>
                        <a:rPr lang="en-US" dirty="0" smtClean="0"/>
                        <a:t>The exact static call graph is an undecidable problem, so static call graph algorithms are generally over approximations. That is, every call relationship that occurs is represented in the graph, and possibly also some call relationships that would never occur in actual runs of the program. </a:t>
                      </a:r>
                      <a:endParaRPr lang="en-US" dirty="0"/>
                    </a:p>
                  </a:txBody>
                  <a:tcPr/>
                </a:tc>
                <a:tc>
                  <a:txBody>
                    <a:bodyPr/>
                    <a:lstStyle/>
                    <a:p>
                      <a:r>
                        <a:rPr lang="en-US" dirty="0" smtClean="0"/>
                        <a:t>A dynamic call graph is a record of an execution of the program, e.g., as output by a profiler. </a:t>
                      </a:r>
                    </a:p>
                    <a:p>
                      <a:endParaRPr lang="en-US" dirty="0" smtClean="0"/>
                    </a:p>
                    <a:p>
                      <a:r>
                        <a:rPr lang="en-US" dirty="0" smtClean="0"/>
                        <a:t>Thus, a dynamic call graph can be exact, but only describes one run of the program</a:t>
                      </a:r>
                      <a:endParaRPr lang="en-US" dirty="0"/>
                    </a:p>
                  </a:txBody>
                  <a:tcPr/>
                </a:tc>
              </a:tr>
              <a:tr h="961635">
                <a:tc>
                  <a:txBody>
                    <a:bodyPr/>
                    <a:lstStyle/>
                    <a:p>
                      <a:endParaRPr lang="en-US" dirty="0"/>
                    </a:p>
                  </a:txBody>
                  <a:tcPr/>
                </a:tc>
                <a:tc>
                  <a:txBody>
                    <a:bodyPr/>
                    <a:lstStyle/>
                    <a:p>
                      <a:endParaRPr lang="en-US" dirty="0"/>
                    </a:p>
                  </a:txBody>
                  <a:tcPr/>
                </a:tc>
              </a:tr>
            </a:tbl>
          </a:graphicData>
        </a:graphic>
      </p:graphicFrame>
      <p:sp>
        <p:nvSpPr>
          <p:cNvPr id="6" name="Title 5"/>
          <p:cNvSpPr>
            <a:spLocks noGrp="1"/>
          </p:cNvSpPr>
          <p:nvPr>
            <p:ph type="title"/>
          </p:nvPr>
        </p:nvSpPr>
        <p:spPr/>
        <p:txBody>
          <a:bodyPr/>
          <a:lstStyle/>
          <a:p>
            <a:r>
              <a:rPr lang="en-US" dirty="0"/>
              <a:t>Types of </a:t>
            </a:r>
            <a:r>
              <a:rPr lang="en-US" dirty="0" smtClean="0"/>
              <a:t>Call Graph</a:t>
            </a:r>
            <a:endParaRPr lang="en-US" dirty="0"/>
          </a:p>
        </p:txBody>
      </p:sp>
    </p:spTree>
    <p:extLst>
      <p:ext uri="{BB962C8B-B14F-4D97-AF65-F5344CB8AC3E}">
        <p14:creationId xmlns:p14="http://schemas.microsoft.com/office/powerpoint/2010/main" val="354107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507</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Gothic</vt:lpstr>
      <vt:lpstr>Palatino Linotype</vt:lpstr>
      <vt:lpstr>Times New Roman</vt:lpstr>
      <vt:lpstr>Wingdings 2</vt:lpstr>
      <vt:lpstr>Presentation on brainstorming</vt:lpstr>
      <vt:lpstr>Deep Learning about Deep Learning    Projects </vt:lpstr>
      <vt:lpstr>Deep Learning </vt:lpstr>
      <vt:lpstr> Deep Learning Projects </vt:lpstr>
      <vt:lpstr>Existing Challenges while learning Deep Learning</vt:lpstr>
      <vt:lpstr>What our Project Model will Do ?</vt:lpstr>
      <vt:lpstr>Model Problem Statement</vt:lpstr>
      <vt:lpstr>How ??</vt:lpstr>
      <vt:lpstr> Sample Call Graph</vt:lpstr>
      <vt:lpstr>Types of Call Graph</vt:lpstr>
      <vt:lpstr>Architecture</vt:lpstr>
      <vt:lpstr>Source Code selected for Experiments</vt:lpstr>
      <vt:lpstr>Experiment 1</vt:lpstr>
      <vt:lpstr>Experiment 1</vt:lpstr>
      <vt:lpstr> Experiment 2   -  Tensorflow</vt:lpstr>
      <vt:lpstr>Iteration Information</vt:lpstr>
      <vt:lpstr>First Iteration Results</vt:lpstr>
      <vt:lpstr>First Iteration Results</vt:lpstr>
      <vt:lpstr>Future Developments</vt:lpstr>
      <vt:lpstr>References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2016-10-07T04:58:58Z</dcterms:created>
  <dcterms:modified xsi:type="dcterms:W3CDTF">2017-04-05T20:41:19Z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