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</p:sldIdLst>
  <p:sldSz cx="18288000" cy="10287000"/>
  <p:notesSz cx="6858000" cy="9144000"/>
  <p:embeddedFontLst>
    <p:embeddedFont>
      <p:font typeface="Poppins" panose="00000500000000000000" pitchFamily="2" charset="0"/>
      <p:regular r:id="rId12"/>
      <p:bold r:id="rId13"/>
      <p:italic r:id="rId14"/>
      <p:boldItalic r:id="rId15"/>
    </p:embeddedFont>
    <p:embeddedFont>
      <p:font typeface="Poppins Bold" panose="00000800000000000000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6" autoAdjust="0"/>
  </p:normalViewPr>
  <p:slideViewPr>
    <p:cSldViewPr>
      <p:cViewPr>
        <p:scale>
          <a:sx n="50" d="100"/>
          <a:sy n="50" d="100"/>
        </p:scale>
        <p:origin x="974" y="23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496655">
            <a:off x="-257876" y="-3137590"/>
            <a:ext cx="4980749" cy="17140120"/>
            <a:chOff x="0" y="0"/>
            <a:chExt cx="1311802" cy="45142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11802" cy="4514271"/>
            </a:xfrm>
            <a:custGeom>
              <a:avLst/>
              <a:gdLst/>
              <a:ahLst/>
              <a:cxnLst/>
              <a:rect l="l" t="t" r="r" b="b"/>
              <a:pathLst>
                <a:path w="1311802" h="4514271">
                  <a:moveTo>
                    <a:pt x="0" y="0"/>
                  </a:moveTo>
                  <a:lnTo>
                    <a:pt x="1311802" y="0"/>
                  </a:lnTo>
                  <a:lnTo>
                    <a:pt x="1311802" y="4514271"/>
                  </a:lnTo>
                  <a:lnTo>
                    <a:pt x="0" y="4514271"/>
                  </a:lnTo>
                  <a:close/>
                </a:path>
              </a:pathLst>
            </a:custGeom>
            <a:gradFill rotWithShape="1">
              <a:gsLst>
                <a:gs pos="0">
                  <a:srgbClr val="020D47">
                    <a:alpha val="0"/>
                  </a:srgbClr>
                </a:gs>
                <a:gs pos="33333">
                  <a:srgbClr val="010B3D">
                    <a:alpha val="43000"/>
                  </a:srgbClr>
                </a:gs>
                <a:gs pos="66667">
                  <a:srgbClr val="010933">
                    <a:alpha val="43000"/>
                  </a:srgbClr>
                </a:gs>
                <a:gs pos="100000">
                  <a:srgbClr val="01020D">
                    <a:alpha val="43000"/>
                  </a:srgbClr>
                </a:gs>
              </a:gsLst>
              <a:lin ang="54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11802" cy="45523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9144000" y="-2057400"/>
            <a:ext cx="4104513" cy="4114800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4104513" y="0"/>
                </a:moveTo>
                <a:lnTo>
                  <a:pt x="0" y="0"/>
                </a:lnTo>
                <a:lnTo>
                  <a:pt x="0" y="4114800"/>
                </a:lnTo>
                <a:lnTo>
                  <a:pt x="4104513" y="4114800"/>
                </a:lnTo>
                <a:lnTo>
                  <a:pt x="4104513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-2952733">
            <a:off x="1706953" y="6026295"/>
            <a:ext cx="18280190" cy="8379806"/>
            <a:chOff x="0" y="0"/>
            <a:chExt cx="1523748" cy="698500"/>
          </a:xfrm>
        </p:grpSpPr>
        <p:sp>
          <p:nvSpPr>
            <p:cNvPr id="7" name="Freeform 7"/>
            <p:cNvSpPr/>
            <p:nvPr/>
          </p:nvSpPr>
          <p:spPr>
            <a:xfrm>
              <a:off x="4798" y="0"/>
              <a:ext cx="1514152" cy="698500"/>
            </a:xfrm>
            <a:custGeom>
              <a:avLst/>
              <a:gdLst/>
              <a:ahLst/>
              <a:cxnLst/>
              <a:rect l="l" t="t" r="r" b="b"/>
              <a:pathLst>
                <a:path w="1514152" h="698500">
                  <a:moveTo>
                    <a:pt x="1506384" y="370848"/>
                  </a:moveTo>
                  <a:lnTo>
                    <a:pt x="1328316" y="676902"/>
                  </a:lnTo>
                  <a:cubicBezTo>
                    <a:pt x="1320536" y="690274"/>
                    <a:pt x="1306233" y="698500"/>
                    <a:pt x="1290763" y="698500"/>
                  </a:cubicBezTo>
                  <a:lnTo>
                    <a:pt x="223389" y="698500"/>
                  </a:lnTo>
                  <a:cubicBezTo>
                    <a:pt x="207919" y="698500"/>
                    <a:pt x="193616" y="690274"/>
                    <a:pt x="185836" y="676902"/>
                  </a:cubicBezTo>
                  <a:lnTo>
                    <a:pt x="7768" y="370848"/>
                  </a:lnTo>
                  <a:cubicBezTo>
                    <a:pt x="0" y="357497"/>
                    <a:pt x="0" y="341003"/>
                    <a:pt x="7768" y="327652"/>
                  </a:cubicBezTo>
                  <a:lnTo>
                    <a:pt x="185836" y="21598"/>
                  </a:lnTo>
                  <a:cubicBezTo>
                    <a:pt x="193616" y="8226"/>
                    <a:pt x="207919" y="0"/>
                    <a:pt x="223389" y="0"/>
                  </a:cubicBezTo>
                  <a:lnTo>
                    <a:pt x="1290763" y="0"/>
                  </a:lnTo>
                  <a:cubicBezTo>
                    <a:pt x="1306233" y="0"/>
                    <a:pt x="1320536" y="8226"/>
                    <a:pt x="1328316" y="21598"/>
                  </a:cubicBezTo>
                  <a:lnTo>
                    <a:pt x="1506384" y="327652"/>
                  </a:lnTo>
                  <a:cubicBezTo>
                    <a:pt x="1514152" y="341003"/>
                    <a:pt x="1514152" y="357497"/>
                    <a:pt x="1506384" y="370848"/>
                  </a:cubicBezTo>
                  <a:close/>
                </a:path>
              </a:pathLst>
            </a:custGeom>
            <a:gradFill rotWithShape="1">
              <a:gsLst>
                <a:gs pos="0">
                  <a:srgbClr val="F5D60A">
                    <a:alpha val="100000"/>
                  </a:srgbClr>
                </a:gs>
                <a:gs pos="100000">
                  <a:srgbClr val="8372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2952733">
            <a:off x="4470893" y="6289538"/>
            <a:ext cx="14073358" cy="6451356"/>
            <a:chOff x="0" y="0"/>
            <a:chExt cx="1523748" cy="698500"/>
          </a:xfrm>
        </p:grpSpPr>
        <p:sp>
          <p:nvSpPr>
            <p:cNvPr id="10" name="Freeform 10"/>
            <p:cNvSpPr/>
            <p:nvPr/>
          </p:nvSpPr>
          <p:spPr>
            <a:xfrm>
              <a:off x="6232" y="0"/>
              <a:ext cx="1511283" cy="698500"/>
            </a:xfrm>
            <a:custGeom>
              <a:avLst/>
              <a:gdLst/>
              <a:ahLst/>
              <a:cxnLst/>
              <a:rect l="l" t="t" r="r" b="b"/>
              <a:pathLst>
                <a:path w="1511283" h="698500">
                  <a:moveTo>
                    <a:pt x="1501194" y="377304"/>
                  </a:moveTo>
                  <a:lnTo>
                    <a:pt x="1330638" y="670446"/>
                  </a:lnTo>
                  <a:cubicBezTo>
                    <a:pt x="1320533" y="687815"/>
                    <a:pt x="1301954" y="698500"/>
                    <a:pt x="1281860" y="698500"/>
                  </a:cubicBezTo>
                  <a:lnTo>
                    <a:pt x="229425" y="698500"/>
                  </a:lnTo>
                  <a:cubicBezTo>
                    <a:pt x="209330" y="698500"/>
                    <a:pt x="190751" y="687815"/>
                    <a:pt x="180646" y="670446"/>
                  </a:cubicBezTo>
                  <a:lnTo>
                    <a:pt x="10090" y="377304"/>
                  </a:lnTo>
                  <a:cubicBezTo>
                    <a:pt x="0" y="359962"/>
                    <a:pt x="0" y="338538"/>
                    <a:pt x="10090" y="321196"/>
                  </a:cubicBezTo>
                  <a:lnTo>
                    <a:pt x="180646" y="28054"/>
                  </a:lnTo>
                  <a:cubicBezTo>
                    <a:pt x="190751" y="10685"/>
                    <a:pt x="209330" y="0"/>
                    <a:pt x="229425" y="0"/>
                  </a:cubicBezTo>
                  <a:lnTo>
                    <a:pt x="1281860" y="0"/>
                  </a:lnTo>
                  <a:cubicBezTo>
                    <a:pt x="1301954" y="0"/>
                    <a:pt x="1320533" y="10685"/>
                    <a:pt x="1330638" y="28054"/>
                  </a:cubicBezTo>
                  <a:lnTo>
                    <a:pt x="1501194" y="321196"/>
                  </a:lnTo>
                  <a:cubicBezTo>
                    <a:pt x="1511284" y="338538"/>
                    <a:pt x="1511284" y="359962"/>
                    <a:pt x="1501194" y="377304"/>
                  </a:cubicBezTo>
                  <a:close/>
                </a:path>
              </a:pathLst>
            </a:custGeom>
            <a:gradFill rotWithShape="1">
              <a:gsLst>
                <a:gs pos="0">
                  <a:srgbClr val="020D47">
                    <a:alpha val="100000"/>
                  </a:srgbClr>
                </a:gs>
                <a:gs pos="100000">
                  <a:srgbClr val="020D4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2768637">
            <a:off x="7033755" y="1888821"/>
            <a:ext cx="11500734" cy="7808097"/>
            <a:chOff x="0" y="0"/>
            <a:chExt cx="1523748" cy="698500"/>
          </a:xfrm>
        </p:grpSpPr>
        <p:sp>
          <p:nvSpPr>
            <p:cNvPr id="13" name="Freeform 13"/>
            <p:cNvSpPr/>
            <p:nvPr/>
          </p:nvSpPr>
          <p:spPr>
            <a:xfrm>
              <a:off x="5150" y="0"/>
              <a:ext cx="1513449" cy="698500"/>
            </a:xfrm>
            <a:custGeom>
              <a:avLst/>
              <a:gdLst/>
              <a:ahLst/>
              <a:cxnLst/>
              <a:rect l="l" t="t" r="r" b="b"/>
              <a:pathLst>
                <a:path w="1513449" h="698500">
                  <a:moveTo>
                    <a:pt x="1505112" y="372429"/>
                  </a:moveTo>
                  <a:lnTo>
                    <a:pt x="1328884" y="675321"/>
                  </a:lnTo>
                  <a:cubicBezTo>
                    <a:pt x="1320535" y="689672"/>
                    <a:pt x="1305184" y="698500"/>
                    <a:pt x="1288581" y="698500"/>
                  </a:cubicBezTo>
                  <a:lnTo>
                    <a:pt x="224867" y="698500"/>
                  </a:lnTo>
                  <a:cubicBezTo>
                    <a:pt x="208264" y="698500"/>
                    <a:pt x="192913" y="689672"/>
                    <a:pt x="184564" y="675321"/>
                  </a:cubicBezTo>
                  <a:lnTo>
                    <a:pt x="8336" y="372429"/>
                  </a:lnTo>
                  <a:cubicBezTo>
                    <a:pt x="0" y="358101"/>
                    <a:pt x="0" y="340399"/>
                    <a:pt x="8336" y="326071"/>
                  </a:cubicBezTo>
                  <a:lnTo>
                    <a:pt x="184564" y="23179"/>
                  </a:lnTo>
                  <a:cubicBezTo>
                    <a:pt x="192913" y="8828"/>
                    <a:pt x="208264" y="0"/>
                    <a:pt x="224867" y="0"/>
                  </a:cubicBezTo>
                  <a:lnTo>
                    <a:pt x="1288581" y="0"/>
                  </a:lnTo>
                  <a:cubicBezTo>
                    <a:pt x="1305184" y="0"/>
                    <a:pt x="1320535" y="8828"/>
                    <a:pt x="1328884" y="23179"/>
                  </a:cubicBezTo>
                  <a:lnTo>
                    <a:pt x="1505112" y="326071"/>
                  </a:lnTo>
                  <a:cubicBezTo>
                    <a:pt x="1513449" y="340399"/>
                    <a:pt x="1513449" y="358101"/>
                    <a:pt x="1505112" y="372429"/>
                  </a:cubicBezTo>
                  <a:close/>
                </a:path>
              </a:pathLst>
            </a:custGeom>
            <a:gradFill rotWithShape="1">
              <a:gsLst>
                <a:gs pos="0">
                  <a:srgbClr val="F5D60A">
                    <a:alpha val="100000"/>
                  </a:srgbClr>
                </a:gs>
                <a:gs pos="100000">
                  <a:srgbClr val="A18C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8287842" y="3715864"/>
            <a:ext cx="5118412" cy="5118412"/>
          </a:xfrm>
          <a:custGeom>
            <a:avLst/>
            <a:gdLst/>
            <a:ahLst/>
            <a:cxnLst/>
            <a:rect l="l" t="t" r="r" b="b"/>
            <a:pathLst>
              <a:path w="5118412" h="5118412">
                <a:moveTo>
                  <a:pt x="0" y="0"/>
                </a:moveTo>
                <a:lnTo>
                  <a:pt x="5118411" y="0"/>
                </a:lnTo>
                <a:lnTo>
                  <a:pt x="5118411" y="5118412"/>
                </a:lnTo>
                <a:lnTo>
                  <a:pt x="0" y="51184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8869938" y="4297960"/>
            <a:ext cx="3954220" cy="3954220"/>
            <a:chOff x="0" y="0"/>
            <a:chExt cx="6350889" cy="6350889"/>
          </a:xfrm>
        </p:grpSpPr>
        <p:sp>
          <p:nvSpPr>
            <p:cNvPr id="19" name="Freeform 19"/>
            <p:cNvSpPr/>
            <p:nvPr/>
          </p:nvSpPr>
          <p:spPr>
            <a:xfrm>
              <a:off x="63500" y="63500"/>
              <a:ext cx="6223889" cy="6223762"/>
            </a:xfrm>
            <a:custGeom>
              <a:avLst/>
              <a:gdLst/>
              <a:ahLst/>
              <a:cxnLst/>
              <a:rect l="l" t="t" r="r" b="b"/>
              <a:pathLst>
                <a:path w="6223889" h="6223762">
                  <a:moveTo>
                    <a:pt x="6223889" y="3111881"/>
                  </a:moveTo>
                  <a:cubicBezTo>
                    <a:pt x="6223889" y="4830572"/>
                    <a:pt x="4830572" y="6223762"/>
                    <a:pt x="3112008" y="6223762"/>
                  </a:cubicBezTo>
                  <a:cubicBezTo>
                    <a:pt x="1393444" y="6223762"/>
                    <a:pt x="0" y="4830572"/>
                    <a:pt x="0" y="3111881"/>
                  </a:cubicBezTo>
                  <a:cubicBezTo>
                    <a:pt x="0" y="1393190"/>
                    <a:pt x="1393317" y="0"/>
                    <a:pt x="3111881" y="0"/>
                  </a:cubicBezTo>
                  <a:cubicBezTo>
                    <a:pt x="4830445" y="0"/>
                    <a:pt x="6223889" y="1393317"/>
                    <a:pt x="6223889" y="3111881"/>
                  </a:cubicBezTo>
                  <a:close/>
                </a:path>
              </a:pathLst>
            </a:custGeom>
            <a:blipFill>
              <a:blip r:embed="rId6"/>
              <a:stretch>
                <a:fillRect l="-28583" r="-28583"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6350889" cy="6350762"/>
            </a:xfrm>
            <a:custGeom>
              <a:avLst/>
              <a:gdLst/>
              <a:ahLst/>
              <a:cxnLst/>
              <a:rect l="l" t="t" r="r" b="b"/>
              <a:pathLst>
                <a:path w="6350889" h="6350762">
                  <a:moveTo>
                    <a:pt x="6350889" y="3175381"/>
                  </a:moveTo>
                  <a:cubicBezTo>
                    <a:pt x="6350889" y="4023614"/>
                    <a:pt x="6020562" y="4821047"/>
                    <a:pt x="5420868" y="5420741"/>
                  </a:cubicBezTo>
                  <a:cubicBezTo>
                    <a:pt x="4821174" y="6020436"/>
                    <a:pt x="4023741" y="6350762"/>
                    <a:pt x="3175508" y="6350762"/>
                  </a:cubicBezTo>
                  <a:cubicBezTo>
                    <a:pt x="2327275" y="6350762"/>
                    <a:pt x="1529842" y="6020435"/>
                    <a:pt x="930148" y="5420741"/>
                  </a:cubicBezTo>
                  <a:cubicBezTo>
                    <a:pt x="330327" y="4821047"/>
                    <a:pt x="0" y="4023614"/>
                    <a:pt x="0" y="3175381"/>
                  </a:cubicBezTo>
                  <a:cubicBezTo>
                    <a:pt x="0" y="2327148"/>
                    <a:pt x="330327" y="1529715"/>
                    <a:pt x="930021" y="930021"/>
                  </a:cubicBezTo>
                  <a:cubicBezTo>
                    <a:pt x="1529715" y="330327"/>
                    <a:pt x="2327275" y="0"/>
                    <a:pt x="3175381" y="0"/>
                  </a:cubicBezTo>
                  <a:cubicBezTo>
                    <a:pt x="4023614" y="0"/>
                    <a:pt x="4821047" y="330327"/>
                    <a:pt x="5420741" y="930021"/>
                  </a:cubicBezTo>
                  <a:cubicBezTo>
                    <a:pt x="6020562" y="1529842"/>
                    <a:pt x="6350889" y="2327275"/>
                    <a:pt x="6350889" y="3175381"/>
                  </a:cubicBezTo>
                  <a:close/>
                </a:path>
              </a:pathLst>
            </a:custGeom>
            <a:blipFill>
              <a:blip r:embed="rId7"/>
              <a:stretch>
                <a:fillRect l="-30" r="-30"/>
              </a:stretch>
            </a:blipFill>
          </p:spPr>
        </p:sp>
      </p:grpSp>
      <p:grpSp>
        <p:nvGrpSpPr>
          <p:cNvPr id="21" name="Group 21"/>
          <p:cNvGrpSpPr/>
          <p:nvPr/>
        </p:nvGrpSpPr>
        <p:grpSpPr>
          <a:xfrm rot="2496655">
            <a:off x="5540325" y="7200316"/>
            <a:ext cx="104401" cy="4150774"/>
            <a:chOff x="0" y="0"/>
            <a:chExt cx="27497" cy="109320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7497" cy="1093208"/>
            </a:xfrm>
            <a:custGeom>
              <a:avLst/>
              <a:gdLst/>
              <a:ahLst/>
              <a:cxnLst/>
              <a:rect l="l" t="t" r="r" b="b"/>
              <a:pathLst>
                <a:path w="27497" h="1093208">
                  <a:moveTo>
                    <a:pt x="0" y="0"/>
                  </a:moveTo>
                  <a:lnTo>
                    <a:pt x="27497" y="0"/>
                  </a:lnTo>
                  <a:lnTo>
                    <a:pt x="27497" y="1093208"/>
                  </a:lnTo>
                  <a:lnTo>
                    <a:pt x="0" y="1093208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27497" cy="11313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2496655">
            <a:off x="16558745" y="7709077"/>
            <a:ext cx="125446" cy="5656806"/>
            <a:chOff x="0" y="0"/>
            <a:chExt cx="33039" cy="148985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3039" cy="1489858"/>
            </a:xfrm>
            <a:custGeom>
              <a:avLst/>
              <a:gdLst/>
              <a:ahLst/>
              <a:cxnLst/>
              <a:rect l="l" t="t" r="r" b="b"/>
              <a:pathLst>
                <a:path w="33039" h="1489858">
                  <a:moveTo>
                    <a:pt x="0" y="0"/>
                  </a:moveTo>
                  <a:lnTo>
                    <a:pt x="33039" y="0"/>
                  </a:lnTo>
                  <a:lnTo>
                    <a:pt x="33039" y="1489858"/>
                  </a:lnTo>
                  <a:lnTo>
                    <a:pt x="0" y="1489858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33039" cy="1527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-8182338">
            <a:off x="11959085" y="-2221161"/>
            <a:ext cx="151226" cy="5241759"/>
            <a:chOff x="0" y="0"/>
            <a:chExt cx="39829" cy="1380546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9829" cy="1380546"/>
            </a:xfrm>
            <a:custGeom>
              <a:avLst/>
              <a:gdLst/>
              <a:ahLst/>
              <a:cxnLst/>
              <a:rect l="l" t="t" r="r" b="b"/>
              <a:pathLst>
                <a:path w="39829" h="1380546">
                  <a:moveTo>
                    <a:pt x="0" y="0"/>
                  </a:moveTo>
                  <a:lnTo>
                    <a:pt x="39829" y="0"/>
                  </a:lnTo>
                  <a:lnTo>
                    <a:pt x="39829" y="1380546"/>
                  </a:lnTo>
                  <a:lnTo>
                    <a:pt x="0" y="138054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39829" cy="14186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 rot="5400000">
            <a:off x="10313223" y="6951473"/>
            <a:ext cx="143428" cy="6042633"/>
            <a:chOff x="0" y="0"/>
            <a:chExt cx="37775" cy="159147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7775" cy="1591475"/>
            </a:xfrm>
            <a:custGeom>
              <a:avLst/>
              <a:gdLst/>
              <a:ahLst/>
              <a:cxnLst/>
              <a:rect l="l" t="t" r="r" b="b"/>
              <a:pathLst>
                <a:path w="37775" h="1591475">
                  <a:moveTo>
                    <a:pt x="0" y="0"/>
                  </a:moveTo>
                  <a:lnTo>
                    <a:pt x="37775" y="0"/>
                  </a:lnTo>
                  <a:lnTo>
                    <a:pt x="37775" y="1591475"/>
                  </a:lnTo>
                  <a:lnTo>
                    <a:pt x="0" y="1591475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37775" cy="1629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3" name="Freeform 33"/>
          <p:cNvSpPr/>
          <p:nvPr/>
        </p:nvSpPr>
        <p:spPr>
          <a:xfrm rot="-2811459">
            <a:off x="6899522" y="6991161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 rot="-2935178">
            <a:off x="9140217" y="262078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 rot="-2935178">
            <a:off x="17422526" y="8810592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13636328" y="9852373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 flipV="1">
            <a:off x="-655834" y="7965639"/>
            <a:ext cx="4104513" cy="4114800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0" y="4114800"/>
                </a:moveTo>
                <a:lnTo>
                  <a:pt x="4104513" y="4114800"/>
                </a:lnTo>
                <a:lnTo>
                  <a:pt x="4104513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9429918" y="704125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0" y="0"/>
                </a:moveTo>
                <a:lnTo>
                  <a:pt x="1066812" y="0"/>
                </a:lnTo>
                <a:lnTo>
                  <a:pt x="1066812" y="309375"/>
                </a:lnTo>
                <a:lnTo>
                  <a:pt x="0" y="3093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 flipH="1">
            <a:off x="8697457" y="9103612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1066812" y="0"/>
                </a:moveTo>
                <a:lnTo>
                  <a:pt x="0" y="0"/>
                </a:lnTo>
                <a:lnTo>
                  <a:pt x="0" y="309376"/>
                </a:lnTo>
                <a:lnTo>
                  <a:pt x="1066812" y="309376"/>
                </a:lnTo>
                <a:lnTo>
                  <a:pt x="1066812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40" name="Group 40"/>
          <p:cNvGrpSpPr/>
          <p:nvPr/>
        </p:nvGrpSpPr>
        <p:grpSpPr>
          <a:xfrm>
            <a:off x="321753" y="3360267"/>
            <a:ext cx="6353782" cy="1972340"/>
            <a:chOff x="0" y="0"/>
            <a:chExt cx="1947565" cy="197804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947565" cy="197804"/>
            </a:xfrm>
            <a:custGeom>
              <a:avLst/>
              <a:gdLst/>
              <a:ahLst/>
              <a:cxnLst/>
              <a:rect l="l" t="t" r="r" b="b"/>
              <a:pathLst>
                <a:path w="1947565" h="197804">
                  <a:moveTo>
                    <a:pt x="98902" y="0"/>
                  </a:moveTo>
                  <a:lnTo>
                    <a:pt x="1848663" y="0"/>
                  </a:lnTo>
                  <a:cubicBezTo>
                    <a:pt x="1903285" y="0"/>
                    <a:pt x="1947565" y="44280"/>
                    <a:pt x="1947565" y="98902"/>
                  </a:cubicBezTo>
                  <a:lnTo>
                    <a:pt x="1947565" y="98902"/>
                  </a:lnTo>
                  <a:cubicBezTo>
                    <a:pt x="1947565" y="153524"/>
                    <a:pt x="1903285" y="197804"/>
                    <a:pt x="1848663" y="197804"/>
                  </a:cubicBezTo>
                  <a:lnTo>
                    <a:pt x="98902" y="197804"/>
                  </a:lnTo>
                  <a:cubicBezTo>
                    <a:pt x="44280" y="197804"/>
                    <a:pt x="0" y="153524"/>
                    <a:pt x="0" y="98902"/>
                  </a:cubicBezTo>
                  <a:lnTo>
                    <a:pt x="0" y="98902"/>
                  </a:lnTo>
                  <a:cubicBezTo>
                    <a:pt x="0" y="44280"/>
                    <a:pt x="44280" y="0"/>
                    <a:pt x="98902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38100"/>
              <a:ext cx="1947565" cy="2359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3" name="Freeform 43"/>
          <p:cNvSpPr/>
          <p:nvPr/>
        </p:nvSpPr>
        <p:spPr>
          <a:xfrm>
            <a:off x="662284" y="9198013"/>
            <a:ext cx="434163" cy="434163"/>
          </a:xfrm>
          <a:custGeom>
            <a:avLst/>
            <a:gdLst/>
            <a:ahLst/>
            <a:cxnLst/>
            <a:rect l="l" t="t" r="r" b="b"/>
            <a:pathLst>
              <a:path w="434163" h="434163">
                <a:moveTo>
                  <a:pt x="0" y="0"/>
                </a:moveTo>
                <a:lnTo>
                  <a:pt x="434163" y="0"/>
                </a:lnTo>
                <a:lnTo>
                  <a:pt x="434163" y="434162"/>
                </a:lnTo>
                <a:lnTo>
                  <a:pt x="0" y="4341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44" name="Group 44"/>
          <p:cNvGrpSpPr/>
          <p:nvPr/>
        </p:nvGrpSpPr>
        <p:grpSpPr>
          <a:xfrm>
            <a:off x="7610949" y="1129254"/>
            <a:ext cx="7638521" cy="2631088"/>
            <a:chOff x="0" y="0"/>
            <a:chExt cx="1045532" cy="408304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045532" cy="408304"/>
            </a:xfrm>
            <a:custGeom>
              <a:avLst/>
              <a:gdLst/>
              <a:ahLst/>
              <a:cxnLst/>
              <a:rect l="l" t="t" r="r" b="b"/>
              <a:pathLst>
                <a:path w="1045532" h="408304">
                  <a:moveTo>
                    <a:pt x="44855" y="0"/>
                  </a:moveTo>
                  <a:lnTo>
                    <a:pt x="1000677" y="0"/>
                  </a:lnTo>
                  <a:cubicBezTo>
                    <a:pt x="1012573" y="0"/>
                    <a:pt x="1023982" y="4726"/>
                    <a:pt x="1032394" y="13138"/>
                  </a:cubicBezTo>
                  <a:cubicBezTo>
                    <a:pt x="1040806" y="21550"/>
                    <a:pt x="1045532" y="32959"/>
                    <a:pt x="1045532" y="44855"/>
                  </a:cubicBezTo>
                  <a:lnTo>
                    <a:pt x="1045532" y="363449"/>
                  </a:lnTo>
                  <a:cubicBezTo>
                    <a:pt x="1045532" y="375345"/>
                    <a:pt x="1040806" y="386754"/>
                    <a:pt x="1032394" y="395166"/>
                  </a:cubicBezTo>
                  <a:cubicBezTo>
                    <a:pt x="1023982" y="403578"/>
                    <a:pt x="1012573" y="408304"/>
                    <a:pt x="1000677" y="408304"/>
                  </a:cubicBezTo>
                  <a:lnTo>
                    <a:pt x="44855" y="408304"/>
                  </a:lnTo>
                  <a:cubicBezTo>
                    <a:pt x="20082" y="408304"/>
                    <a:pt x="0" y="388221"/>
                    <a:pt x="0" y="363449"/>
                  </a:cubicBezTo>
                  <a:lnTo>
                    <a:pt x="0" y="44855"/>
                  </a:lnTo>
                  <a:cubicBezTo>
                    <a:pt x="0" y="32959"/>
                    <a:pt x="4726" y="21550"/>
                    <a:pt x="13138" y="13138"/>
                  </a:cubicBezTo>
                  <a:cubicBezTo>
                    <a:pt x="21550" y="4726"/>
                    <a:pt x="32959" y="0"/>
                    <a:pt x="4485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rnd">
              <a:solidFill>
                <a:srgbClr val="FFE012"/>
              </a:solidFill>
              <a:prstDash val="solid"/>
              <a:round/>
            </a:ln>
          </p:spPr>
          <p:txBody>
            <a:bodyPr/>
            <a:lstStyle/>
            <a:p>
              <a:r>
                <a:rPr lang="en-IN" dirty="0"/>
                <a:t>   </a:t>
              </a:r>
            </a:p>
          </p:txBody>
        </p:sp>
        <p:sp>
          <p:nvSpPr>
            <p:cNvPr id="46" name="TextBox 46"/>
            <p:cNvSpPr txBox="1"/>
            <p:nvPr/>
          </p:nvSpPr>
          <p:spPr>
            <a:xfrm>
              <a:off x="0" y="-38100"/>
              <a:ext cx="1045532" cy="4464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8231614" y="3062614"/>
            <a:ext cx="391889" cy="391889"/>
            <a:chOff x="0" y="0"/>
            <a:chExt cx="812800" cy="81280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8357385" y="1668839"/>
            <a:ext cx="680143" cy="680143"/>
            <a:chOff x="0" y="0"/>
            <a:chExt cx="812800" cy="8128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5" name="TextBox 5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6535143" y="6377610"/>
            <a:ext cx="391889" cy="391889"/>
            <a:chOff x="0" y="0"/>
            <a:chExt cx="812800" cy="8128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5500936" y="7349259"/>
            <a:ext cx="680143" cy="680143"/>
            <a:chOff x="0" y="0"/>
            <a:chExt cx="812800" cy="81280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61" name="TextBox 6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2" name="Freeform 62"/>
          <p:cNvSpPr/>
          <p:nvPr/>
        </p:nvSpPr>
        <p:spPr>
          <a:xfrm>
            <a:off x="470967" y="255320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63" name="TextBox 63"/>
          <p:cNvSpPr txBox="1"/>
          <p:nvPr/>
        </p:nvSpPr>
        <p:spPr>
          <a:xfrm>
            <a:off x="53751" y="2347817"/>
            <a:ext cx="6827984" cy="848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9"/>
              </a:lnSpc>
            </a:pPr>
            <a:r>
              <a:rPr lang="en-US" sz="5796" b="1" spc="-173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    AI in education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7567914" y="1240532"/>
            <a:ext cx="7668757" cy="1956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57"/>
              </a:lnSpc>
              <a:spcBef>
                <a:spcPct val="0"/>
              </a:spcBef>
            </a:pPr>
            <a:r>
              <a:rPr lang="en-US" sz="546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 2-days National Level Hackathon on 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683979" y="3641293"/>
            <a:ext cx="6357801" cy="14900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</a:pPr>
            <a:r>
              <a:rPr lang="en-US" sz="3283" b="1" spc="328" dirty="0">
                <a:solidFill>
                  <a:srgbClr val="020D47"/>
                </a:solidFill>
                <a:latin typeface="Poppins Bold"/>
                <a:ea typeface="Poppins Bold"/>
                <a:cs typeface="Poppins Bold"/>
                <a:sym typeface="Poppins Bold"/>
              </a:rPr>
              <a:t>SELECTED AREA NAME</a:t>
            </a:r>
          </a:p>
          <a:p>
            <a:pPr>
              <a:spcBef>
                <a:spcPct val="0"/>
              </a:spcBef>
            </a:pPr>
            <a:r>
              <a:rPr lang="en-US" sz="3200" b="1" spc="328" dirty="0">
                <a:solidFill>
                  <a:srgbClr val="020D47"/>
                </a:solidFill>
                <a:latin typeface="Poppins Bold"/>
                <a:ea typeface="Poppins Bold"/>
                <a:cs typeface="Poppins Bold"/>
                <a:sym typeface="Poppins Bold"/>
              </a:rPr>
              <a:t>AI-Powered Career Guidance System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244091" y="9206796"/>
            <a:ext cx="5133180" cy="372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www.samadhan.sistec.ac.in/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209096" y="6227068"/>
            <a:ext cx="8292948" cy="8745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Name of Leader </a:t>
            </a:r>
            <a:r>
              <a:rPr lang="en-US" sz="2800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:- Rashmi Vishwakarma</a:t>
            </a:r>
          </a:p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481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   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521014" y="7947850"/>
            <a:ext cx="5020841" cy="3603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0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Date of submission :- 05/09/2025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76607" y="6969418"/>
            <a:ext cx="10927900" cy="17851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College Address </a:t>
            </a:r>
            <a:r>
              <a:rPr lang="en-US" sz="2800" b="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:- </a:t>
            </a:r>
            <a:r>
              <a:rPr lang="en-US" sz="3200" b="1" dirty="0">
                <a:solidFill>
                  <a:srgbClr val="FFFF00"/>
                </a:solidFill>
              </a:rPr>
              <a:t>Sagar Group of Institutions - </a:t>
            </a:r>
            <a:r>
              <a:rPr lang="en-US" sz="3200" b="1" dirty="0" err="1">
                <a:solidFill>
                  <a:srgbClr val="FFFF00"/>
                </a:solidFill>
              </a:rPr>
              <a:t>SISTec</a:t>
            </a:r>
            <a:endParaRPr lang="en-US" sz="3200" b="1" dirty="0">
              <a:solidFill>
                <a:srgbClr val="FFFF00"/>
              </a:solidFill>
            </a:endParaRPr>
          </a:p>
          <a:p>
            <a:r>
              <a:rPr lang="en-US" sz="3200" b="1" dirty="0">
                <a:solidFill>
                  <a:srgbClr val="FFFF00"/>
                </a:solidFill>
              </a:rPr>
              <a:t>                                 Bhopal, Madhya Pradesh</a:t>
            </a:r>
          </a:p>
          <a:p>
            <a:br>
              <a:rPr lang="en-US" sz="2800" b="1" dirty="0"/>
            </a:br>
            <a:endParaRPr lang="en-US" sz="2400" b="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TextBox 67">
            <a:extLst>
              <a:ext uri="{FF2B5EF4-FFF2-40B4-BE49-F238E27FC236}">
                <a16:creationId xmlns:a16="http://schemas.microsoft.com/office/drawing/2014/main" id="{B3A4C537-84BD-441F-02CC-EDCECE3E3FE8}"/>
              </a:ext>
            </a:extLst>
          </p:cNvPr>
          <p:cNvSpPr txBox="1"/>
          <p:nvPr/>
        </p:nvSpPr>
        <p:spPr>
          <a:xfrm>
            <a:off x="557912" y="5607184"/>
            <a:ext cx="9952311" cy="4371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481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Team Name :- </a:t>
            </a:r>
            <a:r>
              <a:rPr lang="en-US" sz="2800" b="1" dirty="0" err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HackuCators</a:t>
            </a:r>
            <a:endParaRPr lang="en-US" sz="2481" b="1" dirty="0">
              <a:solidFill>
                <a:srgbClr val="FFE012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42308" y="605856"/>
            <a:ext cx="11359450" cy="876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 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2856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problem: Students lack career guidance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Solution: AI-powered guidance system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Impact: Better future for students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7F9566E8-76F6-5BD7-1C2F-6D11BD707FD9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03028" y="-776764"/>
            <a:ext cx="7121405" cy="6119958"/>
            <a:chOff x="0" y="0"/>
            <a:chExt cx="812800" cy="698500"/>
          </a:xfrm>
        </p:grpSpPr>
        <p:sp>
          <p:nvSpPr>
            <p:cNvPr id="3" name="Freeform 3"/>
            <p:cNvSpPr/>
            <p:nvPr/>
          </p:nvSpPr>
          <p:spPr>
            <a:xfrm>
              <a:off x="6054" y="0"/>
              <a:ext cx="800692" cy="698500"/>
            </a:xfrm>
            <a:custGeom>
              <a:avLst/>
              <a:gdLst/>
              <a:ahLst/>
              <a:cxnLst/>
              <a:rect l="l" t="t" r="r" b="b"/>
              <a:pathLst>
                <a:path w="800692" h="698500">
                  <a:moveTo>
                    <a:pt x="790891" y="376500"/>
                  </a:moveTo>
                  <a:lnTo>
                    <a:pt x="619401" y="671250"/>
                  </a:lnTo>
                  <a:cubicBezTo>
                    <a:pt x="609585" y="688121"/>
                    <a:pt x="591538" y="698500"/>
                    <a:pt x="572019" y="698500"/>
                  </a:cubicBezTo>
                  <a:lnTo>
                    <a:pt x="228673" y="698500"/>
                  </a:lnTo>
                  <a:cubicBezTo>
                    <a:pt x="209154" y="698500"/>
                    <a:pt x="191107" y="688121"/>
                    <a:pt x="181291" y="671250"/>
                  </a:cubicBezTo>
                  <a:lnTo>
                    <a:pt x="9801" y="376500"/>
                  </a:lnTo>
                  <a:cubicBezTo>
                    <a:pt x="0" y="359655"/>
                    <a:pt x="0" y="338845"/>
                    <a:pt x="9801" y="322000"/>
                  </a:cubicBezTo>
                  <a:lnTo>
                    <a:pt x="181291" y="27250"/>
                  </a:lnTo>
                  <a:cubicBezTo>
                    <a:pt x="191107" y="10379"/>
                    <a:pt x="209154" y="0"/>
                    <a:pt x="228673" y="0"/>
                  </a:cubicBezTo>
                  <a:lnTo>
                    <a:pt x="572019" y="0"/>
                  </a:lnTo>
                  <a:cubicBezTo>
                    <a:pt x="591538" y="0"/>
                    <a:pt x="609585" y="10379"/>
                    <a:pt x="619401" y="27250"/>
                  </a:cubicBezTo>
                  <a:lnTo>
                    <a:pt x="790891" y="322000"/>
                  </a:lnTo>
                  <a:cubicBezTo>
                    <a:pt x="800692" y="338845"/>
                    <a:pt x="800692" y="359655"/>
                    <a:pt x="790891" y="37650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03028" y="5112504"/>
            <a:ext cx="8342708" cy="7169515"/>
            <a:chOff x="0" y="0"/>
            <a:chExt cx="812800" cy="698500"/>
          </a:xfrm>
        </p:grpSpPr>
        <p:sp>
          <p:nvSpPr>
            <p:cNvPr id="6" name="Freeform 6"/>
            <p:cNvSpPr/>
            <p:nvPr/>
          </p:nvSpPr>
          <p:spPr>
            <a:xfrm>
              <a:off x="5168" y="0"/>
              <a:ext cx="802465" cy="698500"/>
            </a:xfrm>
            <a:custGeom>
              <a:avLst/>
              <a:gdLst/>
              <a:ahLst/>
              <a:cxnLst/>
              <a:rect l="l" t="t" r="r" b="b"/>
              <a:pathLst>
                <a:path w="802465" h="698500">
                  <a:moveTo>
                    <a:pt x="794098" y="372511"/>
                  </a:moveTo>
                  <a:lnTo>
                    <a:pt x="617966" y="675239"/>
                  </a:lnTo>
                  <a:cubicBezTo>
                    <a:pt x="609587" y="689640"/>
                    <a:pt x="594182" y="698500"/>
                    <a:pt x="577520" y="698500"/>
                  </a:cubicBezTo>
                  <a:lnTo>
                    <a:pt x="224944" y="698500"/>
                  </a:lnTo>
                  <a:cubicBezTo>
                    <a:pt x="208282" y="698500"/>
                    <a:pt x="192877" y="689640"/>
                    <a:pt x="184498" y="675239"/>
                  </a:cubicBezTo>
                  <a:lnTo>
                    <a:pt x="8366" y="372511"/>
                  </a:lnTo>
                  <a:cubicBezTo>
                    <a:pt x="0" y="358132"/>
                    <a:pt x="0" y="340368"/>
                    <a:pt x="8366" y="325989"/>
                  </a:cubicBezTo>
                  <a:lnTo>
                    <a:pt x="184498" y="23261"/>
                  </a:lnTo>
                  <a:cubicBezTo>
                    <a:pt x="192877" y="8860"/>
                    <a:pt x="208282" y="0"/>
                    <a:pt x="224944" y="0"/>
                  </a:cubicBezTo>
                  <a:lnTo>
                    <a:pt x="577520" y="0"/>
                  </a:lnTo>
                  <a:cubicBezTo>
                    <a:pt x="594182" y="0"/>
                    <a:pt x="609587" y="8860"/>
                    <a:pt x="617966" y="23261"/>
                  </a:cubicBezTo>
                  <a:lnTo>
                    <a:pt x="794098" y="325989"/>
                  </a:lnTo>
                  <a:cubicBezTo>
                    <a:pt x="802464" y="340368"/>
                    <a:pt x="802464" y="358132"/>
                    <a:pt x="794098" y="372511"/>
                  </a:cubicBezTo>
                  <a:close/>
                </a:path>
              </a:pathLst>
            </a:custGeom>
            <a:solidFill>
              <a:srgbClr val="FFE01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1946189" y="1589738"/>
            <a:ext cx="8207729" cy="7107523"/>
            <a:chOff x="0" y="0"/>
            <a:chExt cx="4282440" cy="3708400"/>
          </a:xfrm>
        </p:grpSpPr>
        <p:sp>
          <p:nvSpPr>
            <p:cNvPr id="9" name="Freeform 9"/>
            <p:cNvSpPr/>
            <p:nvPr/>
          </p:nvSpPr>
          <p:spPr>
            <a:xfrm>
              <a:off x="42629" y="0"/>
              <a:ext cx="4197183" cy="3708400"/>
            </a:xfrm>
            <a:custGeom>
              <a:avLst/>
              <a:gdLst/>
              <a:ahLst/>
              <a:cxnLst/>
              <a:rect l="l" t="t" r="r" b="b"/>
              <a:pathLst>
                <a:path w="4197183" h="3708400">
                  <a:moveTo>
                    <a:pt x="2945563" y="0"/>
                  </a:moveTo>
                  <a:lnTo>
                    <a:pt x="1251619" y="0"/>
                  </a:lnTo>
                  <a:cubicBezTo>
                    <a:pt x="1113231" y="0"/>
                    <a:pt x="985354" y="73827"/>
                    <a:pt x="916155" y="193672"/>
                  </a:cubicBezTo>
                  <a:lnTo>
                    <a:pt x="69197" y="1660528"/>
                  </a:lnTo>
                  <a:cubicBezTo>
                    <a:pt x="0" y="1780371"/>
                    <a:pt x="0" y="1928029"/>
                    <a:pt x="69197" y="2047872"/>
                  </a:cubicBezTo>
                  <a:lnTo>
                    <a:pt x="916155" y="3514728"/>
                  </a:lnTo>
                  <a:cubicBezTo>
                    <a:pt x="985354" y="3634573"/>
                    <a:pt x="1113231" y="3708400"/>
                    <a:pt x="1251619" y="3708400"/>
                  </a:cubicBezTo>
                  <a:lnTo>
                    <a:pt x="2945563" y="3708400"/>
                  </a:lnTo>
                  <a:cubicBezTo>
                    <a:pt x="3083951" y="3708400"/>
                    <a:pt x="3211829" y="3634573"/>
                    <a:pt x="3281027" y="3514728"/>
                  </a:cubicBezTo>
                  <a:lnTo>
                    <a:pt x="4127985" y="2047872"/>
                  </a:lnTo>
                  <a:cubicBezTo>
                    <a:pt x="4197183" y="1928029"/>
                    <a:pt x="4197183" y="1780371"/>
                    <a:pt x="4127985" y="1660528"/>
                  </a:cubicBezTo>
                  <a:lnTo>
                    <a:pt x="3281027" y="193672"/>
                  </a:lnTo>
                  <a:cubicBezTo>
                    <a:pt x="3211828" y="73827"/>
                    <a:pt x="3083951" y="0"/>
                    <a:pt x="2945563" y="0"/>
                  </a:cubicBezTo>
                  <a:close/>
                </a:path>
              </a:pathLst>
            </a:custGeom>
            <a:blipFill>
              <a:blip r:embed="rId2"/>
              <a:stretch>
                <a:fillRect l="-16858" r="-16858"/>
              </a:stretch>
            </a:blipFill>
            <a:ln w="371475" cap="rnd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10" name="Group 10"/>
          <p:cNvGrpSpPr/>
          <p:nvPr/>
        </p:nvGrpSpPr>
        <p:grpSpPr>
          <a:xfrm rot="1804263">
            <a:off x="6564051" y="8262794"/>
            <a:ext cx="214148" cy="2936199"/>
            <a:chOff x="0" y="0"/>
            <a:chExt cx="56401" cy="77332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6401" cy="773320"/>
            </a:xfrm>
            <a:custGeom>
              <a:avLst/>
              <a:gdLst/>
              <a:ahLst/>
              <a:cxnLst/>
              <a:rect l="l" t="t" r="r" b="b"/>
              <a:pathLst>
                <a:path w="56401" h="773320">
                  <a:moveTo>
                    <a:pt x="0" y="0"/>
                  </a:moveTo>
                  <a:lnTo>
                    <a:pt x="56401" y="0"/>
                  </a:lnTo>
                  <a:lnTo>
                    <a:pt x="56401" y="773320"/>
                  </a:lnTo>
                  <a:lnTo>
                    <a:pt x="0" y="773320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6401" cy="811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8978078">
            <a:off x="5203516" y="-688008"/>
            <a:ext cx="214148" cy="2936199"/>
            <a:chOff x="0" y="0"/>
            <a:chExt cx="56401" cy="77332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6401" cy="773320"/>
            </a:xfrm>
            <a:custGeom>
              <a:avLst/>
              <a:gdLst/>
              <a:ahLst/>
              <a:cxnLst/>
              <a:rect l="l" t="t" r="r" b="b"/>
              <a:pathLst>
                <a:path w="56401" h="773320">
                  <a:moveTo>
                    <a:pt x="0" y="0"/>
                  </a:moveTo>
                  <a:lnTo>
                    <a:pt x="56401" y="0"/>
                  </a:lnTo>
                  <a:lnTo>
                    <a:pt x="56401" y="773320"/>
                  </a:lnTo>
                  <a:lnTo>
                    <a:pt x="0" y="773320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6401" cy="811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128680" y="2100924"/>
            <a:ext cx="432085" cy="432085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723638" y="7735954"/>
            <a:ext cx="432085" cy="432085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4266574" y="913895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629565" y="90935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4" name="Group 24"/>
          <p:cNvGrpSpPr/>
          <p:nvPr/>
        </p:nvGrpSpPr>
        <p:grpSpPr>
          <a:xfrm rot="-5400000">
            <a:off x="12340601" y="590695"/>
            <a:ext cx="700320" cy="12341008"/>
            <a:chOff x="0" y="0"/>
            <a:chExt cx="184446" cy="325030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84446" cy="3250307"/>
            </a:xfrm>
            <a:custGeom>
              <a:avLst/>
              <a:gdLst/>
              <a:ahLst/>
              <a:cxnLst/>
              <a:rect l="l" t="t" r="r" b="b"/>
              <a:pathLst>
                <a:path w="184446" h="3250307">
                  <a:moveTo>
                    <a:pt x="0" y="0"/>
                  </a:moveTo>
                  <a:lnTo>
                    <a:pt x="184446" y="0"/>
                  </a:lnTo>
                  <a:lnTo>
                    <a:pt x="184446" y="3250307"/>
                  </a:lnTo>
                  <a:lnTo>
                    <a:pt x="0" y="3250307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84446" cy="32884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6899326" y="3840411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0" y="0"/>
                </a:moveTo>
                <a:lnTo>
                  <a:pt x="1066812" y="0"/>
                </a:lnTo>
                <a:lnTo>
                  <a:pt x="1066812" y="309376"/>
                </a:lnTo>
                <a:lnTo>
                  <a:pt x="0" y="3093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8185059" y="2759416"/>
            <a:ext cx="9074241" cy="212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2443" lvl="1" indent="-326221" algn="just">
              <a:lnSpc>
                <a:spcPts val="4230"/>
              </a:lnSpc>
              <a:buFont typeface="Arial"/>
              <a:buChar char="•"/>
            </a:pPr>
            <a:r>
              <a:rPr lang="en-US" sz="302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Students confused in choosing the right career</a:t>
            </a:r>
          </a:p>
          <a:p>
            <a:pPr marL="652443" lvl="1" indent="-326221" algn="just">
              <a:lnSpc>
                <a:spcPts val="4230"/>
              </a:lnSpc>
              <a:buFont typeface="Arial"/>
              <a:buChar char="•"/>
            </a:pPr>
            <a:r>
              <a:rPr lang="en-US" sz="302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Wrong choices = wasted time &amp; skills</a:t>
            </a:r>
          </a:p>
          <a:p>
            <a:pPr marL="652443" lvl="1" indent="-326221" algn="just">
              <a:lnSpc>
                <a:spcPts val="4230"/>
              </a:lnSpc>
              <a:buFont typeface="Arial"/>
              <a:buChar char="•"/>
            </a:pPr>
            <a:r>
              <a:rPr lang="en-US" sz="302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Lack of personalized guidance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185059" y="930361"/>
            <a:ext cx="9074241" cy="876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Problem Statement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8991600" y="6541387"/>
            <a:ext cx="6036830" cy="516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90"/>
              </a:lnSpc>
              <a:spcBef>
                <a:spcPct val="0"/>
              </a:spcBef>
            </a:pPr>
            <a:r>
              <a:rPr lang="en-US" sz="2921" b="1" dirty="0">
                <a:solidFill>
                  <a:srgbClr val="011577"/>
                </a:solidFill>
                <a:latin typeface="Poppins Bold"/>
                <a:ea typeface="Poppins Bold"/>
                <a:cs typeface="Poppins Bold"/>
                <a:sym typeface="Poppins Bold"/>
              </a:rPr>
              <a:t>IMPORTANCE OF AREA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185059" y="7306891"/>
            <a:ext cx="9074241" cy="10510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52443" lvl="1" indent="-326221" algn="just">
              <a:lnSpc>
                <a:spcPts val="4230"/>
              </a:lnSpc>
              <a:spcBef>
                <a:spcPct val="0"/>
              </a:spcBef>
              <a:buFont typeface="Arial"/>
              <a:buChar char="•"/>
            </a:pPr>
            <a:r>
              <a:rPr lang="en-US" sz="302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Wrong career choice lead to student wasting their time, money and skills</a:t>
            </a:r>
          </a:p>
        </p:txBody>
      </p:sp>
      <p:sp>
        <p:nvSpPr>
          <p:cNvPr id="32" name="Freeform 62">
            <a:extLst>
              <a:ext uri="{FF2B5EF4-FFF2-40B4-BE49-F238E27FC236}">
                <a16:creationId xmlns:a16="http://schemas.microsoft.com/office/drawing/2014/main" id="{C3D6FDDC-E372-921B-B81E-DF8EA96CAE19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40" name="Rectangle 8">
            <a:extLst>
              <a:ext uri="{FF2B5EF4-FFF2-40B4-BE49-F238E27FC236}">
                <a16:creationId xmlns:a16="http://schemas.microsoft.com/office/drawing/2014/main" id="{C36C12D7-2B88-2C69-EFD0-F2FE28C88869}"/>
              </a:ext>
            </a:extLst>
          </p:cNvPr>
          <p:cNvSpPr>
            <a:spLocks noChangeArrowheads="1"/>
          </p:cNvSpPr>
          <p:nvPr/>
        </p:nvSpPr>
        <p:spPr bwMode="auto">
          <a:xfrm rot="7421003">
            <a:off x="0" y="155496"/>
            <a:ext cx="35266" cy="146206"/>
          </a:xfrm>
          <a:prstGeom prst="rect">
            <a:avLst/>
          </a:prstGeom>
          <a:solidFill>
            <a:srgbClr val="30313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9044" rIns="0" bIns="-1904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876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Proposed Solution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461804"/>
            <a:ext cx="16230600" cy="5164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 AI-based system for career guidance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Uses student’s marks, skills &amp; in*-</a:t>
            </a:r>
            <a:r>
              <a:rPr lang="en-US" sz="32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terests</a:t>
            </a: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Suggests best-fit career option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Provides personalized career roadmap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Gives information about required courses &amp; colleges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Tracks student’s progress and updates suggestions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Offers job market trends and future scope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Reduces confusion and wrong career choices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4F2B029B-4791-C7BF-2950-C66E2D01287A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876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Approach &amp; Methodology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401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Collect student data (marks, skills, interests)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Preprocess &amp; analyze inputs </a:t>
            </a:r>
          </a:p>
          <a:p>
            <a:pPr marL="345441" lvl="1" algn="ctr">
              <a:lnSpc>
                <a:spcPts val="4480"/>
              </a:lnSpc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Apply ML algorithms for prediction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39A1974D-769E-FC05-D424-D110C4390DF4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876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 Key Features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401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Personalized guidance</a:t>
            </a:r>
          </a:p>
          <a:p>
            <a:pPr marL="345441" lvl="1" algn="ctr">
              <a:lnSpc>
                <a:spcPts val="4480"/>
              </a:lnSpc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Multilingual support (English + Hindi)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Easy-to-use student interface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Data-driven career recommendations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A2B4B15F-98A4-C4E5-D9C4-044989363C9F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Target Users and Expected Use Cases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401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frontend: HTML / React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Backend: Python + Flask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AI/ML: Scikit-learn (Decision Tree, Random Forest)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Database: SQLite/MySQL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86038ED7-9620-129B-A426-3A94F13F0838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876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Expected Outcomes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4587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Better career decisions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Reduced risk of wrong career path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Support for both rural &amp; urban students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Long-term impact on education system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D7CD4557-1D2F-A2D8-3BCD-3E413A7B33BE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876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AI Technologies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28560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Machine Learning for prediction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Continuous learning → more accuracy over time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Explainable AI for transparency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D915E689-5C0B-2175-825D-26EEC85E20F5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954275"/>
            <a:ext cx="11359450" cy="945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Implementation Approach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34331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Students = right direction.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 algn="ctr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Teachers/Parents = easy guidance tool</a:t>
            </a:r>
          </a:p>
          <a:p>
            <a:pPr marL="690881" lvl="1" indent="-345440" algn="ctr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90881" lvl="1" indent="-345440" algn="ctr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Society = skilled professionals in correct fields</a:t>
            </a:r>
          </a:p>
          <a:p>
            <a:pPr marL="690881" lvl="1" indent="-345440" algn="ctr">
              <a:lnSpc>
                <a:spcPts val="4480"/>
              </a:lnSpc>
              <a:spcBef>
                <a:spcPct val="0"/>
              </a:spcBef>
              <a:buFont typeface="Arial"/>
              <a:buChar char="•"/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CADC7097-3C73-C0A5-D70D-B910CFDD5253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301</Words>
  <Application>Microsoft Office PowerPoint</Application>
  <PresentationFormat>Custom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Poppins</vt:lpstr>
      <vt:lpstr>Poppins Bold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SAMADHAN 1.0</dc:title>
  <cp:lastModifiedBy>Ankit Vishwakarma</cp:lastModifiedBy>
  <cp:revision>42</cp:revision>
  <dcterms:created xsi:type="dcterms:W3CDTF">2006-08-16T00:00:00Z</dcterms:created>
  <dcterms:modified xsi:type="dcterms:W3CDTF">2025-09-05T18:02:48Z</dcterms:modified>
  <dc:identifier>DAGVPOy7A7Q</dc:identifier>
</cp:coreProperties>
</file>