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2/15/2024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2/15/2024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B6EB79-0389-9670-80FB-4C94403D45D1}"/>
              </a:ext>
            </a:extLst>
          </p:cNvPr>
          <p:cNvSpPr txBox="1"/>
          <p:nvPr/>
        </p:nvSpPr>
        <p:spPr>
          <a:xfrm>
            <a:off x="2335677" y="1600198"/>
            <a:ext cx="1936376" cy="1107996"/>
          </a:xfrm>
          <a:prstGeom prst="rect">
            <a:avLst/>
          </a:prstGeom>
          <a:noFill/>
        </p:spPr>
        <p:txBody>
          <a:bodyPr wrap="square" rtlCol="0">
            <a:spAutoFit/>
          </a:bodyPr>
          <a:lstStyle/>
          <a:p>
            <a:r>
              <a:rPr lang="en-IN" sz="6600" dirty="0">
                <a:ln w="0"/>
                <a:solidFill>
                  <a:srgbClr val="0070C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SQL</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112EAEEB-E73D-0C29-B495-16164639FF42}"/>
              </a:ext>
            </a:extLst>
          </p:cNvPr>
          <p:cNvSpPr txBox="1">
            <a:spLocks noGrp="1"/>
          </p:cNvSpPr>
          <p:nvPr>
            <p:ph type="ctrTitle"/>
          </p:nvPr>
        </p:nvSpPr>
        <p:spPr>
          <a:xfrm>
            <a:off x="3225175" y="2155501"/>
            <a:ext cx="6815138" cy="461665"/>
          </a:xfrm>
          <a:prstGeom prst="rect">
            <a:avLst/>
          </a:prstGeom>
          <a:noFill/>
        </p:spPr>
        <p:txBody>
          <a:bodyPr wrap="square" rtlCol="0">
            <a:spAutoFit/>
          </a:bodyPr>
          <a:lstStyle/>
          <a:p>
            <a:r>
              <a:rPr lang="en-IN" sz="2400" dirty="0">
                <a:ln w="0"/>
                <a:solidFill>
                  <a:srgbClr val="00B0F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STRUCTURED QUERY LANGUAGE</a:t>
            </a:r>
            <a:endParaRPr lang="en-US" sz="2400" dirty="0">
              <a:ln w="0"/>
              <a:solidFill>
                <a:srgbClr val="00B0F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87CAF9D-5504-9CF0-3A3F-52C4114CCB2D}"/>
              </a:ext>
            </a:extLst>
          </p:cNvPr>
          <p:cNvSpPr txBox="1"/>
          <p:nvPr/>
        </p:nvSpPr>
        <p:spPr>
          <a:xfrm>
            <a:off x="2335677" y="2880227"/>
            <a:ext cx="7550003" cy="830997"/>
          </a:xfrm>
          <a:prstGeom prst="rect">
            <a:avLst/>
          </a:prstGeom>
          <a:noFill/>
        </p:spPr>
        <p:txBody>
          <a:bodyPr wrap="square" rtlCol="0">
            <a:spAutoFit/>
          </a:bodyPr>
          <a:lstStyle/>
          <a:p>
            <a:pPr algn="ctr"/>
            <a:r>
              <a:rPr lang="en-US" sz="2400" dirty="0">
                <a:ln w="0"/>
                <a:solidFill>
                  <a:srgbClr val="C0000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Inventory Management System</a:t>
            </a:r>
            <a:endParaRPr lang="en-IN" sz="2400" i="0" dirty="0">
              <a:solidFill>
                <a:srgbClr val="C00000"/>
              </a:solidFill>
              <a:effectLst/>
              <a:latin typeface="Times New Roman" panose="02020603050405020304" pitchFamily="18" charset="0"/>
              <a:cs typeface="Times New Roman" panose="02020603050405020304" pitchFamily="18" charset="0"/>
            </a:endParaRPr>
          </a:p>
          <a:p>
            <a:pPr algn="ctr"/>
            <a:endParaRPr lang="en-US" sz="2400" dirty="0">
              <a:ln w="0"/>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A881F210-4BFB-FCE5-C381-586F8F4FF894}"/>
              </a:ext>
            </a:extLst>
          </p:cNvPr>
          <p:cNvSpPr txBox="1">
            <a:spLocks noGrp="1"/>
          </p:cNvSpPr>
          <p:nvPr>
            <p:ph type="subTitle" idx="1"/>
          </p:nvPr>
        </p:nvSpPr>
        <p:spPr>
          <a:xfrm>
            <a:off x="2555597" y="3657601"/>
            <a:ext cx="4968150" cy="778675"/>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UNDER THE GUIDENCE OF: </a:t>
            </a:r>
            <a:r>
              <a:rPr lang="en-IN" sz="1800" dirty="0">
                <a:ln w="0"/>
                <a:solidFill>
                  <a:srgbClr val="C0000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PROF. JAFFRIN </a:t>
            </a:r>
          </a:p>
          <a:p>
            <a:r>
              <a:rPr lang="en-IN" sz="1800" dirty="0">
                <a:latin typeface="Times New Roman" panose="02020603050405020304" pitchFamily="18" charset="0"/>
                <a:cs typeface="Times New Roman" panose="02020603050405020304" pitchFamily="18" charset="0"/>
              </a:rPr>
              <a:t>BESANT TECHNOLOGIES</a:t>
            </a:r>
            <a:endParaRPr lang="en-US" sz="18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F9A6BE66-F995-CF57-8642-F8D0C817C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2773" y="1575507"/>
            <a:ext cx="658865" cy="6588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15CB038C-7D15-12A9-0F26-EFC89531337E}"/>
              </a:ext>
            </a:extLst>
          </p:cNvPr>
          <p:cNvSpPr txBox="1"/>
          <p:nvPr/>
        </p:nvSpPr>
        <p:spPr>
          <a:xfrm>
            <a:off x="5716337" y="4699337"/>
            <a:ext cx="432397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a:t>
            </a:r>
            <a:r>
              <a:rPr lang="en-US" dirty="0">
                <a:latin typeface="Times New Roman" panose="02020603050405020304" pitchFamily="18" charset="0"/>
                <a:cs typeface="Times New Roman" panose="02020603050405020304" pitchFamily="18" charset="0"/>
              </a:rPr>
              <a:t>  </a:t>
            </a:r>
            <a:r>
              <a:rPr lang="en-US" dirty="0">
                <a:ln w="0"/>
                <a:solidFill>
                  <a:srgbClr val="C0000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ASHOKKUMAR M </a:t>
            </a:r>
            <a:endParaRPr lang="en-I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341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C5276C-DCC7-87E8-D789-33E1FD92DF34}"/>
              </a:ext>
            </a:extLst>
          </p:cNvPr>
          <p:cNvSpPr txBox="1"/>
          <p:nvPr/>
        </p:nvSpPr>
        <p:spPr>
          <a:xfrm>
            <a:off x="705852" y="681607"/>
            <a:ext cx="8101263" cy="646331"/>
          </a:xfrm>
          <a:prstGeom prst="rect">
            <a:avLst/>
          </a:prstGeom>
          <a:noFill/>
        </p:spPr>
        <p:txBody>
          <a:bodyPr wrap="square">
            <a:spAutoFit/>
          </a:bodyPr>
          <a:lstStyle/>
          <a:p>
            <a:r>
              <a:rPr lang="en-IN" sz="36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Query to Update value in the Table</a:t>
            </a:r>
            <a:endParaRPr lang="en-US" sz="36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BFFA3C3-62FE-B672-0EFB-C30B1BE2A9D9}"/>
              </a:ext>
            </a:extLst>
          </p:cNvPr>
          <p:cNvSpPr txBox="1"/>
          <p:nvPr/>
        </p:nvSpPr>
        <p:spPr>
          <a:xfrm>
            <a:off x="705853" y="1275891"/>
            <a:ext cx="11202737"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UPDATE Employ SET salary = 35000 WHERE </a:t>
            </a:r>
            <a:r>
              <a:rPr lang="en-US" sz="2600" b="1" dirty="0" err="1">
                <a:latin typeface="Times New Roman" panose="02020603050405020304" pitchFamily="18" charset="0"/>
                <a:cs typeface="Times New Roman" panose="02020603050405020304" pitchFamily="18" charset="0"/>
              </a:rPr>
              <a:t>emp_id</a:t>
            </a:r>
            <a:r>
              <a:rPr lang="en-US" sz="2600" b="1" dirty="0">
                <a:latin typeface="Times New Roman" panose="02020603050405020304" pitchFamily="18" charset="0"/>
                <a:cs typeface="Times New Roman" panose="02020603050405020304" pitchFamily="18" charset="0"/>
              </a:rPr>
              <a:t> = 009;</a:t>
            </a:r>
          </a:p>
        </p:txBody>
      </p:sp>
      <p:pic>
        <p:nvPicPr>
          <p:cNvPr id="6" name="Picture 5">
            <a:extLst>
              <a:ext uri="{FF2B5EF4-FFF2-40B4-BE49-F238E27FC236}">
                <a16:creationId xmlns:a16="http://schemas.microsoft.com/office/drawing/2014/main" id="{4F3A54C0-6251-4FEE-C5C9-3CE44D4D7734}"/>
              </a:ext>
            </a:extLst>
          </p:cNvPr>
          <p:cNvPicPr>
            <a:picLocks noChangeAspect="1"/>
          </p:cNvPicPr>
          <p:nvPr/>
        </p:nvPicPr>
        <p:blipFill>
          <a:blip r:embed="rId2"/>
          <a:stretch>
            <a:fillRect/>
          </a:stretch>
        </p:blipFill>
        <p:spPr>
          <a:xfrm>
            <a:off x="705852" y="1916299"/>
            <a:ext cx="10716127" cy="4260094"/>
          </a:xfrm>
          <a:prstGeom prst="rect">
            <a:avLst/>
          </a:prstGeom>
        </p:spPr>
      </p:pic>
    </p:spTree>
    <p:extLst>
      <p:ext uri="{BB962C8B-B14F-4D97-AF65-F5344CB8AC3E}">
        <p14:creationId xmlns:p14="http://schemas.microsoft.com/office/powerpoint/2010/main" val="2593705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BD6ECE-86D9-F883-0B82-958881D69988}"/>
              </a:ext>
            </a:extLst>
          </p:cNvPr>
          <p:cNvSpPr txBox="1"/>
          <p:nvPr/>
        </p:nvSpPr>
        <p:spPr>
          <a:xfrm>
            <a:off x="726440" y="748632"/>
            <a:ext cx="10739120" cy="1015663"/>
          </a:xfrm>
          <a:prstGeom prst="rect">
            <a:avLst/>
          </a:prstGeom>
          <a:noFill/>
        </p:spPr>
        <p:txBody>
          <a:bodyPr wrap="square" rtlCol="0">
            <a:spAutoFit/>
          </a:bodyPr>
          <a:lstStyle/>
          <a:p>
            <a:r>
              <a:rPr lang="en-US" sz="3000" b="1" i="0"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2.Query to view the employees who are receiving a salary greater than 50000</a:t>
            </a:r>
            <a:endParaRPr lang="en-US" sz="30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567DC7D-987D-D17C-D253-01451C7E1171}"/>
              </a:ext>
            </a:extLst>
          </p:cNvPr>
          <p:cNvSpPr txBox="1"/>
          <p:nvPr/>
        </p:nvSpPr>
        <p:spPr>
          <a:xfrm>
            <a:off x="726440" y="1764295"/>
            <a:ext cx="1125728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SELECT * FROM Employ WHERE salary &gt; 50000;</a:t>
            </a:r>
          </a:p>
        </p:txBody>
      </p:sp>
      <p:pic>
        <p:nvPicPr>
          <p:cNvPr id="5" name="Picture 4">
            <a:extLst>
              <a:ext uri="{FF2B5EF4-FFF2-40B4-BE49-F238E27FC236}">
                <a16:creationId xmlns:a16="http://schemas.microsoft.com/office/drawing/2014/main" id="{B76B80C8-E597-89C8-8E46-B5C4EC415B32}"/>
              </a:ext>
            </a:extLst>
          </p:cNvPr>
          <p:cNvPicPr>
            <a:picLocks noChangeAspect="1"/>
          </p:cNvPicPr>
          <p:nvPr/>
        </p:nvPicPr>
        <p:blipFill>
          <a:blip r:embed="rId2"/>
          <a:stretch>
            <a:fillRect/>
          </a:stretch>
        </p:blipFill>
        <p:spPr>
          <a:xfrm>
            <a:off x="726440" y="2962209"/>
            <a:ext cx="10855960" cy="1433327"/>
          </a:xfrm>
          <a:prstGeom prst="rect">
            <a:avLst/>
          </a:prstGeom>
        </p:spPr>
      </p:pic>
    </p:spTree>
    <p:extLst>
      <p:ext uri="{BB962C8B-B14F-4D97-AF65-F5344CB8AC3E}">
        <p14:creationId xmlns:p14="http://schemas.microsoft.com/office/powerpoint/2010/main" val="1049584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31DF4B-A936-E5C1-95D4-2DDB03CED4A5}"/>
              </a:ext>
            </a:extLst>
          </p:cNvPr>
          <p:cNvSpPr txBox="1"/>
          <p:nvPr/>
        </p:nvSpPr>
        <p:spPr>
          <a:xfrm>
            <a:off x="686068" y="711200"/>
            <a:ext cx="11072796" cy="1015663"/>
          </a:xfrm>
          <a:prstGeom prst="rect">
            <a:avLst/>
          </a:prstGeom>
          <a:noFill/>
        </p:spPr>
        <p:txBody>
          <a:bodyPr wrap="square" rtlCol="0">
            <a:spAutoFit/>
          </a:bodyPr>
          <a:lstStyle/>
          <a:p>
            <a:r>
              <a:rPr lang="en-US" sz="3000" b="1" i="0"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3.Query to view the sum and Average of the salary as the total salary and avg salary</a:t>
            </a:r>
            <a:endParaRPr lang="en-US" sz="30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D6A86C2-2A10-67A8-AC17-CB57FE6F73E4}"/>
              </a:ext>
            </a:extLst>
          </p:cNvPr>
          <p:cNvSpPr txBox="1"/>
          <p:nvPr/>
        </p:nvSpPr>
        <p:spPr>
          <a:xfrm>
            <a:off x="965200" y="1726863"/>
            <a:ext cx="10261600" cy="86177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SELECT SUM(salary) AS </a:t>
            </a:r>
            <a:r>
              <a:rPr lang="en-US" sz="2500" b="1" dirty="0" err="1">
                <a:latin typeface="Times New Roman" panose="02020603050405020304" pitchFamily="18" charset="0"/>
                <a:cs typeface="Times New Roman" panose="02020603050405020304" pitchFamily="18" charset="0"/>
              </a:rPr>
              <a:t>total_salary</a:t>
            </a:r>
            <a:r>
              <a:rPr lang="en-US" sz="2500" b="1" dirty="0">
                <a:latin typeface="Times New Roman" panose="02020603050405020304" pitchFamily="18" charset="0"/>
                <a:cs typeface="Times New Roman" panose="02020603050405020304" pitchFamily="18" charset="0"/>
              </a:rPr>
              <a:t> FROM Employ;</a:t>
            </a:r>
            <a:br>
              <a:rPr lang="en-US" sz="2500" b="1" dirty="0">
                <a:latin typeface="Times New Roman" panose="02020603050405020304" pitchFamily="18" charset="0"/>
                <a:cs typeface="Times New Roman" panose="02020603050405020304" pitchFamily="18" charset="0"/>
              </a:rPr>
            </a:br>
            <a:r>
              <a:rPr lang="en-US" sz="2500" b="1" dirty="0">
                <a:latin typeface="Times New Roman" panose="02020603050405020304" pitchFamily="18" charset="0"/>
                <a:cs typeface="Times New Roman" panose="02020603050405020304" pitchFamily="18" charset="0"/>
              </a:rPr>
              <a:t>SELECT AVG(salary) AS </a:t>
            </a:r>
            <a:r>
              <a:rPr lang="en-US" sz="2500" b="1" dirty="0" err="1">
                <a:latin typeface="Times New Roman" panose="02020603050405020304" pitchFamily="18" charset="0"/>
                <a:cs typeface="Times New Roman" panose="02020603050405020304" pitchFamily="18" charset="0"/>
              </a:rPr>
              <a:t>avg_salary</a:t>
            </a:r>
            <a:r>
              <a:rPr lang="en-US" sz="2500" b="1" dirty="0">
                <a:latin typeface="Times New Roman" panose="02020603050405020304" pitchFamily="18" charset="0"/>
                <a:cs typeface="Times New Roman" panose="02020603050405020304" pitchFamily="18" charset="0"/>
              </a:rPr>
              <a:t> FROM Employ;</a:t>
            </a:r>
          </a:p>
        </p:txBody>
      </p:sp>
      <p:pic>
        <p:nvPicPr>
          <p:cNvPr id="5" name="Picture 4">
            <a:extLst>
              <a:ext uri="{FF2B5EF4-FFF2-40B4-BE49-F238E27FC236}">
                <a16:creationId xmlns:a16="http://schemas.microsoft.com/office/drawing/2014/main" id="{C4CC8265-DF63-639F-16F7-7F1AFCDEB57B}"/>
              </a:ext>
            </a:extLst>
          </p:cNvPr>
          <p:cNvPicPr>
            <a:picLocks noChangeAspect="1"/>
          </p:cNvPicPr>
          <p:nvPr/>
        </p:nvPicPr>
        <p:blipFill>
          <a:blip r:embed="rId2"/>
          <a:stretch>
            <a:fillRect/>
          </a:stretch>
        </p:blipFill>
        <p:spPr>
          <a:xfrm>
            <a:off x="1118814" y="3404223"/>
            <a:ext cx="4137296" cy="1598502"/>
          </a:xfrm>
          <a:prstGeom prst="rect">
            <a:avLst/>
          </a:prstGeom>
        </p:spPr>
      </p:pic>
      <p:pic>
        <p:nvPicPr>
          <p:cNvPr id="7" name="Picture 6">
            <a:extLst>
              <a:ext uri="{FF2B5EF4-FFF2-40B4-BE49-F238E27FC236}">
                <a16:creationId xmlns:a16="http://schemas.microsoft.com/office/drawing/2014/main" id="{703747DB-14AA-9581-5C98-8D815A8EF7AB}"/>
              </a:ext>
            </a:extLst>
          </p:cNvPr>
          <p:cNvPicPr>
            <a:picLocks noChangeAspect="1"/>
          </p:cNvPicPr>
          <p:nvPr/>
        </p:nvPicPr>
        <p:blipFill>
          <a:blip r:embed="rId3"/>
          <a:stretch>
            <a:fillRect/>
          </a:stretch>
        </p:blipFill>
        <p:spPr>
          <a:xfrm>
            <a:off x="6933612" y="3186078"/>
            <a:ext cx="4139574" cy="1816647"/>
          </a:xfrm>
          <a:prstGeom prst="rect">
            <a:avLst/>
          </a:prstGeom>
        </p:spPr>
      </p:pic>
    </p:spTree>
    <p:extLst>
      <p:ext uri="{BB962C8B-B14F-4D97-AF65-F5344CB8AC3E}">
        <p14:creationId xmlns:p14="http://schemas.microsoft.com/office/powerpoint/2010/main" val="1096078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8F08F2-297E-7526-4FB9-379076AEC51D}"/>
              </a:ext>
            </a:extLst>
          </p:cNvPr>
          <p:cNvSpPr txBox="1"/>
          <p:nvPr/>
        </p:nvSpPr>
        <p:spPr>
          <a:xfrm>
            <a:off x="822960" y="717082"/>
            <a:ext cx="10546080" cy="553998"/>
          </a:xfrm>
          <a:prstGeom prst="rect">
            <a:avLst/>
          </a:prstGeom>
          <a:noFill/>
        </p:spPr>
        <p:txBody>
          <a:bodyPr wrap="square" rtlCol="0">
            <a:spAutoFit/>
          </a:bodyPr>
          <a:lstStyle/>
          <a:p>
            <a:r>
              <a:rPr lang="en-IN" sz="30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4.Query Using the function Order by :</a:t>
            </a:r>
            <a:endParaRPr lang="en-US" sz="30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CD725A2-73F5-1B5C-1375-EC26AF71722B}"/>
              </a:ext>
            </a:extLst>
          </p:cNvPr>
          <p:cNvSpPr txBox="1"/>
          <p:nvPr/>
        </p:nvSpPr>
        <p:spPr>
          <a:xfrm>
            <a:off x="822960" y="1388712"/>
            <a:ext cx="10200640"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SELECT * FROM Employ ORDER BY salary DESC;</a:t>
            </a:r>
          </a:p>
        </p:txBody>
      </p:sp>
      <p:pic>
        <p:nvPicPr>
          <p:cNvPr id="5" name="Picture 4">
            <a:extLst>
              <a:ext uri="{FF2B5EF4-FFF2-40B4-BE49-F238E27FC236}">
                <a16:creationId xmlns:a16="http://schemas.microsoft.com/office/drawing/2014/main" id="{090C3743-C29B-1E18-03EC-19B602310CA5}"/>
              </a:ext>
            </a:extLst>
          </p:cNvPr>
          <p:cNvPicPr>
            <a:picLocks noChangeAspect="1"/>
          </p:cNvPicPr>
          <p:nvPr/>
        </p:nvPicPr>
        <p:blipFill>
          <a:blip r:embed="rId2"/>
          <a:stretch>
            <a:fillRect/>
          </a:stretch>
        </p:blipFill>
        <p:spPr>
          <a:xfrm>
            <a:off x="641684" y="1927920"/>
            <a:ext cx="10908632" cy="4376627"/>
          </a:xfrm>
          <a:prstGeom prst="rect">
            <a:avLst/>
          </a:prstGeom>
        </p:spPr>
      </p:pic>
    </p:spTree>
    <p:extLst>
      <p:ext uri="{BB962C8B-B14F-4D97-AF65-F5344CB8AC3E}">
        <p14:creationId xmlns:p14="http://schemas.microsoft.com/office/powerpoint/2010/main" val="1804244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F97B07-AC74-1FE4-8692-55D246F95A3F}"/>
              </a:ext>
            </a:extLst>
          </p:cNvPr>
          <p:cNvSpPr txBox="1"/>
          <p:nvPr/>
        </p:nvSpPr>
        <p:spPr>
          <a:xfrm>
            <a:off x="693554" y="700506"/>
            <a:ext cx="7010400" cy="584775"/>
          </a:xfrm>
          <a:prstGeom prst="rect">
            <a:avLst/>
          </a:prstGeom>
          <a:noFill/>
        </p:spPr>
        <p:txBody>
          <a:bodyPr wrap="square" rtlCol="0">
            <a:spAutoFit/>
          </a:bodyPr>
          <a:lstStyle/>
          <a:p>
            <a:r>
              <a:rPr lang="en-IN" sz="32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5.Query Using the Function Group by:</a:t>
            </a:r>
            <a:endParaRPr lang="en-US" sz="32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CD61FF2-F270-B5CA-3AC1-4D9B4850D307}"/>
              </a:ext>
            </a:extLst>
          </p:cNvPr>
          <p:cNvSpPr txBox="1"/>
          <p:nvPr/>
        </p:nvSpPr>
        <p:spPr>
          <a:xfrm>
            <a:off x="843012" y="1287194"/>
            <a:ext cx="10505975" cy="892552"/>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SELECT department, SUM(salary) AS </a:t>
            </a:r>
            <a:r>
              <a:rPr lang="en-US" sz="2600" b="1" dirty="0" err="1">
                <a:latin typeface="Times New Roman" panose="02020603050405020304" pitchFamily="18" charset="0"/>
                <a:cs typeface="Times New Roman" panose="02020603050405020304" pitchFamily="18" charset="0"/>
              </a:rPr>
              <a:t>total_salary</a:t>
            </a:r>
            <a:r>
              <a:rPr lang="en-US" sz="2600" b="1" dirty="0">
                <a:latin typeface="Times New Roman" panose="02020603050405020304" pitchFamily="18" charset="0"/>
                <a:cs typeface="Times New Roman" panose="02020603050405020304" pitchFamily="18" charset="0"/>
              </a:rPr>
              <a:t> FROM Employ GROUP BY department;</a:t>
            </a:r>
          </a:p>
        </p:txBody>
      </p:sp>
      <p:pic>
        <p:nvPicPr>
          <p:cNvPr id="5" name="Picture 4">
            <a:extLst>
              <a:ext uri="{FF2B5EF4-FFF2-40B4-BE49-F238E27FC236}">
                <a16:creationId xmlns:a16="http://schemas.microsoft.com/office/drawing/2014/main" id="{40F4DB13-68B9-0F3A-1109-BFF682716D9C}"/>
              </a:ext>
            </a:extLst>
          </p:cNvPr>
          <p:cNvPicPr>
            <a:picLocks noChangeAspect="1"/>
          </p:cNvPicPr>
          <p:nvPr/>
        </p:nvPicPr>
        <p:blipFill>
          <a:blip r:embed="rId2"/>
          <a:stretch>
            <a:fillRect/>
          </a:stretch>
        </p:blipFill>
        <p:spPr>
          <a:xfrm>
            <a:off x="3880534" y="2472141"/>
            <a:ext cx="4116235" cy="2677374"/>
          </a:xfrm>
          <a:prstGeom prst="rect">
            <a:avLst/>
          </a:prstGeom>
        </p:spPr>
      </p:pic>
    </p:spTree>
    <p:extLst>
      <p:ext uri="{BB962C8B-B14F-4D97-AF65-F5344CB8AC3E}">
        <p14:creationId xmlns:p14="http://schemas.microsoft.com/office/powerpoint/2010/main" val="3937132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4D26E2-701C-F19D-1C91-0A92D2C4A116}"/>
              </a:ext>
            </a:extLst>
          </p:cNvPr>
          <p:cNvSpPr txBox="1"/>
          <p:nvPr/>
        </p:nvSpPr>
        <p:spPr>
          <a:xfrm>
            <a:off x="726173" y="630990"/>
            <a:ext cx="7254240" cy="553998"/>
          </a:xfrm>
          <a:prstGeom prst="rect">
            <a:avLst/>
          </a:prstGeom>
          <a:noFill/>
        </p:spPr>
        <p:txBody>
          <a:bodyPr wrap="square" rtlCol="0">
            <a:spAutoFit/>
          </a:bodyPr>
          <a:lstStyle/>
          <a:p>
            <a:r>
              <a:rPr lang="en-IN" sz="30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6.Query using the Function Join:</a:t>
            </a:r>
            <a:endParaRPr lang="en-US" sz="30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F760E97-5BB5-07B6-ACAA-C01D42BA0FEF}"/>
              </a:ext>
            </a:extLst>
          </p:cNvPr>
          <p:cNvSpPr txBox="1"/>
          <p:nvPr/>
        </p:nvSpPr>
        <p:spPr>
          <a:xfrm>
            <a:off x="726173" y="1088736"/>
            <a:ext cx="10599553" cy="1092607"/>
          </a:xfrm>
          <a:prstGeom prst="rect">
            <a:avLst/>
          </a:prstGeom>
          <a:noFill/>
        </p:spPr>
        <p:txBody>
          <a:bodyPr wrap="square" rtlCol="0">
            <a:spAutoFit/>
          </a:bodyPr>
          <a:lstStyle/>
          <a:p>
            <a:r>
              <a:rPr lang="en-US" sz="25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INNER JOIN:</a:t>
            </a:r>
          </a:p>
          <a:p>
            <a:r>
              <a:rPr lang="en-US" sz="2000" b="1" dirty="0">
                <a:latin typeface="Times New Roman" panose="02020603050405020304" pitchFamily="18" charset="0"/>
                <a:cs typeface="Times New Roman" panose="02020603050405020304" pitchFamily="18" charset="0"/>
              </a:rPr>
              <a:t>SELECT </a:t>
            </a:r>
            <a:r>
              <a:rPr lang="en-US" sz="2000" b="1" dirty="0" err="1">
                <a:latin typeface="Times New Roman" panose="02020603050405020304" pitchFamily="18" charset="0"/>
                <a:cs typeface="Times New Roman" panose="02020603050405020304" pitchFamily="18" charset="0"/>
              </a:rPr>
              <a:t>e.e_name</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e.department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p.pro_name</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p.delivery_loc</a:t>
            </a:r>
            <a:r>
              <a:rPr lang="en-US" sz="2000" b="1" dirty="0">
                <a:latin typeface="Times New Roman" panose="02020603050405020304" pitchFamily="18" charset="0"/>
                <a:cs typeface="Times New Roman" panose="02020603050405020304" pitchFamily="18" charset="0"/>
              </a:rPr>
              <a:t> FROM Employ e INNER JOIN Products p ON </a:t>
            </a:r>
            <a:r>
              <a:rPr lang="en-US" sz="2000" b="1" dirty="0" err="1">
                <a:latin typeface="Times New Roman" panose="02020603050405020304" pitchFamily="18" charset="0"/>
                <a:cs typeface="Times New Roman" panose="02020603050405020304" pitchFamily="18" charset="0"/>
              </a:rPr>
              <a:t>e.emp_id</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p.emp_id</a:t>
            </a:r>
            <a:r>
              <a:rPr lang="en-US" sz="2000" b="1"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CD9FF62E-8211-40E0-8E7C-5612EB1B2DFD}"/>
              </a:ext>
            </a:extLst>
          </p:cNvPr>
          <p:cNvSpPr txBox="1"/>
          <p:nvPr/>
        </p:nvSpPr>
        <p:spPr>
          <a:xfrm>
            <a:off x="726173" y="3745346"/>
            <a:ext cx="10599553" cy="1092607"/>
          </a:xfrm>
          <a:prstGeom prst="rect">
            <a:avLst/>
          </a:prstGeom>
          <a:noFill/>
        </p:spPr>
        <p:txBody>
          <a:bodyPr wrap="square" rtlCol="0">
            <a:spAutoFit/>
          </a:bodyPr>
          <a:lstStyle/>
          <a:p>
            <a:r>
              <a:rPr lang="en-IN" sz="25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Right Join:</a:t>
            </a:r>
          </a:p>
          <a:p>
            <a:r>
              <a:rPr lang="en-US" sz="2000" b="1" dirty="0">
                <a:latin typeface="Times New Roman" panose="02020603050405020304" pitchFamily="18" charset="0"/>
                <a:cs typeface="Times New Roman" panose="02020603050405020304" pitchFamily="18" charset="0"/>
              </a:rPr>
              <a:t>SELECT </a:t>
            </a:r>
            <a:r>
              <a:rPr lang="en-US" sz="2000" b="1" dirty="0" err="1">
                <a:latin typeface="Times New Roman" panose="02020603050405020304" pitchFamily="18" charset="0"/>
                <a:cs typeface="Times New Roman" panose="02020603050405020304" pitchFamily="18" charset="0"/>
              </a:rPr>
              <a:t>e.e_name</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e.department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p.pro_name</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p.delivery_loc</a:t>
            </a:r>
            <a:r>
              <a:rPr lang="en-US" sz="2000" b="1" dirty="0">
                <a:latin typeface="Times New Roman" panose="02020603050405020304" pitchFamily="18" charset="0"/>
                <a:cs typeface="Times New Roman" panose="02020603050405020304" pitchFamily="18" charset="0"/>
              </a:rPr>
              <a:t> FROM Employ e RIGHT JOIN Products p ON </a:t>
            </a:r>
            <a:r>
              <a:rPr lang="en-US" sz="2000" b="1" dirty="0" err="1">
                <a:latin typeface="Times New Roman" panose="02020603050405020304" pitchFamily="18" charset="0"/>
                <a:cs typeface="Times New Roman" panose="02020603050405020304" pitchFamily="18" charset="0"/>
              </a:rPr>
              <a:t>e.emp_id</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p.emp_id</a:t>
            </a:r>
            <a:r>
              <a:rPr lang="en-US" sz="2000" b="1"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4FBE837F-8979-DEFC-6644-45685BE3C9BD}"/>
              </a:ext>
            </a:extLst>
          </p:cNvPr>
          <p:cNvPicPr>
            <a:picLocks noChangeAspect="1"/>
          </p:cNvPicPr>
          <p:nvPr/>
        </p:nvPicPr>
        <p:blipFill>
          <a:blip r:embed="rId2"/>
          <a:stretch>
            <a:fillRect/>
          </a:stretch>
        </p:blipFill>
        <p:spPr>
          <a:xfrm>
            <a:off x="2149642" y="2199564"/>
            <a:ext cx="6962274" cy="1609950"/>
          </a:xfrm>
          <a:prstGeom prst="rect">
            <a:avLst/>
          </a:prstGeom>
        </p:spPr>
      </p:pic>
      <p:pic>
        <p:nvPicPr>
          <p:cNvPr id="8" name="Picture 7">
            <a:extLst>
              <a:ext uri="{FF2B5EF4-FFF2-40B4-BE49-F238E27FC236}">
                <a16:creationId xmlns:a16="http://schemas.microsoft.com/office/drawing/2014/main" id="{8980AC5C-FC06-2DA9-A2DB-A68935C7AF4C}"/>
              </a:ext>
            </a:extLst>
          </p:cNvPr>
          <p:cNvPicPr>
            <a:picLocks noChangeAspect="1"/>
          </p:cNvPicPr>
          <p:nvPr/>
        </p:nvPicPr>
        <p:blipFill>
          <a:blip r:embed="rId3"/>
          <a:stretch>
            <a:fillRect/>
          </a:stretch>
        </p:blipFill>
        <p:spPr>
          <a:xfrm>
            <a:off x="2149642" y="4792006"/>
            <a:ext cx="6962273" cy="1435004"/>
          </a:xfrm>
          <a:prstGeom prst="rect">
            <a:avLst/>
          </a:prstGeom>
        </p:spPr>
      </p:pic>
    </p:spTree>
    <p:extLst>
      <p:ext uri="{BB962C8B-B14F-4D97-AF65-F5344CB8AC3E}">
        <p14:creationId xmlns:p14="http://schemas.microsoft.com/office/powerpoint/2010/main" val="1676710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4F18C7-E518-E4C6-85D5-0E0535547E76}"/>
              </a:ext>
            </a:extLst>
          </p:cNvPr>
          <p:cNvSpPr txBox="1"/>
          <p:nvPr/>
        </p:nvSpPr>
        <p:spPr>
          <a:xfrm>
            <a:off x="719064" y="707268"/>
            <a:ext cx="8086165" cy="553998"/>
          </a:xfrm>
          <a:prstGeom prst="rect">
            <a:avLst/>
          </a:prstGeom>
          <a:noFill/>
        </p:spPr>
        <p:txBody>
          <a:bodyPr wrap="square" rtlCol="0">
            <a:spAutoFit/>
          </a:bodyPr>
          <a:lstStyle/>
          <a:p>
            <a:r>
              <a:rPr lang="en-IN" sz="30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7.Using Sub-Query:</a:t>
            </a:r>
            <a:endParaRPr lang="en-US" sz="30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78A8F08-78F6-B09B-9385-A747F74F71FE}"/>
              </a:ext>
            </a:extLst>
          </p:cNvPr>
          <p:cNvSpPr txBox="1"/>
          <p:nvPr/>
        </p:nvSpPr>
        <p:spPr>
          <a:xfrm>
            <a:off x="866272" y="1261266"/>
            <a:ext cx="10606663" cy="861774"/>
          </a:xfrm>
          <a:prstGeom prst="rect">
            <a:avLst/>
          </a:prstGeom>
          <a:noFill/>
        </p:spPr>
        <p:txBody>
          <a:bodyPr wrap="square">
            <a:spAutoFit/>
          </a:bodyPr>
          <a:lstStyle/>
          <a:p>
            <a:r>
              <a:rPr lang="en-IN" sz="2500" b="1" dirty="0">
                <a:latin typeface="Times New Roman" panose="02020603050405020304" pitchFamily="18" charset="0"/>
                <a:cs typeface="Times New Roman" panose="02020603050405020304" pitchFamily="18" charset="0"/>
              </a:rPr>
              <a:t>SELECT * FROM employ WHERE salary &gt; (SELECT AVG(salary) FROM employ);</a:t>
            </a:r>
          </a:p>
        </p:txBody>
      </p:sp>
      <p:pic>
        <p:nvPicPr>
          <p:cNvPr id="6" name="Picture 5">
            <a:extLst>
              <a:ext uri="{FF2B5EF4-FFF2-40B4-BE49-F238E27FC236}">
                <a16:creationId xmlns:a16="http://schemas.microsoft.com/office/drawing/2014/main" id="{1184DD6E-A115-B816-804D-AFFC5D7CB413}"/>
              </a:ext>
            </a:extLst>
          </p:cNvPr>
          <p:cNvPicPr>
            <a:picLocks noChangeAspect="1"/>
          </p:cNvPicPr>
          <p:nvPr/>
        </p:nvPicPr>
        <p:blipFill>
          <a:blip r:embed="rId2"/>
          <a:stretch>
            <a:fillRect/>
          </a:stretch>
        </p:blipFill>
        <p:spPr>
          <a:xfrm>
            <a:off x="792670" y="2677038"/>
            <a:ext cx="10606662" cy="2213811"/>
          </a:xfrm>
          <a:prstGeom prst="rect">
            <a:avLst/>
          </a:prstGeom>
        </p:spPr>
      </p:pic>
    </p:spTree>
    <p:extLst>
      <p:ext uri="{BB962C8B-B14F-4D97-AF65-F5344CB8AC3E}">
        <p14:creationId xmlns:p14="http://schemas.microsoft.com/office/powerpoint/2010/main" val="1595284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68B297-CCC8-6FA4-1981-F08C7EC43A0D}"/>
              </a:ext>
            </a:extLst>
          </p:cNvPr>
          <p:cNvSpPr txBox="1"/>
          <p:nvPr/>
        </p:nvSpPr>
        <p:spPr>
          <a:xfrm>
            <a:off x="799746" y="766246"/>
            <a:ext cx="9735671" cy="553998"/>
          </a:xfrm>
          <a:prstGeom prst="rect">
            <a:avLst/>
          </a:prstGeom>
          <a:noFill/>
        </p:spPr>
        <p:txBody>
          <a:bodyPr wrap="square" rtlCol="0">
            <a:spAutoFit/>
          </a:bodyPr>
          <a:lstStyle/>
          <a:p>
            <a:r>
              <a:rPr lang="en-IN" sz="30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8.Query to find Minimum and Maximum Salary:</a:t>
            </a:r>
            <a:endParaRPr lang="en-US" sz="30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23D7A14-734F-345C-3D1B-7E2E1A2BF184}"/>
              </a:ext>
            </a:extLst>
          </p:cNvPr>
          <p:cNvSpPr txBox="1"/>
          <p:nvPr/>
        </p:nvSpPr>
        <p:spPr>
          <a:xfrm>
            <a:off x="1130496" y="1496707"/>
            <a:ext cx="10901083" cy="86177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SELECT min(salary) as 'minimum salary' from employ;</a:t>
            </a:r>
            <a:br>
              <a:rPr lang="en-US" sz="2500" b="1" dirty="0">
                <a:latin typeface="Times New Roman" panose="02020603050405020304" pitchFamily="18" charset="0"/>
                <a:cs typeface="Times New Roman" panose="02020603050405020304" pitchFamily="18" charset="0"/>
              </a:rPr>
            </a:br>
            <a:r>
              <a:rPr lang="en-US" sz="2500" b="1" dirty="0">
                <a:latin typeface="Times New Roman" panose="02020603050405020304" pitchFamily="18" charset="0"/>
                <a:cs typeface="Times New Roman" panose="02020603050405020304" pitchFamily="18" charset="0"/>
              </a:rPr>
              <a:t>Select max(salary) as 'maximum salary' from employ;</a:t>
            </a:r>
          </a:p>
        </p:txBody>
      </p:sp>
      <p:pic>
        <p:nvPicPr>
          <p:cNvPr id="5" name="Picture 4">
            <a:extLst>
              <a:ext uri="{FF2B5EF4-FFF2-40B4-BE49-F238E27FC236}">
                <a16:creationId xmlns:a16="http://schemas.microsoft.com/office/drawing/2014/main" id="{5D892BC8-1687-6FD6-8FB4-9B165DF98640}"/>
              </a:ext>
            </a:extLst>
          </p:cNvPr>
          <p:cNvPicPr>
            <a:picLocks noChangeAspect="1"/>
          </p:cNvPicPr>
          <p:nvPr/>
        </p:nvPicPr>
        <p:blipFill>
          <a:blip r:embed="rId2"/>
          <a:stretch>
            <a:fillRect/>
          </a:stretch>
        </p:blipFill>
        <p:spPr>
          <a:xfrm>
            <a:off x="1271735" y="2846635"/>
            <a:ext cx="3636348" cy="1652885"/>
          </a:xfrm>
          <a:prstGeom prst="rect">
            <a:avLst/>
          </a:prstGeom>
        </p:spPr>
      </p:pic>
      <p:pic>
        <p:nvPicPr>
          <p:cNvPr id="7" name="Picture 6">
            <a:extLst>
              <a:ext uri="{FF2B5EF4-FFF2-40B4-BE49-F238E27FC236}">
                <a16:creationId xmlns:a16="http://schemas.microsoft.com/office/drawing/2014/main" id="{3710E3E3-EF6A-05B4-EC21-4DF63EF78497}"/>
              </a:ext>
            </a:extLst>
          </p:cNvPr>
          <p:cNvPicPr>
            <a:picLocks noChangeAspect="1"/>
          </p:cNvPicPr>
          <p:nvPr/>
        </p:nvPicPr>
        <p:blipFill>
          <a:blip r:embed="rId3"/>
          <a:stretch>
            <a:fillRect/>
          </a:stretch>
        </p:blipFill>
        <p:spPr>
          <a:xfrm>
            <a:off x="6244788" y="2724878"/>
            <a:ext cx="3559036" cy="1640853"/>
          </a:xfrm>
          <a:prstGeom prst="rect">
            <a:avLst/>
          </a:prstGeom>
        </p:spPr>
      </p:pic>
    </p:spTree>
    <p:extLst>
      <p:ext uri="{BB962C8B-B14F-4D97-AF65-F5344CB8AC3E}">
        <p14:creationId xmlns:p14="http://schemas.microsoft.com/office/powerpoint/2010/main" val="1837882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E013CF-AB61-1120-F1CB-0FA0611394D9}"/>
              </a:ext>
            </a:extLst>
          </p:cNvPr>
          <p:cNvSpPr txBox="1"/>
          <p:nvPr/>
        </p:nvSpPr>
        <p:spPr>
          <a:xfrm>
            <a:off x="715288" y="701607"/>
            <a:ext cx="9182691" cy="553998"/>
          </a:xfrm>
          <a:prstGeom prst="rect">
            <a:avLst/>
          </a:prstGeom>
          <a:noFill/>
        </p:spPr>
        <p:txBody>
          <a:bodyPr wrap="square" rtlCol="0">
            <a:spAutoFit/>
          </a:bodyPr>
          <a:lstStyle/>
          <a:p>
            <a:r>
              <a:rPr lang="en-IN" sz="30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9.Query to Count the Values in a particular Column:</a:t>
            </a:r>
            <a:endParaRPr lang="en-US" sz="30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E5320B3-3ACD-529D-42EB-CF97089CFE01}"/>
              </a:ext>
            </a:extLst>
          </p:cNvPr>
          <p:cNvSpPr txBox="1"/>
          <p:nvPr/>
        </p:nvSpPr>
        <p:spPr>
          <a:xfrm>
            <a:off x="1054532" y="1348157"/>
            <a:ext cx="9690847" cy="47705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select count(</a:t>
            </a:r>
            <a:r>
              <a:rPr lang="en-US" sz="2500" b="1" dirty="0" err="1">
                <a:latin typeface="Times New Roman" panose="02020603050405020304" pitchFamily="18" charset="0"/>
                <a:cs typeface="Times New Roman" panose="02020603050405020304" pitchFamily="18" charset="0"/>
              </a:rPr>
              <a:t>emp_id</a:t>
            </a:r>
            <a:r>
              <a:rPr lang="en-US" sz="2500" b="1" dirty="0">
                <a:latin typeface="Times New Roman" panose="02020603050405020304" pitchFamily="18" charset="0"/>
                <a:cs typeface="Times New Roman" panose="02020603050405020304" pitchFamily="18" charset="0"/>
              </a:rPr>
              <a:t>) from products;</a:t>
            </a:r>
          </a:p>
        </p:txBody>
      </p:sp>
      <p:pic>
        <p:nvPicPr>
          <p:cNvPr id="5" name="Picture 4">
            <a:extLst>
              <a:ext uri="{FF2B5EF4-FFF2-40B4-BE49-F238E27FC236}">
                <a16:creationId xmlns:a16="http://schemas.microsoft.com/office/drawing/2014/main" id="{94CA8131-01FA-3AB9-4B85-2E4D55E59682}"/>
              </a:ext>
            </a:extLst>
          </p:cNvPr>
          <p:cNvPicPr>
            <a:picLocks noChangeAspect="1"/>
          </p:cNvPicPr>
          <p:nvPr/>
        </p:nvPicPr>
        <p:blipFill>
          <a:blip r:embed="rId2"/>
          <a:stretch>
            <a:fillRect/>
          </a:stretch>
        </p:blipFill>
        <p:spPr>
          <a:xfrm>
            <a:off x="2485227" y="2339222"/>
            <a:ext cx="4522517" cy="1797027"/>
          </a:xfrm>
          <a:prstGeom prst="rect">
            <a:avLst/>
          </a:prstGeom>
        </p:spPr>
      </p:pic>
    </p:spTree>
    <p:extLst>
      <p:ext uri="{BB962C8B-B14F-4D97-AF65-F5344CB8AC3E}">
        <p14:creationId xmlns:p14="http://schemas.microsoft.com/office/powerpoint/2010/main" val="778115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A39D47-3CD0-2715-FFAE-94FEA1DBDCFD}"/>
              </a:ext>
            </a:extLst>
          </p:cNvPr>
          <p:cNvSpPr txBox="1"/>
          <p:nvPr/>
        </p:nvSpPr>
        <p:spPr>
          <a:xfrm>
            <a:off x="210433" y="679430"/>
            <a:ext cx="11115293" cy="553998"/>
          </a:xfrm>
          <a:prstGeom prst="rect">
            <a:avLst/>
          </a:prstGeom>
          <a:noFill/>
        </p:spPr>
        <p:txBody>
          <a:bodyPr wrap="square" rtlCol="0">
            <a:spAutoFit/>
          </a:bodyPr>
          <a:lstStyle/>
          <a:p>
            <a:pPr lvl="1"/>
            <a:r>
              <a:rPr lang="en-IN" sz="30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10.Query To View The String Values In Upper And Lower Case: </a:t>
            </a:r>
            <a:endParaRPr lang="en-US" sz="30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F9F40C6-0876-1778-0AB6-83BC742017C2}"/>
              </a:ext>
            </a:extLst>
          </p:cNvPr>
          <p:cNvSpPr txBox="1"/>
          <p:nvPr/>
        </p:nvSpPr>
        <p:spPr>
          <a:xfrm>
            <a:off x="1192306" y="1112096"/>
            <a:ext cx="7835153" cy="86177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select </a:t>
            </a:r>
            <a:r>
              <a:rPr lang="en-US" sz="2500" b="1" dirty="0" err="1">
                <a:latin typeface="Times New Roman" panose="02020603050405020304" pitchFamily="18" charset="0"/>
                <a:cs typeface="Times New Roman" panose="02020603050405020304" pitchFamily="18" charset="0"/>
              </a:rPr>
              <a:t>ucase</a:t>
            </a:r>
            <a:r>
              <a:rPr lang="en-US" sz="2500" b="1" dirty="0">
                <a:latin typeface="Times New Roman" panose="02020603050405020304" pitchFamily="18" charset="0"/>
                <a:cs typeface="Times New Roman" panose="02020603050405020304" pitchFamily="18" charset="0"/>
              </a:rPr>
              <a:t>(</a:t>
            </a:r>
            <a:r>
              <a:rPr lang="en-US" sz="2500" b="1" dirty="0" err="1">
                <a:latin typeface="Times New Roman" panose="02020603050405020304" pitchFamily="18" charset="0"/>
                <a:cs typeface="Times New Roman" panose="02020603050405020304" pitchFamily="18" charset="0"/>
              </a:rPr>
              <a:t>e_name</a:t>
            </a:r>
            <a:r>
              <a:rPr lang="en-US" sz="2500" b="1" dirty="0">
                <a:latin typeface="Times New Roman" panose="02020603050405020304" pitchFamily="18" charset="0"/>
                <a:cs typeface="Times New Roman" panose="02020603050405020304" pitchFamily="18" charset="0"/>
              </a:rPr>
              <a:t>) as </a:t>
            </a:r>
            <a:r>
              <a:rPr lang="en-US" sz="2500" b="1" dirty="0" err="1">
                <a:latin typeface="Times New Roman" panose="02020603050405020304" pitchFamily="18" charset="0"/>
                <a:cs typeface="Times New Roman" panose="02020603050405020304" pitchFamily="18" charset="0"/>
              </a:rPr>
              <a:t>Upper_case</a:t>
            </a:r>
            <a:r>
              <a:rPr lang="en-US" sz="2500" b="1" dirty="0">
                <a:latin typeface="Times New Roman" panose="02020603050405020304" pitchFamily="18" charset="0"/>
                <a:cs typeface="Times New Roman" panose="02020603050405020304" pitchFamily="18" charset="0"/>
              </a:rPr>
              <a:t> from employ;</a:t>
            </a:r>
          </a:p>
          <a:p>
            <a:r>
              <a:rPr lang="en-US" sz="2500" b="1" dirty="0">
                <a:latin typeface="Times New Roman" panose="02020603050405020304" pitchFamily="18" charset="0"/>
                <a:cs typeface="Times New Roman" panose="02020603050405020304" pitchFamily="18" charset="0"/>
              </a:rPr>
              <a:t>select </a:t>
            </a:r>
            <a:r>
              <a:rPr lang="en-US" sz="2500" b="1" dirty="0" err="1">
                <a:latin typeface="Times New Roman" panose="02020603050405020304" pitchFamily="18" charset="0"/>
                <a:cs typeface="Times New Roman" panose="02020603050405020304" pitchFamily="18" charset="0"/>
              </a:rPr>
              <a:t>Lcase</a:t>
            </a:r>
            <a:r>
              <a:rPr lang="en-US" sz="2500" b="1" dirty="0">
                <a:latin typeface="Times New Roman" panose="02020603050405020304" pitchFamily="18" charset="0"/>
                <a:cs typeface="Times New Roman" panose="02020603050405020304" pitchFamily="18" charset="0"/>
              </a:rPr>
              <a:t>(</a:t>
            </a:r>
            <a:r>
              <a:rPr lang="en-US" sz="2500" b="1" dirty="0" err="1">
                <a:latin typeface="Times New Roman" panose="02020603050405020304" pitchFamily="18" charset="0"/>
                <a:cs typeface="Times New Roman" panose="02020603050405020304" pitchFamily="18" charset="0"/>
              </a:rPr>
              <a:t>e_name</a:t>
            </a:r>
            <a:r>
              <a:rPr lang="en-US" sz="2500" b="1" dirty="0">
                <a:latin typeface="Times New Roman" panose="02020603050405020304" pitchFamily="18" charset="0"/>
                <a:cs typeface="Times New Roman" panose="02020603050405020304" pitchFamily="18" charset="0"/>
              </a:rPr>
              <a:t>) as </a:t>
            </a:r>
            <a:r>
              <a:rPr lang="en-US" sz="2500" b="1" dirty="0" err="1">
                <a:latin typeface="Times New Roman" panose="02020603050405020304" pitchFamily="18" charset="0"/>
                <a:cs typeface="Times New Roman" panose="02020603050405020304" pitchFamily="18" charset="0"/>
              </a:rPr>
              <a:t>Lower_case</a:t>
            </a:r>
            <a:r>
              <a:rPr lang="en-US" sz="2500" b="1" dirty="0">
                <a:latin typeface="Times New Roman" panose="02020603050405020304" pitchFamily="18" charset="0"/>
                <a:cs typeface="Times New Roman" panose="02020603050405020304" pitchFamily="18" charset="0"/>
              </a:rPr>
              <a:t> from employ</a:t>
            </a:r>
            <a:r>
              <a:rPr lang="en-US" sz="20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451C5866-F1B4-339E-7BFB-EAED66DA1983}"/>
              </a:ext>
            </a:extLst>
          </p:cNvPr>
          <p:cNvPicPr>
            <a:picLocks noChangeAspect="1"/>
          </p:cNvPicPr>
          <p:nvPr/>
        </p:nvPicPr>
        <p:blipFill>
          <a:blip r:embed="rId2"/>
          <a:stretch>
            <a:fillRect/>
          </a:stretch>
        </p:blipFill>
        <p:spPr>
          <a:xfrm>
            <a:off x="2144793" y="1973870"/>
            <a:ext cx="1837895" cy="4257790"/>
          </a:xfrm>
          <a:prstGeom prst="rect">
            <a:avLst/>
          </a:prstGeom>
        </p:spPr>
      </p:pic>
      <p:pic>
        <p:nvPicPr>
          <p:cNvPr id="7" name="Picture 6">
            <a:extLst>
              <a:ext uri="{FF2B5EF4-FFF2-40B4-BE49-F238E27FC236}">
                <a16:creationId xmlns:a16="http://schemas.microsoft.com/office/drawing/2014/main" id="{629C2B9A-0D8A-6222-DAA4-559B01FF916B}"/>
              </a:ext>
            </a:extLst>
          </p:cNvPr>
          <p:cNvPicPr>
            <a:picLocks noChangeAspect="1"/>
          </p:cNvPicPr>
          <p:nvPr/>
        </p:nvPicPr>
        <p:blipFill>
          <a:blip r:embed="rId3"/>
          <a:stretch>
            <a:fillRect/>
          </a:stretch>
        </p:blipFill>
        <p:spPr>
          <a:xfrm>
            <a:off x="6955349" y="1905688"/>
            <a:ext cx="2092406" cy="4204700"/>
          </a:xfrm>
          <a:prstGeom prst="rect">
            <a:avLst/>
          </a:prstGeom>
        </p:spPr>
      </p:pic>
    </p:spTree>
    <p:extLst>
      <p:ext uri="{BB962C8B-B14F-4D97-AF65-F5344CB8AC3E}">
        <p14:creationId xmlns:p14="http://schemas.microsoft.com/office/powerpoint/2010/main" val="977133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0A8374F-CD26-7F53-42EA-630E86F3B584}"/>
              </a:ext>
            </a:extLst>
          </p:cNvPr>
          <p:cNvSpPr>
            <a:spLocks noGrp="1"/>
          </p:cNvSpPr>
          <p:nvPr>
            <p:ph type="title"/>
          </p:nvPr>
        </p:nvSpPr>
        <p:spPr>
          <a:xfrm>
            <a:off x="1295400" y="982663"/>
            <a:ext cx="9601200" cy="723900"/>
          </a:xfrm>
        </p:spPr>
        <p:txBody>
          <a:bodyPr>
            <a:normAutofit fontScale="90000"/>
          </a:bodyPr>
          <a:lstStyle/>
          <a:p>
            <a:pPr algn="ctr"/>
            <a:r>
              <a:rPr lang="en-IN" sz="4400" b="1" dirty="0">
                <a:ln w="12700" cmpd="sng">
                  <a:solidFill>
                    <a:schemeClr val="accent1"/>
                  </a:solidFill>
                  <a:prstDash val="solid"/>
                </a:ln>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SQL</a:t>
            </a:r>
            <a:endParaRPr lang="en-US" dirty="0">
              <a:ln>
                <a:solidFill>
                  <a:schemeClr val="accent1"/>
                </a:solidFill>
              </a:ln>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3">
            <a:extLst>
              <a:ext uri="{FF2B5EF4-FFF2-40B4-BE49-F238E27FC236}">
                <a16:creationId xmlns:a16="http://schemas.microsoft.com/office/drawing/2014/main" id="{ABB7F179-076B-271F-AC24-CBA13FEDF1A2}"/>
              </a:ext>
            </a:extLst>
          </p:cNvPr>
          <p:cNvSpPr txBox="1">
            <a:spLocks/>
          </p:cNvSpPr>
          <p:nvPr/>
        </p:nvSpPr>
        <p:spPr>
          <a:xfrm>
            <a:off x="1336328" y="1851660"/>
            <a:ext cx="2092672" cy="57626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IN" b="1" dirty="0">
                <a:solidFill>
                  <a:schemeClr val="accent2"/>
                </a:solidFill>
                <a:latin typeface="Times New Roman" panose="02020603050405020304" pitchFamily="18" charset="0"/>
                <a:cs typeface="Times New Roman" panose="02020603050405020304" pitchFamily="18" charset="0"/>
              </a:rPr>
              <a:t>What is SQL</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6" name="Text Placeholder 4">
            <a:extLst>
              <a:ext uri="{FF2B5EF4-FFF2-40B4-BE49-F238E27FC236}">
                <a16:creationId xmlns:a16="http://schemas.microsoft.com/office/drawing/2014/main" id="{CBDE59C1-7984-CADA-5A0F-EC5C5D7335F2}"/>
              </a:ext>
            </a:extLst>
          </p:cNvPr>
          <p:cNvSpPr txBox="1">
            <a:spLocks/>
          </p:cNvSpPr>
          <p:nvPr/>
        </p:nvSpPr>
        <p:spPr>
          <a:xfrm>
            <a:off x="5049663" y="1874520"/>
            <a:ext cx="2092673" cy="57626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IN" b="1" dirty="0">
                <a:solidFill>
                  <a:schemeClr val="accent2"/>
                </a:solidFill>
                <a:latin typeface="Times New Roman" panose="02020603050405020304" pitchFamily="18" charset="0"/>
                <a:cs typeface="Times New Roman" panose="02020603050405020304" pitchFamily="18" charset="0"/>
              </a:rPr>
              <a:t>Uses of SQL</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08FBF538-E113-D1D3-DE77-6EBD4BC52028}"/>
              </a:ext>
            </a:extLst>
          </p:cNvPr>
          <p:cNvSpPr txBox="1">
            <a:spLocks/>
          </p:cNvSpPr>
          <p:nvPr/>
        </p:nvSpPr>
        <p:spPr>
          <a:xfrm>
            <a:off x="8114266" y="1851660"/>
            <a:ext cx="2924574" cy="57626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IN" b="1" dirty="0">
                <a:solidFill>
                  <a:schemeClr val="accent2"/>
                </a:solidFill>
                <a:latin typeface="Times New Roman" panose="02020603050405020304" pitchFamily="18" charset="0"/>
                <a:cs typeface="Times New Roman" panose="02020603050405020304" pitchFamily="18" charset="0"/>
              </a:rPr>
              <a:t>Why SQL is used</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8" name="Text Placeholder 6">
            <a:extLst>
              <a:ext uri="{FF2B5EF4-FFF2-40B4-BE49-F238E27FC236}">
                <a16:creationId xmlns:a16="http://schemas.microsoft.com/office/drawing/2014/main" id="{4655ADD6-98FC-DA9C-850D-C954DF96B678}"/>
              </a:ext>
            </a:extLst>
          </p:cNvPr>
          <p:cNvSpPr txBox="1">
            <a:spLocks/>
          </p:cNvSpPr>
          <p:nvPr/>
        </p:nvSpPr>
        <p:spPr>
          <a:xfrm>
            <a:off x="1295400" y="2570478"/>
            <a:ext cx="2927350" cy="3589338"/>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SQL (Structured Query Language) is a programming language designed for managing and interacting with relational databases. It allows users to query, manipulate, and control data in a structured and standardized manner.</a:t>
            </a:r>
          </a:p>
        </p:txBody>
      </p:sp>
      <p:sp>
        <p:nvSpPr>
          <p:cNvPr id="9" name="Text Placeholder 7">
            <a:extLst>
              <a:ext uri="{FF2B5EF4-FFF2-40B4-BE49-F238E27FC236}">
                <a16:creationId xmlns:a16="http://schemas.microsoft.com/office/drawing/2014/main" id="{7B9B819C-D606-F31A-A4A0-AF0C94BCD5B2}"/>
              </a:ext>
            </a:extLst>
          </p:cNvPr>
          <p:cNvSpPr txBox="1">
            <a:spLocks/>
          </p:cNvSpPr>
          <p:nvPr/>
        </p:nvSpPr>
        <p:spPr>
          <a:xfrm>
            <a:off x="5049663" y="2497134"/>
            <a:ext cx="2946794" cy="3589338"/>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defTabSz="914400" eaLnBrk="0" fontAlgn="base" hangingPunct="0">
              <a:spcBef>
                <a:spcPct val="0"/>
              </a:spcBef>
              <a:spcAft>
                <a:spcPct val="0"/>
              </a:spcAft>
              <a:buClrTx/>
              <a:buSzTx/>
              <a:buFont typeface="Wingdings" panose="05000000000000000000" pitchFamily="2" charset="2"/>
              <a:buChar char="Ø"/>
            </a:pPr>
            <a:r>
              <a:rPr lang="en-US" altLang="en-US" sz="2000" dirty="0">
                <a:solidFill>
                  <a:schemeClr val="tx1"/>
                </a:solidFill>
                <a:latin typeface="Times New Roman" panose="02020603050405020304" pitchFamily="18" charset="0"/>
                <a:cs typeface="Times New Roman" panose="02020603050405020304" pitchFamily="18" charset="0"/>
              </a:rPr>
              <a:t>Data Querying</a:t>
            </a:r>
          </a:p>
          <a:p>
            <a:pPr defTabSz="914400" eaLnBrk="0" fontAlgn="base" hangingPunct="0">
              <a:spcBef>
                <a:spcPct val="0"/>
              </a:spcBef>
              <a:spcAft>
                <a:spcPct val="0"/>
              </a:spcAft>
              <a:buClrTx/>
              <a:buSzTx/>
              <a:buFont typeface="Wingdings" panose="05000000000000000000" pitchFamily="2" charset="2"/>
              <a:buChar char="Ø"/>
            </a:pPr>
            <a:r>
              <a:rPr lang="en-US" altLang="en-US" sz="2000" dirty="0">
                <a:solidFill>
                  <a:schemeClr val="tx1"/>
                </a:solidFill>
                <a:latin typeface="Times New Roman" panose="02020603050405020304" pitchFamily="18" charset="0"/>
                <a:cs typeface="Times New Roman" panose="02020603050405020304" pitchFamily="18" charset="0"/>
              </a:rPr>
              <a:t>Data Modification</a:t>
            </a:r>
          </a:p>
          <a:p>
            <a:pPr defTabSz="914400" eaLnBrk="0" fontAlgn="base" hangingPunct="0">
              <a:spcBef>
                <a:spcPct val="0"/>
              </a:spcBef>
              <a:spcAft>
                <a:spcPct val="0"/>
              </a:spcAft>
              <a:buClrTx/>
              <a:buSzTx/>
              <a:buFont typeface="Wingdings" panose="05000000000000000000" pitchFamily="2" charset="2"/>
              <a:buChar char="Ø"/>
            </a:pPr>
            <a:r>
              <a:rPr lang="en-US" altLang="en-US" sz="2000" dirty="0">
                <a:solidFill>
                  <a:schemeClr val="tx1"/>
                </a:solidFill>
                <a:latin typeface="Times New Roman" panose="02020603050405020304" pitchFamily="18" charset="0"/>
                <a:cs typeface="Times New Roman" panose="02020603050405020304" pitchFamily="18" charset="0"/>
              </a:rPr>
              <a:t>Data Definition</a:t>
            </a:r>
          </a:p>
          <a:p>
            <a:pPr defTabSz="914400" eaLnBrk="0" fontAlgn="base" hangingPunct="0">
              <a:spcBef>
                <a:spcPct val="0"/>
              </a:spcBef>
              <a:spcAft>
                <a:spcPct val="0"/>
              </a:spcAft>
              <a:buClrTx/>
              <a:buSzTx/>
              <a:buFont typeface="Wingdings" panose="05000000000000000000" pitchFamily="2" charset="2"/>
              <a:buChar char="Ø"/>
            </a:pPr>
            <a:r>
              <a:rPr lang="en-US" altLang="en-US" sz="2000" dirty="0">
                <a:solidFill>
                  <a:schemeClr val="tx1"/>
                </a:solidFill>
                <a:latin typeface="Times New Roman" panose="02020603050405020304" pitchFamily="18" charset="0"/>
                <a:cs typeface="Times New Roman" panose="02020603050405020304" pitchFamily="18" charset="0"/>
              </a:rPr>
              <a:t>Data Control</a:t>
            </a:r>
          </a:p>
          <a:p>
            <a:pPr defTabSz="914400" eaLnBrk="0" fontAlgn="base" hangingPunct="0">
              <a:spcBef>
                <a:spcPct val="0"/>
              </a:spcBef>
              <a:spcAft>
                <a:spcPct val="0"/>
              </a:spcAft>
              <a:buClrTx/>
              <a:buSzTx/>
              <a:buFont typeface="Wingdings" panose="05000000000000000000" pitchFamily="2" charset="2"/>
              <a:buChar char="Ø"/>
            </a:pPr>
            <a:r>
              <a:rPr lang="en-US" altLang="en-US" sz="2000" dirty="0">
                <a:solidFill>
                  <a:schemeClr val="tx1"/>
                </a:solidFill>
                <a:latin typeface="Times New Roman" panose="02020603050405020304" pitchFamily="18" charset="0"/>
                <a:cs typeface="Times New Roman" panose="02020603050405020304" pitchFamily="18" charset="0"/>
              </a:rPr>
              <a:t>Data Integrity</a:t>
            </a:r>
          </a:p>
          <a:p>
            <a:pPr defTabSz="914400" eaLnBrk="0" fontAlgn="base" hangingPunct="0">
              <a:spcBef>
                <a:spcPct val="0"/>
              </a:spcBef>
              <a:spcAft>
                <a:spcPct val="0"/>
              </a:spcAft>
              <a:buClrTx/>
              <a:buSzTx/>
              <a:buFont typeface="Wingdings" panose="05000000000000000000" pitchFamily="2" charset="2"/>
              <a:buChar char="Ø"/>
            </a:pPr>
            <a:r>
              <a:rPr lang="en-US" altLang="en-US" sz="2000" dirty="0">
                <a:solidFill>
                  <a:schemeClr val="tx1"/>
                </a:solidFill>
                <a:latin typeface="Times New Roman" panose="02020603050405020304" pitchFamily="18" charset="0"/>
                <a:cs typeface="Times New Roman" panose="02020603050405020304" pitchFamily="18" charset="0"/>
              </a:rPr>
              <a:t>Data Transactions</a:t>
            </a:r>
          </a:p>
          <a:p>
            <a:pPr defTabSz="914400" eaLnBrk="0" fontAlgn="base" hangingPunct="0">
              <a:spcBef>
                <a:spcPct val="0"/>
              </a:spcBef>
              <a:spcAft>
                <a:spcPct val="0"/>
              </a:spcAft>
              <a:buClrTx/>
              <a:buSzTx/>
              <a:buFont typeface="Wingdings" panose="05000000000000000000" pitchFamily="2" charset="2"/>
              <a:buChar char="Ø"/>
            </a:pPr>
            <a:r>
              <a:rPr lang="en-US" altLang="en-US" sz="2000" dirty="0">
                <a:solidFill>
                  <a:schemeClr val="tx1"/>
                </a:solidFill>
                <a:latin typeface="Times New Roman" panose="02020603050405020304" pitchFamily="18" charset="0"/>
                <a:cs typeface="Times New Roman" panose="02020603050405020304" pitchFamily="18" charset="0"/>
              </a:rPr>
              <a:t>Data Aggregation and Reporting</a:t>
            </a:r>
          </a:p>
          <a:p>
            <a:pPr defTabSz="914400" eaLnBrk="0" fontAlgn="base" hangingPunct="0">
              <a:spcBef>
                <a:spcPct val="0"/>
              </a:spcBef>
              <a:spcAft>
                <a:spcPct val="0"/>
              </a:spcAft>
              <a:buClrTx/>
              <a:buSzTx/>
              <a:buFont typeface="Wingdings" panose="05000000000000000000" pitchFamily="2" charset="2"/>
              <a:buChar char="Ø"/>
            </a:pPr>
            <a:r>
              <a:rPr lang="en-US" altLang="en-US" sz="2000" dirty="0">
                <a:solidFill>
                  <a:schemeClr val="tx1"/>
                </a:solidFill>
                <a:latin typeface="Times New Roman" panose="02020603050405020304" pitchFamily="18" charset="0"/>
                <a:cs typeface="Times New Roman" panose="02020603050405020304" pitchFamily="18" charset="0"/>
              </a:rPr>
              <a:t>Stored Procedures and Functions</a:t>
            </a:r>
          </a:p>
        </p:txBody>
      </p:sp>
      <p:sp>
        <p:nvSpPr>
          <p:cNvPr id="10" name="Text Placeholder 8">
            <a:extLst>
              <a:ext uri="{FF2B5EF4-FFF2-40B4-BE49-F238E27FC236}">
                <a16:creationId xmlns:a16="http://schemas.microsoft.com/office/drawing/2014/main" id="{A40DFC90-42AA-0B61-65B8-334F1189B07B}"/>
              </a:ext>
            </a:extLst>
          </p:cNvPr>
          <p:cNvSpPr txBox="1">
            <a:spLocks/>
          </p:cNvSpPr>
          <p:nvPr/>
        </p:nvSpPr>
        <p:spPr>
          <a:xfrm>
            <a:off x="8114266" y="2570478"/>
            <a:ext cx="3417334" cy="3921125"/>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1900" dirty="0">
                <a:solidFill>
                  <a:schemeClr val="tx1"/>
                </a:solidFill>
                <a:latin typeface="Times New Roman" panose="02020603050405020304" pitchFamily="18" charset="0"/>
                <a:cs typeface="Times New Roman" panose="02020603050405020304" pitchFamily="18" charset="0"/>
              </a:rPr>
              <a:t>SQL is used to manage and interact with relational databases, enabling tasks such as data retrieval, modification, definition, access control, data integrity maintenance, transaction management, and report generation. It is a fundamental language in database management and is widely used in software development and data analysis.</a:t>
            </a:r>
          </a:p>
        </p:txBody>
      </p:sp>
    </p:spTree>
    <p:extLst>
      <p:ext uri="{BB962C8B-B14F-4D97-AF65-F5344CB8AC3E}">
        <p14:creationId xmlns:p14="http://schemas.microsoft.com/office/powerpoint/2010/main" val="3540781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F2BF99-489B-52CB-AC46-CD3F8D3BE157}"/>
              </a:ext>
            </a:extLst>
          </p:cNvPr>
          <p:cNvSpPr txBox="1"/>
          <p:nvPr/>
        </p:nvSpPr>
        <p:spPr>
          <a:xfrm>
            <a:off x="685565" y="703493"/>
            <a:ext cx="8249888" cy="553998"/>
          </a:xfrm>
          <a:prstGeom prst="rect">
            <a:avLst/>
          </a:prstGeom>
          <a:noFill/>
        </p:spPr>
        <p:txBody>
          <a:bodyPr wrap="square" rtlCol="0">
            <a:spAutoFit/>
          </a:bodyPr>
          <a:lstStyle/>
          <a:p>
            <a:r>
              <a:rPr lang="en-IN" sz="30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 Query to find the Character Length:</a:t>
            </a:r>
            <a:endParaRPr lang="en-US" sz="30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FB0CCAB-C3D5-22AF-3155-2BCDA5FC57CC}"/>
              </a:ext>
            </a:extLst>
          </p:cNvPr>
          <p:cNvSpPr txBox="1"/>
          <p:nvPr/>
        </p:nvSpPr>
        <p:spPr>
          <a:xfrm>
            <a:off x="1074821" y="1257491"/>
            <a:ext cx="859715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select </a:t>
            </a:r>
            <a:r>
              <a:rPr lang="en-US" sz="2400" b="1" dirty="0" err="1">
                <a:latin typeface="Times New Roman" panose="02020603050405020304" pitchFamily="18" charset="0"/>
                <a:cs typeface="Times New Roman" panose="02020603050405020304" pitchFamily="18" charset="0"/>
              </a:rPr>
              <a:t>e_name</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char_length</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e_name</a:t>
            </a:r>
            <a:r>
              <a:rPr lang="en-US" sz="2400" b="1" dirty="0">
                <a:latin typeface="Times New Roman" panose="02020603050405020304" pitchFamily="18" charset="0"/>
                <a:cs typeface="Times New Roman" panose="02020603050405020304" pitchFamily="18" charset="0"/>
              </a:rPr>
              <a:t>) from employ;</a:t>
            </a:r>
          </a:p>
        </p:txBody>
      </p:sp>
      <p:pic>
        <p:nvPicPr>
          <p:cNvPr id="5" name="Picture 4">
            <a:extLst>
              <a:ext uri="{FF2B5EF4-FFF2-40B4-BE49-F238E27FC236}">
                <a16:creationId xmlns:a16="http://schemas.microsoft.com/office/drawing/2014/main" id="{1BEE1EA4-9F24-30A4-6ADE-740DAC3553C2}"/>
              </a:ext>
            </a:extLst>
          </p:cNvPr>
          <p:cNvPicPr>
            <a:picLocks noChangeAspect="1"/>
          </p:cNvPicPr>
          <p:nvPr/>
        </p:nvPicPr>
        <p:blipFill>
          <a:blip r:embed="rId2"/>
          <a:stretch>
            <a:fillRect/>
          </a:stretch>
        </p:blipFill>
        <p:spPr>
          <a:xfrm>
            <a:off x="3625516" y="1719156"/>
            <a:ext cx="3336758" cy="4435351"/>
          </a:xfrm>
          <a:prstGeom prst="rect">
            <a:avLst/>
          </a:prstGeom>
        </p:spPr>
      </p:pic>
    </p:spTree>
    <p:extLst>
      <p:ext uri="{BB962C8B-B14F-4D97-AF65-F5344CB8AC3E}">
        <p14:creationId xmlns:p14="http://schemas.microsoft.com/office/powerpoint/2010/main" val="2829757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409D4B-CB6F-E3E3-BD19-5F6626A02A4E}"/>
              </a:ext>
            </a:extLst>
          </p:cNvPr>
          <p:cNvSpPr txBox="1"/>
          <p:nvPr/>
        </p:nvSpPr>
        <p:spPr>
          <a:xfrm>
            <a:off x="796444" y="719315"/>
            <a:ext cx="6624917" cy="553998"/>
          </a:xfrm>
          <a:prstGeom prst="rect">
            <a:avLst/>
          </a:prstGeom>
          <a:noFill/>
        </p:spPr>
        <p:txBody>
          <a:bodyPr wrap="square" rtlCol="0">
            <a:spAutoFit/>
          </a:bodyPr>
          <a:lstStyle/>
          <a:p>
            <a:r>
              <a:rPr lang="en-IN" sz="30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a:t>
            </a:r>
            <a:r>
              <a:rPr lang="en-IN" sz="3000" b="1" dirty="0" err="1">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Concat</a:t>
            </a:r>
            <a:r>
              <a:rPr lang="en-IN" sz="30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Format:</a:t>
            </a:r>
            <a:endParaRPr lang="en-US" sz="30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F484190-4D1B-4D96-F45E-9972B1DC1563}"/>
              </a:ext>
            </a:extLst>
          </p:cNvPr>
          <p:cNvSpPr txBox="1"/>
          <p:nvPr/>
        </p:nvSpPr>
        <p:spPr>
          <a:xfrm>
            <a:off x="860611" y="1264920"/>
            <a:ext cx="967905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select </a:t>
            </a:r>
            <a:r>
              <a:rPr lang="en-US" sz="2400" b="1" dirty="0" err="1">
                <a:latin typeface="Times New Roman" panose="02020603050405020304" pitchFamily="18" charset="0"/>
                <a:cs typeface="Times New Roman" panose="02020603050405020304" pitchFamily="18" charset="0"/>
              </a:rPr>
              <a:t>e_name</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concat</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Rs.',format</a:t>
            </a:r>
            <a:r>
              <a:rPr lang="en-US" sz="2400" b="1" dirty="0">
                <a:latin typeface="Times New Roman" panose="02020603050405020304" pitchFamily="18" charset="0"/>
                <a:cs typeface="Times New Roman" panose="02020603050405020304" pitchFamily="18" charset="0"/>
              </a:rPr>
              <a:t>(salary,0)) as Salary from employ;</a:t>
            </a:r>
          </a:p>
        </p:txBody>
      </p:sp>
      <p:pic>
        <p:nvPicPr>
          <p:cNvPr id="7" name="Picture 6">
            <a:extLst>
              <a:ext uri="{FF2B5EF4-FFF2-40B4-BE49-F238E27FC236}">
                <a16:creationId xmlns:a16="http://schemas.microsoft.com/office/drawing/2014/main" id="{7BC43DAC-D9D3-CB2E-5369-3ED9D8B0EBEB}"/>
              </a:ext>
            </a:extLst>
          </p:cNvPr>
          <p:cNvPicPr>
            <a:picLocks noChangeAspect="1"/>
          </p:cNvPicPr>
          <p:nvPr/>
        </p:nvPicPr>
        <p:blipFill>
          <a:blip r:embed="rId2"/>
          <a:stretch>
            <a:fillRect/>
          </a:stretch>
        </p:blipFill>
        <p:spPr>
          <a:xfrm>
            <a:off x="4108902" y="1726585"/>
            <a:ext cx="2853372" cy="4289204"/>
          </a:xfrm>
          <a:prstGeom prst="rect">
            <a:avLst/>
          </a:prstGeom>
        </p:spPr>
      </p:pic>
    </p:spTree>
    <p:extLst>
      <p:ext uri="{BB962C8B-B14F-4D97-AF65-F5344CB8AC3E}">
        <p14:creationId xmlns:p14="http://schemas.microsoft.com/office/powerpoint/2010/main" val="1498092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4AAC17-2EC1-1867-58C4-FD77B64589AA}"/>
              </a:ext>
            </a:extLst>
          </p:cNvPr>
          <p:cNvSpPr txBox="1"/>
          <p:nvPr/>
        </p:nvSpPr>
        <p:spPr>
          <a:xfrm>
            <a:off x="689543" y="734381"/>
            <a:ext cx="10556240" cy="553998"/>
          </a:xfrm>
          <a:prstGeom prst="rect">
            <a:avLst/>
          </a:prstGeom>
          <a:noFill/>
        </p:spPr>
        <p:txBody>
          <a:bodyPr wrap="square" rtlCol="0">
            <a:spAutoFit/>
          </a:bodyPr>
          <a:lstStyle/>
          <a:p>
            <a:r>
              <a:rPr lang="en-IN" sz="30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 Query using the Function Having:</a:t>
            </a:r>
            <a:endParaRPr lang="en-US" sz="30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606699E-B7E5-32EE-6E93-0C0A23D2CB0C}"/>
              </a:ext>
            </a:extLst>
          </p:cNvPr>
          <p:cNvSpPr txBox="1"/>
          <p:nvPr/>
        </p:nvSpPr>
        <p:spPr>
          <a:xfrm>
            <a:off x="689543" y="1288379"/>
            <a:ext cx="1066947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select salary from employ group by salary having max(salary) &gt;= 10000;</a:t>
            </a:r>
          </a:p>
        </p:txBody>
      </p:sp>
      <p:pic>
        <p:nvPicPr>
          <p:cNvPr id="5" name="Picture 4">
            <a:extLst>
              <a:ext uri="{FF2B5EF4-FFF2-40B4-BE49-F238E27FC236}">
                <a16:creationId xmlns:a16="http://schemas.microsoft.com/office/drawing/2014/main" id="{91949CBC-5469-A1BF-B01D-31633E9257E3}"/>
              </a:ext>
            </a:extLst>
          </p:cNvPr>
          <p:cNvPicPr>
            <a:picLocks noChangeAspect="1"/>
          </p:cNvPicPr>
          <p:nvPr/>
        </p:nvPicPr>
        <p:blipFill>
          <a:blip r:embed="rId2"/>
          <a:stretch>
            <a:fillRect/>
          </a:stretch>
        </p:blipFill>
        <p:spPr>
          <a:xfrm>
            <a:off x="4915263" y="1750043"/>
            <a:ext cx="1870547" cy="4201577"/>
          </a:xfrm>
          <a:prstGeom prst="rect">
            <a:avLst/>
          </a:prstGeom>
        </p:spPr>
      </p:pic>
    </p:spTree>
    <p:extLst>
      <p:ext uri="{BB962C8B-B14F-4D97-AF65-F5344CB8AC3E}">
        <p14:creationId xmlns:p14="http://schemas.microsoft.com/office/powerpoint/2010/main" val="2094171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FA84A0-CC5B-4241-3898-DD199EECACBD}"/>
              </a:ext>
            </a:extLst>
          </p:cNvPr>
          <p:cNvSpPr txBox="1"/>
          <p:nvPr/>
        </p:nvSpPr>
        <p:spPr>
          <a:xfrm>
            <a:off x="933650" y="754512"/>
            <a:ext cx="6492240" cy="553998"/>
          </a:xfrm>
          <a:prstGeom prst="rect">
            <a:avLst/>
          </a:prstGeom>
          <a:noFill/>
        </p:spPr>
        <p:txBody>
          <a:bodyPr wrap="square" rtlCol="0">
            <a:spAutoFit/>
          </a:bodyPr>
          <a:lstStyle/>
          <a:p>
            <a:r>
              <a:rPr lang="en-IN" sz="3000" b="1" dirty="0">
                <a:solidFill>
                  <a:schemeClr val="accent2">
                    <a:lumMod val="75000"/>
                  </a:schemeClr>
                </a:solidFill>
                <a:latin typeface="Times New Roman" panose="02020603050405020304" pitchFamily="18" charset="0"/>
                <a:cs typeface="Times New Roman" panose="02020603050405020304" pitchFamily="18" charset="0"/>
              </a:rPr>
              <a:t>Conclusion:</a:t>
            </a:r>
            <a:endParaRPr lang="en-US" sz="30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875881C-6849-F8DC-4CA2-26F13D564183}"/>
              </a:ext>
            </a:extLst>
          </p:cNvPr>
          <p:cNvSpPr txBox="1"/>
          <p:nvPr/>
        </p:nvSpPr>
        <p:spPr>
          <a:xfrm>
            <a:off x="963593" y="1691370"/>
            <a:ext cx="10666931" cy="3416320"/>
          </a:xfrm>
          <a:prstGeom prst="rect">
            <a:avLst/>
          </a:prstGeom>
          <a:noFill/>
        </p:spPr>
        <p:txBody>
          <a:bodyPr wrap="square" rtlCol="0">
            <a:spAutoFit/>
          </a:bodyPr>
          <a:lstStyle/>
          <a:p>
            <a:pPr marL="342900" indent="-342900">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Inventory Management System</a:t>
            </a:r>
            <a:r>
              <a:rPr lang="en-US" sz="2400" b="0" i="0" dirty="0">
                <a:effectLst/>
                <a:latin typeface="Times New Roman" panose="02020603050405020304" pitchFamily="18" charset="0"/>
                <a:cs typeface="Times New Roman" panose="02020603050405020304" pitchFamily="18" charset="0"/>
              </a:rPr>
              <a:t>, driven by SQL, revolutionizes product and employee management.</a:t>
            </a:r>
          </a:p>
          <a:p>
            <a:pPr marL="342900" indent="-342900"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Our database structure ensures seamless data organization and retrieval.</a:t>
            </a:r>
          </a:p>
          <a:p>
            <a:pPr marL="342900" indent="-342900"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SQL queries empower real-time insights, reporting, and informed decision-making.</a:t>
            </a:r>
          </a:p>
          <a:p>
            <a:pPr marL="342900" indent="-342900"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Benefits include heightened operational efficiency and a data-driven approach to inventory management.</a:t>
            </a:r>
          </a:p>
          <a:p>
            <a:pPr marL="342900" indent="-342900"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As we advance, we anticipate continuous improvement and scalability.</a:t>
            </a:r>
          </a:p>
          <a:p>
            <a:pPr marL="342900" indent="-342900">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Thank you for exploring the </a:t>
            </a:r>
            <a:r>
              <a:rPr lang="en-US" sz="2400" dirty="0">
                <a:latin typeface="Times New Roman" panose="02020603050405020304" pitchFamily="18" charset="0"/>
                <a:cs typeface="Times New Roman" panose="02020603050405020304" pitchFamily="18" charset="0"/>
              </a:rPr>
              <a:t>Inventory Management System.</a:t>
            </a:r>
            <a:endParaRPr lang="en-IN" sz="2400" i="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139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wnload Thank You HD images for PPT, Whatsapp, Facebook download">
            <a:extLst>
              <a:ext uri="{FF2B5EF4-FFF2-40B4-BE49-F238E27FC236}">
                <a16:creationId xmlns:a16="http://schemas.microsoft.com/office/drawing/2014/main" id="{E1CAE8BA-17DB-4471-E4AE-D1B672D2C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264" y="497306"/>
            <a:ext cx="11261558" cy="5871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811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37F87D-5BC0-D09C-EA09-55E74EFF90C2}"/>
              </a:ext>
            </a:extLst>
          </p:cNvPr>
          <p:cNvSpPr txBox="1"/>
          <p:nvPr/>
        </p:nvSpPr>
        <p:spPr>
          <a:xfrm>
            <a:off x="640080" y="1129779"/>
            <a:ext cx="5455920" cy="630942"/>
          </a:xfrm>
          <a:prstGeom prst="rect">
            <a:avLst/>
          </a:prstGeom>
          <a:noFill/>
        </p:spPr>
        <p:txBody>
          <a:bodyPr wrap="square" rtlCol="0">
            <a:spAutoFit/>
          </a:bodyPr>
          <a:lstStyle/>
          <a:p>
            <a:pPr algn="ctr"/>
            <a:r>
              <a:rPr lang="en-IN" sz="35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Query:</a:t>
            </a:r>
            <a:endParaRPr lang="en-US" sz="35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7854F9D-AE8C-9911-B78A-02DF2C4E3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600" y="1991360"/>
            <a:ext cx="4814610" cy="3952240"/>
          </a:xfrm>
          <a:prstGeom prst="rect">
            <a:avLst/>
          </a:prstGeom>
        </p:spPr>
      </p:pic>
      <p:sp>
        <p:nvSpPr>
          <p:cNvPr id="4" name="TextBox 3">
            <a:extLst>
              <a:ext uri="{FF2B5EF4-FFF2-40B4-BE49-F238E27FC236}">
                <a16:creationId xmlns:a16="http://schemas.microsoft.com/office/drawing/2014/main" id="{43F845ED-8E70-75FD-B524-294E697AB4E9}"/>
              </a:ext>
            </a:extLst>
          </p:cNvPr>
          <p:cNvSpPr txBox="1"/>
          <p:nvPr/>
        </p:nvSpPr>
        <p:spPr>
          <a:xfrm>
            <a:off x="7209960" y="1445250"/>
            <a:ext cx="3901440" cy="4324261"/>
          </a:xfrm>
          <a:prstGeom prst="rect">
            <a:avLst/>
          </a:prstGeom>
          <a:noFill/>
        </p:spPr>
        <p:txBody>
          <a:bodyPr wrap="square" rtlCol="0">
            <a:spAutoFit/>
          </a:bodyPr>
          <a:lstStyle/>
          <a:p>
            <a:r>
              <a:rPr lang="en-US" sz="2500" b="0" i="0" dirty="0">
                <a:effectLst/>
                <a:latin typeface="Times New Roman" panose="02020603050405020304" pitchFamily="18" charset="0"/>
                <a:cs typeface="Times New Roman" panose="02020603050405020304" pitchFamily="18" charset="0"/>
              </a:rPr>
              <a:t>A query in databases, particularly in SQL, is a concise command for interacting with data. It's a specific request to retrieve, modify, or manage information stored in a database. Queries are crucial for tasks like data analysis, reporting, and maintaining database integrity.</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27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4F3F16-003C-05A4-50C0-A01CCEF2BF8E}"/>
              </a:ext>
            </a:extLst>
          </p:cNvPr>
          <p:cNvSpPr txBox="1"/>
          <p:nvPr/>
        </p:nvSpPr>
        <p:spPr>
          <a:xfrm>
            <a:off x="695960" y="701040"/>
            <a:ext cx="10840720" cy="553998"/>
          </a:xfrm>
          <a:prstGeom prst="rect">
            <a:avLst/>
          </a:prstGeom>
          <a:noFill/>
        </p:spPr>
        <p:txBody>
          <a:bodyPr wrap="square" rtlCol="0">
            <a:spAutoFit/>
          </a:bodyPr>
          <a:lstStyle/>
          <a:p>
            <a:pPr algn="ctr"/>
            <a:r>
              <a:rPr lang="en-US" sz="3000" b="1" i="0" dirty="0">
                <a:solidFill>
                  <a:schemeClr val="accent2">
                    <a:lumMod val="75000"/>
                  </a:schemeClr>
                </a:solidFill>
                <a:effectLst/>
                <a:latin typeface="Times New Roman" panose="02020603050405020304" pitchFamily="18" charset="0"/>
                <a:cs typeface="Times New Roman" panose="02020603050405020304" pitchFamily="18" charset="0"/>
              </a:rPr>
              <a:t>Why is SQL crucial for websites?</a:t>
            </a:r>
            <a:endParaRPr lang="en-US" sz="3000"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06FEF77-B5C7-C9E2-7CBD-301D8DA37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2675" y="1397080"/>
            <a:ext cx="4591685" cy="2615424"/>
          </a:xfrm>
          <a:prstGeom prst="rect">
            <a:avLst/>
          </a:prstGeom>
        </p:spPr>
      </p:pic>
      <p:sp>
        <p:nvSpPr>
          <p:cNvPr id="6" name="TextBox 5">
            <a:extLst>
              <a:ext uri="{FF2B5EF4-FFF2-40B4-BE49-F238E27FC236}">
                <a16:creationId xmlns:a16="http://schemas.microsoft.com/office/drawing/2014/main" id="{D90033EB-F2BC-4344-F74E-5D2532B7593E}"/>
              </a:ext>
            </a:extLst>
          </p:cNvPr>
          <p:cNvSpPr txBox="1"/>
          <p:nvPr/>
        </p:nvSpPr>
        <p:spPr>
          <a:xfrm>
            <a:off x="695960" y="4154546"/>
            <a:ext cx="10840720" cy="1938992"/>
          </a:xfrm>
          <a:prstGeom prst="rect">
            <a:avLst/>
          </a:prstGeom>
          <a:noFill/>
        </p:spPr>
        <p:txBody>
          <a:bodyPr wrap="square" rtlCol="0">
            <a:spAutoFit/>
          </a:bodyPr>
          <a:lstStyle/>
          <a:p>
            <a:r>
              <a:rPr lang="en-US" sz="2000" b="0" i="0" dirty="0">
                <a:effectLst/>
                <a:latin typeface="Times New Roman" panose="02020603050405020304" pitchFamily="18" charset="0"/>
                <a:cs typeface="Times New Roman" panose="02020603050405020304" pitchFamily="18" charset="0"/>
              </a:rPr>
              <a:t>SQL is crucial for websites because it enables efficient data management. SQL databases, like MySQL or PostgreSQL, store and retrieve data, allowing websites to dynamically generate content, manage user authentication, process e-commerce transactions, and ensure data integrity. SQL supports scalable solutions, essential for growing websites, and facilitates powerful search functionality, analytics, and reporting. It serves as a robust foundation for various web applications, contributing to their functionality, security, and effective handling of user interactions and data.</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888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1E09DB-4D8A-309F-7F46-179273D3EA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5093" y="1539240"/>
            <a:ext cx="6566186" cy="4716420"/>
          </a:xfrm>
          <a:prstGeom prst="rect">
            <a:avLst/>
          </a:prstGeom>
        </p:spPr>
      </p:pic>
      <p:sp>
        <p:nvSpPr>
          <p:cNvPr id="3" name="Title 1">
            <a:extLst>
              <a:ext uri="{FF2B5EF4-FFF2-40B4-BE49-F238E27FC236}">
                <a16:creationId xmlns:a16="http://schemas.microsoft.com/office/drawing/2014/main" id="{ED7770C9-3BA8-6C45-D8C5-1E683F9E740E}"/>
              </a:ext>
            </a:extLst>
          </p:cNvPr>
          <p:cNvSpPr txBox="1">
            <a:spLocks/>
          </p:cNvSpPr>
          <p:nvPr/>
        </p:nvSpPr>
        <p:spPr>
          <a:xfrm>
            <a:off x="670386" y="761365"/>
            <a:ext cx="10912014" cy="1325563"/>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Inventory Management System</a:t>
            </a:r>
            <a:endParaRPr lang="en-IN" sz="4800" i="0" dirty="0">
              <a:solidFill>
                <a:srgbClr val="C00000"/>
              </a:solidFill>
              <a:effectLst/>
              <a:latin typeface="Times New Roman" panose="02020603050405020304" pitchFamily="18" charset="0"/>
              <a:cs typeface="Times New Roman" panose="02020603050405020304" pitchFamily="18" charset="0"/>
            </a:endParaRPr>
          </a:p>
          <a:p>
            <a:pPr algn="ctr"/>
            <a:endParaRPr lang="en-US" sz="4800" dirty="0">
              <a:ln w="0"/>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a:p>
            <a:endParaRPr lang="en-US" sz="48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027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A0B631-1367-F8D9-1521-B9ECE15B508A}"/>
              </a:ext>
            </a:extLst>
          </p:cNvPr>
          <p:cNvSpPr txBox="1"/>
          <p:nvPr/>
        </p:nvSpPr>
        <p:spPr>
          <a:xfrm>
            <a:off x="701040" y="721360"/>
            <a:ext cx="7635240" cy="523220"/>
          </a:xfrm>
          <a:prstGeom prst="rect">
            <a:avLst/>
          </a:prstGeom>
          <a:noFill/>
          <a:effectLst/>
        </p:spPr>
        <p:txBody>
          <a:bodyPr wrap="square" rtlCol="0">
            <a:spAutoFit/>
          </a:bodyPr>
          <a:lstStyle/>
          <a:p>
            <a:r>
              <a:rPr lang="en-IN" sz="28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 to </a:t>
            </a:r>
            <a:r>
              <a:rPr lang="en-US" sz="28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Inventory Management System</a:t>
            </a:r>
            <a:endParaRPr lang="en-IN" sz="2800" i="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AAE7557-0048-F25F-4C06-24DA9768EF44}"/>
              </a:ext>
            </a:extLst>
          </p:cNvPr>
          <p:cNvSpPr txBox="1"/>
          <p:nvPr/>
        </p:nvSpPr>
        <p:spPr>
          <a:xfrm>
            <a:off x="701040" y="1524000"/>
            <a:ext cx="10728960" cy="4154984"/>
          </a:xfrm>
          <a:prstGeom prst="rect">
            <a:avLst/>
          </a:prstGeom>
          <a:noFill/>
        </p:spPr>
        <p:txBody>
          <a:bodyPr wrap="square" rtlCol="0">
            <a:spAutoFit/>
          </a:bodyPr>
          <a:lstStyle/>
          <a:p>
            <a:r>
              <a:rPr lang="en-US" sz="2200" b="0" i="0" dirty="0">
                <a:effectLst/>
                <a:latin typeface="Times New Roman" panose="02020603050405020304" pitchFamily="18" charset="0"/>
                <a:cs typeface="Times New Roman" panose="02020603050405020304" pitchFamily="18" charset="0"/>
              </a:rPr>
              <a:t>Welcome to the </a:t>
            </a:r>
            <a:r>
              <a:rPr lang="en-US" sz="2400" dirty="0">
                <a:latin typeface="Times New Roman" panose="02020603050405020304" pitchFamily="18" charset="0"/>
                <a:cs typeface="Times New Roman" panose="02020603050405020304" pitchFamily="18" charset="0"/>
              </a:rPr>
              <a:t>Inventory Management System</a:t>
            </a:r>
            <a:r>
              <a:rPr lang="en-US" sz="2200" b="0" i="0" dirty="0">
                <a:effectLst/>
                <a:latin typeface="Times New Roman" panose="02020603050405020304" pitchFamily="18" charset="0"/>
                <a:cs typeface="Times New Roman" panose="02020603050405020304" pitchFamily="18" charset="0"/>
              </a:rPr>
              <a:t>, a comprehensive database designed to streamline and manage product-related data efficiently. This system facilitates the organization and monitoring of products, their associated details, and the employees responsible for handling them. By leveraging the power of SQL, the Inventory Management System ensures seamless tracking, reporting, and analysis of inventory-related activities, contributing to enhanced operational efficiency.</a:t>
            </a:r>
          </a:p>
          <a:p>
            <a:endParaRPr lang="en-US" sz="2200" b="0" i="0" dirty="0">
              <a:effectLst/>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Inventory Management System is a sophisticated SQL-based solution designed to efficiently manage and monitor product-related information. This system empowers organizations to track products, their deliveries, and associated employee details seamlessly. Explore insightful queries for real-time reporting and analysis, ensuring optimal control over your </a:t>
            </a:r>
            <a:r>
              <a:rPr lang="en-US" sz="2000" dirty="0">
                <a:latin typeface="Times New Roman" panose="02020603050405020304" pitchFamily="18" charset="0"/>
                <a:cs typeface="Times New Roman" panose="02020603050405020304" pitchFamily="18" charset="0"/>
              </a:rPr>
              <a:t>Inventory Management.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037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04884D-0AC4-7D44-3565-2F83091A37C6}"/>
              </a:ext>
            </a:extLst>
          </p:cNvPr>
          <p:cNvSpPr txBox="1">
            <a:spLocks/>
          </p:cNvSpPr>
          <p:nvPr/>
        </p:nvSpPr>
        <p:spPr>
          <a:xfrm>
            <a:off x="868680" y="792480"/>
            <a:ext cx="5227320" cy="5288281"/>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IN" sz="32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Employers Table</a:t>
            </a:r>
            <a:endParaRPr lang="en-US" sz="32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Ø"/>
            </a:pPr>
            <a:r>
              <a:rPr lang="en-IN" sz="2000" b="1" dirty="0" err="1">
                <a:latin typeface="Times New Roman" panose="02020603050405020304" pitchFamily="18" charset="0"/>
                <a:cs typeface="Times New Roman" panose="02020603050405020304" pitchFamily="18" charset="0"/>
              </a:rPr>
              <a:t>s_no</a:t>
            </a:r>
            <a:r>
              <a:rPr lang="en-IN" sz="2000" b="1" dirty="0">
                <a:latin typeface="Times New Roman" panose="02020603050405020304" pitchFamily="18" charset="0"/>
                <a:cs typeface="Times New Roman" panose="02020603050405020304" pitchFamily="18" charset="0"/>
              </a:rPr>
              <a:t> INT </a:t>
            </a:r>
            <a:r>
              <a:rPr lang="en-IN" sz="2000" b="1" dirty="0" err="1">
                <a:latin typeface="Times New Roman" panose="02020603050405020304" pitchFamily="18" charset="0"/>
                <a:cs typeface="Times New Roman" panose="02020603050405020304" pitchFamily="18" charset="0"/>
              </a:rPr>
              <a:t>auto_increment</a:t>
            </a:r>
            <a:r>
              <a:rPr lang="en-IN" sz="2000" b="1" dirty="0">
                <a:latin typeface="Times New Roman" panose="02020603050405020304" pitchFamily="18" charset="0"/>
                <a:cs typeface="Times New Roman" panose="02020603050405020304" pitchFamily="18" charset="0"/>
              </a:rPr>
              <a:t> primary key</a:t>
            </a:r>
          </a:p>
          <a:p>
            <a:pPr>
              <a:buClr>
                <a:schemeClr val="tx1"/>
              </a:buClr>
              <a:buFont typeface="Wingdings" panose="05000000000000000000" pitchFamily="2" charset="2"/>
              <a:buChar char="Ø"/>
            </a:pPr>
            <a:r>
              <a:rPr lang="en-IN" sz="2000" b="1" dirty="0" err="1">
                <a:latin typeface="Times New Roman" panose="02020603050405020304" pitchFamily="18" charset="0"/>
                <a:cs typeface="Times New Roman" panose="02020603050405020304" pitchFamily="18" charset="0"/>
              </a:rPr>
              <a:t>e_name</a:t>
            </a:r>
            <a:r>
              <a:rPr lang="en-IN" sz="2000" b="1" dirty="0">
                <a:latin typeface="Times New Roman" panose="02020603050405020304" pitchFamily="18" charset="0"/>
                <a:cs typeface="Times New Roman" panose="02020603050405020304" pitchFamily="18" charset="0"/>
              </a:rPr>
              <a:t> varchar(40)</a:t>
            </a:r>
          </a:p>
          <a:p>
            <a:pPr>
              <a:buClr>
                <a:schemeClr val="tx1"/>
              </a:buCl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 designation varchar(40)</a:t>
            </a:r>
          </a:p>
          <a:p>
            <a:pPr>
              <a:buClr>
                <a:schemeClr val="tx1"/>
              </a:buCl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 location varchar(40)</a:t>
            </a:r>
          </a:p>
          <a:p>
            <a:pPr>
              <a:buClr>
                <a:schemeClr val="tx1"/>
              </a:buCl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Gender </a:t>
            </a:r>
            <a:r>
              <a:rPr lang="en-IN" sz="2000" b="1" dirty="0" err="1">
                <a:latin typeface="Times New Roman" panose="02020603050405020304" pitchFamily="18" charset="0"/>
                <a:cs typeface="Times New Roman" panose="02020603050405020304" pitchFamily="18" charset="0"/>
              </a:rPr>
              <a:t>enum</a:t>
            </a:r>
            <a:r>
              <a:rPr lang="en-IN" sz="2000" b="1" dirty="0">
                <a:latin typeface="Times New Roman" panose="02020603050405020304" pitchFamily="18" charset="0"/>
                <a:cs typeface="Times New Roman" panose="02020603050405020304" pitchFamily="18" charset="0"/>
              </a:rPr>
              <a:t>('</a:t>
            </a:r>
            <a:r>
              <a:rPr lang="en-IN" sz="2000" b="1" dirty="0" err="1">
                <a:latin typeface="Times New Roman" panose="02020603050405020304" pitchFamily="18" charset="0"/>
                <a:cs typeface="Times New Roman" panose="02020603050405020304" pitchFamily="18" charset="0"/>
              </a:rPr>
              <a:t>Male','Female</a:t>
            </a:r>
            <a:r>
              <a:rPr lang="en-IN" sz="2000" b="1" dirty="0">
                <a:latin typeface="Times New Roman" panose="02020603050405020304" pitchFamily="18" charset="0"/>
                <a:cs typeface="Times New Roman" panose="02020603050405020304" pitchFamily="18" charset="0"/>
              </a:rPr>
              <a:t>’)</a:t>
            </a:r>
          </a:p>
          <a:p>
            <a:pPr>
              <a:buClr>
                <a:schemeClr val="tx1"/>
              </a:buClr>
              <a:buFont typeface="Wingdings" panose="05000000000000000000" pitchFamily="2" charset="2"/>
              <a:buChar char="Ø"/>
            </a:pPr>
            <a:r>
              <a:rPr lang="en-IN" sz="2000" b="1" dirty="0" err="1">
                <a:latin typeface="Times New Roman" panose="02020603050405020304" pitchFamily="18" charset="0"/>
                <a:cs typeface="Times New Roman" panose="02020603050405020304" pitchFamily="18" charset="0"/>
              </a:rPr>
              <a:t>emp_id</a:t>
            </a:r>
            <a:r>
              <a:rPr lang="en-IN" sz="2000" b="1" dirty="0">
                <a:latin typeface="Times New Roman" panose="02020603050405020304" pitchFamily="18" charset="0"/>
                <a:cs typeface="Times New Roman" panose="02020603050405020304" pitchFamily="18" charset="0"/>
              </a:rPr>
              <a:t> int unique</a:t>
            </a:r>
          </a:p>
          <a:p>
            <a:pPr>
              <a:buClr>
                <a:schemeClr val="tx1"/>
              </a:buClr>
              <a:buFont typeface="Wingdings" panose="05000000000000000000" pitchFamily="2" charset="2"/>
              <a:buChar char="Ø"/>
            </a:pPr>
            <a:r>
              <a:rPr lang="en-IN" sz="2000" b="1" dirty="0" err="1">
                <a:latin typeface="Times New Roman" panose="02020603050405020304" pitchFamily="18" charset="0"/>
                <a:cs typeface="Times New Roman" panose="02020603050405020304" pitchFamily="18" charset="0"/>
              </a:rPr>
              <a:t>ph_no</a:t>
            </a:r>
            <a:r>
              <a:rPr lang="en-IN" sz="2000" b="1" dirty="0">
                <a:latin typeface="Times New Roman" panose="02020603050405020304" pitchFamily="18" charset="0"/>
                <a:cs typeface="Times New Roman" panose="02020603050405020304" pitchFamily="18" charset="0"/>
              </a:rPr>
              <a:t> int unique</a:t>
            </a:r>
          </a:p>
          <a:p>
            <a:pPr>
              <a:buClr>
                <a:schemeClr val="tx1"/>
              </a:buCl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salary int</a:t>
            </a:r>
          </a:p>
          <a:p>
            <a:pPr>
              <a:buClr>
                <a:schemeClr val="tx1"/>
              </a:buCl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department varchar(50)</a:t>
            </a:r>
          </a:p>
          <a:p>
            <a:pPr>
              <a:buClr>
                <a:schemeClr val="tx1"/>
              </a:buClr>
              <a:buFont typeface="Wingdings" panose="05000000000000000000" pitchFamily="2" charset="2"/>
              <a:buChar char="Ø"/>
            </a:pPr>
            <a:r>
              <a:rPr lang="en-IN" sz="2000" b="1" dirty="0" err="1">
                <a:latin typeface="Times New Roman" panose="02020603050405020304" pitchFamily="18" charset="0"/>
                <a:cs typeface="Times New Roman" panose="02020603050405020304" pitchFamily="18" charset="0"/>
              </a:rPr>
              <a:t>join_date</a:t>
            </a:r>
            <a:r>
              <a:rPr lang="en-IN" sz="2000" b="1" dirty="0">
                <a:latin typeface="Times New Roman" panose="02020603050405020304" pitchFamily="18" charset="0"/>
                <a:cs typeface="Times New Roman" panose="02020603050405020304" pitchFamily="18" charset="0"/>
              </a:rPr>
              <a:t> Date</a:t>
            </a:r>
          </a:p>
        </p:txBody>
      </p:sp>
      <p:sp>
        <p:nvSpPr>
          <p:cNvPr id="4" name="Content Placeholder 3">
            <a:extLst>
              <a:ext uri="{FF2B5EF4-FFF2-40B4-BE49-F238E27FC236}">
                <a16:creationId xmlns:a16="http://schemas.microsoft.com/office/drawing/2014/main" id="{5832A4B3-0E7B-D035-7BAC-356C3D9A4491}"/>
              </a:ext>
            </a:extLst>
          </p:cNvPr>
          <p:cNvSpPr txBox="1">
            <a:spLocks/>
          </p:cNvSpPr>
          <p:nvPr/>
        </p:nvSpPr>
        <p:spPr>
          <a:xfrm>
            <a:off x="6289360" y="792480"/>
            <a:ext cx="5227320" cy="5288281"/>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IN" sz="32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Products Table</a:t>
            </a:r>
          </a:p>
          <a:p>
            <a:pPr>
              <a:buClr>
                <a:schemeClr val="tx1"/>
              </a:buClr>
              <a:buFont typeface="Wingdings" panose="05000000000000000000" pitchFamily="2" charset="2"/>
              <a:buChar char="Ø"/>
            </a:pPr>
            <a:r>
              <a:rPr lang="en-US" sz="2000" b="1" dirty="0" err="1">
                <a:solidFill>
                  <a:schemeClr val="tx1"/>
                </a:solidFill>
                <a:latin typeface="Times New Roman" panose="02020603050405020304" pitchFamily="18" charset="0"/>
                <a:cs typeface="Times New Roman" panose="02020603050405020304" pitchFamily="18" charset="0"/>
              </a:rPr>
              <a:t>pro_id</a:t>
            </a:r>
            <a:r>
              <a:rPr lang="en-US" sz="2000" b="1" dirty="0">
                <a:solidFill>
                  <a:schemeClr val="tx1"/>
                </a:solidFill>
                <a:latin typeface="Times New Roman" panose="02020603050405020304" pitchFamily="18" charset="0"/>
                <a:cs typeface="Times New Roman" panose="02020603050405020304" pitchFamily="18" charset="0"/>
              </a:rPr>
              <a:t> INT</a:t>
            </a:r>
          </a:p>
          <a:p>
            <a:pPr>
              <a:buClr>
                <a:schemeClr val="tx1"/>
              </a:buClr>
              <a:buFont typeface="Wingdings" panose="05000000000000000000" pitchFamily="2" charset="2"/>
              <a:buChar char="Ø"/>
            </a:pPr>
            <a:r>
              <a:rPr lang="en-US" sz="2000" b="1" dirty="0" err="1">
                <a:solidFill>
                  <a:schemeClr val="tx1"/>
                </a:solidFill>
                <a:latin typeface="Times New Roman" panose="02020603050405020304" pitchFamily="18" charset="0"/>
                <a:cs typeface="Times New Roman" panose="02020603050405020304" pitchFamily="18" charset="0"/>
              </a:rPr>
              <a:t>pro_name</a:t>
            </a:r>
            <a:r>
              <a:rPr lang="en-US" sz="2000" b="1" dirty="0">
                <a:solidFill>
                  <a:schemeClr val="tx1"/>
                </a:solidFill>
                <a:latin typeface="Times New Roman" panose="02020603050405020304" pitchFamily="18" charset="0"/>
                <a:cs typeface="Times New Roman" panose="02020603050405020304" pitchFamily="18" charset="0"/>
              </a:rPr>
              <a:t> VARCHAR(40)</a:t>
            </a:r>
          </a:p>
          <a:p>
            <a:pPr>
              <a:buClr>
                <a:schemeClr val="tx1"/>
              </a:buClr>
              <a:buFont typeface="Wingdings" panose="05000000000000000000" pitchFamily="2" charset="2"/>
              <a:buChar char="Ø"/>
            </a:pPr>
            <a:r>
              <a:rPr lang="en-US" sz="2000" b="1" dirty="0" err="1">
                <a:solidFill>
                  <a:schemeClr val="tx1"/>
                </a:solidFill>
                <a:latin typeface="Times New Roman" panose="02020603050405020304" pitchFamily="18" charset="0"/>
                <a:cs typeface="Times New Roman" panose="02020603050405020304" pitchFamily="18" charset="0"/>
              </a:rPr>
              <a:t>emp_id</a:t>
            </a:r>
            <a:r>
              <a:rPr lang="en-US" sz="2000" b="1" dirty="0">
                <a:solidFill>
                  <a:schemeClr val="tx1"/>
                </a:solidFill>
                <a:latin typeface="Times New Roman" panose="02020603050405020304" pitchFamily="18" charset="0"/>
                <a:cs typeface="Times New Roman" panose="02020603050405020304" pitchFamily="18" charset="0"/>
              </a:rPr>
              <a:t> INT</a:t>
            </a:r>
          </a:p>
          <a:p>
            <a:pPr>
              <a:buClr>
                <a:schemeClr val="tx1"/>
              </a:buClr>
              <a:buFont typeface="Wingdings" panose="05000000000000000000" pitchFamily="2" charset="2"/>
              <a:buChar char="Ø"/>
            </a:pPr>
            <a:r>
              <a:rPr lang="en-US" sz="2000" b="1" dirty="0">
                <a:solidFill>
                  <a:schemeClr val="tx1"/>
                </a:solidFill>
                <a:latin typeface="Times New Roman" panose="02020603050405020304" pitchFamily="18" charset="0"/>
                <a:cs typeface="Times New Roman" panose="02020603050405020304" pitchFamily="18" charset="0"/>
              </a:rPr>
              <a:t>FOREIGN KEY (</a:t>
            </a:r>
            <a:r>
              <a:rPr lang="en-US" sz="2000" b="1" dirty="0" err="1">
                <a:solidFill>
                  <a:schemeClr val="tx1"/>
                </a:solidFill>
                <a:latin typeface="Times New Roman" panose="02020603050405020304" pitchFamily="18" charset="0"/>
                <a:cs typeface="Times New Roman" panose="02020603050405020304" pitchFamily="18" charset="0"/>
              </a:rPr>
              <a:t>emp_id</a:t>
            </a:r>
            <a:r>
              <a:rPr lang="en-US" sz="2000" b="1" dirty="0">
                <a:solidFill>
                  <a:schemeClr val="tx1"/>
                </a:solidFill>
                <a:latin typeface="Times New Roman" panose="02020603050405020304" pitchFamily="18" charset="0"/>
                <a:cs typeface="Times New Roman" panose="02020603050405020304" pitchFamily="18" charset="0"/>
              </a:rPr>
              <a:t>) REFERENCES Employ(</a:t>
            </a:r>
            <a:r>
              <a:rPr lang="en-US" sz="2000" b="1" dirty="0" err="1">
                <a:solidFill>
                  <a:schemeClr val="tx1"/>
                </a:solidFill>
                <a:latin typeface="Times New Roman" panose="02020603050405020304" pitchFamily="18" charset="0"/>
                <a:cs typeface="Times New Roman" panose="02020603050405020304" pitchFamily="18" charset="0"/>
              </a:rPr>
              <a:t>emp_id</a:t>
            </a:r>
            <a:r>
              <a:rPr lang="en-US" sz="2000" b="1" dirty="0">
                <a:solidFill>
                  <a:schemeClr val="tx1"/>
                </a:solidFill>
                <a:latin typeface="Times New Roman" panose="02020603050405020304" pitchFamily="18" charset="0"/>
                <a:cs typeface="Times New Roman" panose="02020603050405020304" pitchFamily="18" charset="0"/>
              </a:rPr>
              <a:t>)</a:t>
            </a:r>
          </a:p>
          <a:p>
            <a:pPr>
              <a:buClr>
                <a:schemeClr val="tx1"/>
              </a:buClr>
              <a:buFont typeface="Wingdings" panose="05000000000000000000" pitchFamily="2" charset="2"/>
              <a:buChar char="Ø"/>
            </a:pPr>
            <a:r>
              <a:rPr lang="en-US" sz="2000" b="1" dirty="0" err="1">
                <a:solidFill>
                  <a:schemeClr val="tx1"/>
                </a:solidFill>
                <a:latin typeface="Times New Roman" panose="02020603050405020304" pitchFamily="18" charset="0"/>
                <a:cs typeface="Times New Roman" panose="02020603050405020304" pitchFamily="18" charset="0"/>
              </a:rPr>
              <a:t>Delivery_loc</a:t>
            </a:r>
            <a:r>
              <a:rPr lang="en-US" sz="2000" b="1" dirty="0">
                <a:solidFill>
                  <a:schemeClr val="tx1"/>
                </a:solidFill>
                <a:latin typeface="Times New Roman" panose="02020603050405020304" pitchFamily="18" charset="0"/>
                <a:cs typeface="Times New Roman" panose="02020603050405020304" pitchFamily="18" charset="0"/>
              </a:rPr>
              <a:t> VARCHAR(40)</a:t>
            </a:r>
          </a:p>
          <a:p>
            <a:pPr>
              <a:buClr>
                <a:schemeClr val="tx1"/>
              </a:buClr>
              <a:buFont typeface="Wingdings" panose="05000000000000000000" pitchFamily="2" charset="2"/>
              <a:buChar char="Ø"/>
            </a:pPr>
            <a:r>
              <a:rPr lang="en-US" sz="2000" b="1" dirty="0" err="1">
                <a:solidFill>
                  <a:schemeClr val="tx1"/>
                </a:solidFill>
                <a:latin typeface="Times New Roman" panose="02020603050405020304" pitchFamily="18" charset="0"/>
                <a:cs typeface="Times New Roman" panose="02020603050405020304" pitchFamily="18" charset="0"/>
              </a:rPr>
              <a:t>delivery_date</a:t>
            </a:r>
            <a:r>
              <a:rPr lang="en-US" sz="2000" b="1" dirty="0">
                <a:solidFill>
                  <a:schemeClr val="tx1"/>
                </a:solidFill>
                <a:latin typeface="Times New Roman" panose="02020603050405020304" pitchFamily="18" charset="0"/>
                <a:cs typeface="Times New Roman" panose="02020603050405020304" pitchFamily="18" charset="0"/>
              </a:rPr>
              <a:t> DATE</a:t>
            </a:r>
          </a:p>
        </p:txBody>
      </p:sp>
    </p:spTree>
    <p:extLst>
      <p:ext uri="{BB962C8B-B14F-4D97-AF65-F5344CB8AC3E}">
        <p14:creationId xmlns:p14="http://schemas.microsoft.com/office/powerpoint/2010/main" val="2601256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677DDA-3CF2-F9C4-7300-0F06B8682481}"/>
              </a:ext>
            </a:extLst>
          </p:cNvPr>
          <p:cNvSpPr txBox="1"/>
          <p:nvPr/>
        </p:nvSpPr>
        <p:spPr>
          <a:xfrm>
            <a:off x="3048000" y="585356"/>
            <a:ext cx="6096000" cy="615553"/>
          </a:xfrm>
          <a:prstGeom prst="rect">
            <a:avLst/>
          </a:prstGeom>
          <a:noFill/>
        </p:spPr>
        <p:txBody>
          <a:bodyPr wrap="square">
            <a:spAutoFit/>
          </a:bodyPr>
          <a:lstStyle/>
          <a:p>
            <a:pPr marL="0" indent="0" algn="ctr">
              <a:buFont typeface="Arial"/>
              <a:buNone/>
            </a:pPr>
            <a:r>
              <a:rPr lang="en-IN" sz="34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Employers Table</a:t>
            </a:r>
            <a:endParaRPr lang="en-US" sz="34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527B71F-9F4E-A795-431C-0E09B8CBFB89}"/>
              </a:ext>
            </a:extLst>
          </p:cNvPr>
          <p:cNvPicPr>
            <a:picLocks noChangeAspect="1"/>
          </p:cNvPicPr>
          <p:nvPr/>
        </p:nvPicPr>
        <p:blipFill>
          <a:blip r:embed="rId2"/>
          <a:stretch>
            <a:fillRect/>
          </a:stretch>
        </p:blipFill>
        <p:spPr>
          <a:xfrm>
            <a:off x="648724" y="1200909"/>
            <a:ext cx="10821381" cy="5107588"/>
          </a:xfrm>
          <a:prstGeom prst="rect">
            <a:avLst/>
          </a:prstGeom>
        </p:spPr>
      </p:pic>
    </p:spTree>
    <p:extLst>
      <p:ext uri="{BB962C8B-B14F-4D97-AF65-F5344CB8AC3E}">
        <p14:creationId xmlns:p14="http://schemas.microsoft.com/office/powerpoint/2010/main" val="1744802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B22F75-7CE4-CC9A-40E0-7AAC6573C16D}"/>
              </a:ext>
            </a:extLst>
          </p:cNvPr>
          <p:cNvSpPr txBox="1"/>
          <p:nvPr/>
        </p:nvSpPr>
        <p:spPr>
          <a:xfrm>
            <a:off x="3048000" y="649522"/>
            <a:ext cx="6096000" cy="615553"/>
          </a:xfrm>
          <a:prstGeom prst="rect">
            <a:avLst/>
          </a:prstGeom>
          <a:noFill/>
        </p:spPr>
        <p:txBody>
          <a:bodyPr wrap="square">
            <a:spAutoFit/>
          </a:bodyPr>
          <a:lstStyle/>
          <a:p>
            <a:pPr marL="0" indent="0" algn="ctr">
              <a:buFont typeface="Arial"/>
              <a:buNone/>
            </a:pPr>
            <a:r>
              <a:rPr lang="en-IN" sz="34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Products Table</a:t>
            </a:r>
            <a:endParaRPr lang="en-US" sz="34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848C6ED-D899-E2AA-026D-B3952D7871F2}"/>
              </a:ext>
            </a:extLst>
          </p:cNvPr>
          <p:cNvPicPr>
            <a:picLocks noChangeAspect="1"/>
          </p:cNvPicPr>
          <p:nvPr/>
        </p:nvPicPr>
        <p:blipFill>
          <a:blip r:embed="rId2"/>
          <a:stretch>
            <a:fillRect/>
          </a:stretch>
        </p:blipFill>
        <p:spPr>
          <a:xfrm>
            <a:off x="1391726" y="1808747"/>
            <a:ext cx="9408547" cy="2983645"/>
          </a:xfrm>
          <a:prstGeom prst="rect">
            <a:avLst/>
          </a:prstGeom>
        </p:spPr>
      </p:pic>
    </p:spTree>
    <p:extLst>
      <p:ext uri="{BB962C8B-B14F-4D97-AF65-F5344CB8AC3E}">
        <p14:creationId xmlns:p14="http://schemas.microsoft.com/office/powerpoint/2010/main" val="21684804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279</TotalTime>
  <Words>1032</Words>
  <Application>Microsoft Office PowerPoint</Application>
  <PresentationFormat>Widescreen</PresentationFormat>
  <Paragraphs>86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Garamond</vt:lpstr>
      <vt:lpstr>Times New Roman</vt:lpstr>
      <vt:lpstr>Wingdings</vt:lpstr>
      <vt:lpstr>Organic</vt:lpstr>
      <vt:lpstr>STRUCTURED QUERY LANGUAGE</vt:lpstr>
      <vt:lpstr>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QUERY LANGUAGE</dc:title>
  <dc:creator>Ashokkumar M</dc:creator>
  <cp:lastModifiedBy>Ashokkumar M</cp:lastModifiedBy>
  <cp:revision>7</cp:revision>
  <dcterms:created xsi:type="dcterms:W3CDTF">2024-02-14T16:01:18Z</dcterms:created>
  <dcterms:modified xsi:type="dcterms:W3CDTF">2024-02-15T16:45:01Z</dcterms:modified>
</cp:coreProperties>
</file>